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60" r:id="rId4"/>
    <p:sldId id="257" r:id="rId5"/>
    <p:sldId id="261" r:id="rId6"/>
    <p:sldId id="259" r:id="rId7"/>
    <p:sldId id="263" r:id="rId8"/>
    <p:sldId id="262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E42F8-907E-459B-A1E3-7A1F9345AD5E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51B70-6EBE-4698-ABA6-C2CF01686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18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1B70-6EBE-4698-ABA6-C2CF016863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9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0454-0513-4E0E-8DF2-94DAC11C76DF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1F2B-1365-46C8-9C78-76D0503F62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0454-0513-4E0E-8DF2-94DAC11C76DF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1F2B-1365-46C8-9C78-76D0503F62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0454-0513-4E0E-8DF2-94DAC11C76DF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1F2B-1365-46C8-9C78-76D0503F62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0454-0513-4E0E-8DF2-94DAC11C76DF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1F2B-1365-46C8-9C78-76D0503F62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0454-0513-4E0E-8DF2-94DAC11C76DF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1F2B-1365-46C8-9C78-76D0503F62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0454-0513-4E0E-8DF2-94DAC11C76DF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1F2B-1365-46C8-9C78-76D0503F62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0454-0513-4E0E-8DF2-94DAC11C76DF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1F2B-1365-46C8-9C78-76D0503F62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0454-0513-4E0E-8DF2-94DAC11C76DF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1F2B-1365-46C8-9C78-76D0503F62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0454-0513-4E0E-8DF2-94DAC11C76DF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1F2B-1365-46C8-9C78-76D0503F62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0454-0513-4E0E-8DF2-94DAC11C76DF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1F2B-1365-46C8-9C78-76D0503F628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0454-0513-4E0E-8DF2-94DAC11C76DF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381F2B-1365-46C8-9C78-76D0503F628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D381F2B-1365-46C8-9C78-76D0503F628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8320454-0513-4E0E-8DF2-94DAC11C76DF}" type="datetimeFigureOut">
              <a:rPr lang="en-GB" smtClean="0"/>
              <a:t>17/11/2014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Introducing Winchester Town Forum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6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2943831" cy="594360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The Vision for Winchester</a:t>
            </a:r>
            <a:endParaRPr lang="en-GB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209" y="692696"/>
            <a:ext cx="3969113" cy="56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3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delicate political balance…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Conservative Cabinet – Lib Dem Town Forum</a:t>
            </a:r>
          </a:p>
          <a:p>
            <a:pPr lvl="1"/>
            <a:r>
              <a:rPr lang="en-GB" sz="2800" dirty="0" smtClean="0"/>
              <a:t>precept level?</a:t>
            </a:r>
          </a:p>
          <a:p>
            <a:pPr lvl="1"/>
            <a:r>
              <a:rPr lang="en-GB" sz="2800" dirty="0" smtClean="0"/>
              <a:t>major projects?</a:t>
            </a:r>
          </a:p>
          <a:p>
            <a:pPr lvl="1"/>
            <a:r>
              <a:rPr lang="en-GB" sz="2800" dirty="0" smtClean="0"/>
              <a:t>planning issues?</a:t>
            </a:r>
          </a:p>
          <a:p>
            <a:pPr lvl="1"/>
            <a:r>
              <a:rPr lang="en-GB" sz="2800" dirty="0" smtClean="0"/>
              <a:t>a campaigning platform?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640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7620000" cy="1143000"/>
          </a:xfrm>
        </p:spPr>
        <p:txBody>
          <a:bodyPr/>
          <a:lstStyle/>
          <a:p>
            <a:pPr algn="ctr"/>
            <a:r>
              <a:rPr lang="en-GB" dirty="0" smtClean="0"/>
              <a:t>But does it work?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3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686"/>
            <a:ext cx="9144000" cy="646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Winchester City Council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250 square miles	</a:t>
            </a:r>
          </a:p>
          <a:p>
            <a:r>
              <a:rPr lang="en-GB" dirty="0" smtClean="0"/>
              <a:t>115,000 total population</a:t>
            </a:r>
          </a:p>
          <a:p>
            <a:r>
              <a:rPr lang="en-GB" dirty="0" smtClean="0"/>
              <a:t>45,000 in urban Winchester </a:t>
            </a:r>
          </a:p>
          <a:p>
            <a:r>
              <a:rPr lang="en-GB" dirty="0" smtClean="0"/>
              <a:t>three small market towns, two largish settlements in the south</a:t>
            </a:r>
          </a:p>
          <a:p>
            <a:r>
              <a:rPr lang="en-GB" dirty="0" smtClean="0"/>
              <a:t>‘southern parishes’ - rarely visited by many Winchester town residents</a:t>
            </a:r>
          </a:p>
          <a:p>
            <a:r>
              <a:rPr lang="en-GB" dirty="0" smtClean="0"/>
              <a:t>no animosity – but not a lot of common interests</a:t>
            </a:r>
          </a:p>
          <a:p>
            <a:r>
              <a:rPr lang="en-GB" dirty="0" smtClean="0"/>
              <a:t>57 councillors</a:t>
            </a:r>
            <a:r>
              <a:rPr lang="en-GB" dirty="0"/>
              <a:t> </a:t>
            </a:r>
            <a:r>
              <a:rPr lang="en-GB" dirty="0" smtClean="0"/>
              <a:t>– 18 representing Winchester urban area; ‘the town’</a:t>
            </a:r>
          </a:p>
        </p:txBody>
      </p:sp>
    </p:spTree>
    <p:extLst>
      <p:ext uri="{BB962C8B-B14F-4D97-AF65-F5344CB8AC3E}">
        <p14:creationId xmlns:p14="http://schemas.microsoft.com/office/powerpoint/2010/main" val="15711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35" y="0"/>
            <a:ext cx="5383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99358"/>
            <a:ext cx="3974290" cy="264305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43" y="2420888"/>
            <a:ext cx="3462622" cy="2592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7" y="121639"/>
            <a:ext cx="4392488" cy="2091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8" y="5085540"/>
            <a:ext cx="8592634" cy="165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1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2002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district </a:t>
            </a:r>
            <a:r>
              <a:rPr lang="en-GB" sz="2800" dirty="0" err="1" smtClean="0"/>
              <a:t>parished</a:t>
            </a:r>
            <a:endParaRPr lang="en-GB" sz="2800" dirty="0" smtClean="0"/>
          </a:p>
          <a:p>
            <a:r>
              <a:rPr lang="en-GB" sz="2800" dirty="0" smtClean="0"/>
              <a:t>6 town wards not </a:t>
            </a:r>
            <a:r>
              <a:rPr lang="en-GB" sz="2800" dirty="0" err="1" smtClean="0"/>
              <a:t>parished</a:t>
            </a:r>
            <a:endParaRPr lang="en-GB" sz="2800" dirty="0" smtClean="0"/>
          </a:p>
          <a:p>
            <a:r>
              <a:rPr lang="en-GB" sz="2800" dirty="0" smtClean="0"/>
              <a:t>S35 special expenses charged to Winchester town account</a:t>
            </a:r>
          </a:p>
          <a:p>
            <a:r>
              <a:rPr lang="en-GB" sz="2800" dirty="0" smtClean="0"/>
              <a:t>representation of “Winchester issues” by ward members and community groups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365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Move for a town forum - 2002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Parish council’s viewed as effective and able to represent community views</a:t>
            </a:r>
          </a:p>
          <a:p>
            <a:r>
              <a:rPr lang="en-GB" sz="2800" dirty="0" smtClean="0"/>
              <a:t>concern that Winchester town missing out</a:t>
            </a:r>
          </a:p>
          <a:p>
            <a:r>
              <a:rPr lang="en-GB" sz="2800" dirty="0" smtClean="0"/>
              <a:t>Motion to Council – expressing a consensus</a:t>
            </a:r>
          </a:p>
          <a:p>
            <a:r>
              <a:rPr lang="en-GB" sz="2800" dirty="0" smtClean="0"/>
              <a:t>established a committee to advise</a:t>
            </a:r>
          </a:p>
          <a:p>
            <a:r>
              <a:rPr lang="en-GB" sz="2800" dirty="0" smtClean="0"/>
              <a:t>recommended establishment of a ‘town forum’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4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Town Forum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legally ‘an area committee’</a:t>
            </a:r>
          </a:p>
          <a:p>
            <a:r>
              <a:rPr lang="en-GB" sz="2400" dirty="0" smtClean="0"/>
              <a:t>oversees Town Account  (c £900k) but does not have final say on precept or budget</a:t>
            </a:r>
          </a:p>
          <a:p>
            <a:r>
              <a:rPr lang="en-GB" sz="2400" dirty="0" smtClean="0"/>
              <a:t>18 Members representing town wards</a:t>
            </a:r>
          </a:p>
          <a:p>
            <a:r>
              <a:rPr lang="en-GB" sz="2400" dirty="0" smtClean="0"/>
              <a:t>looks and operates just like a Council </a:t>
            </a:r>
            <a:r>
              <a:rPr lang="en-GB" sz="2400" dirty="0" smtClean="0"/>
              <a:t>committee (bit more public participatio</a:t>
            </a:r>
            <a:r>
              <a:rPr lang="en-GB" sz="2400" dirty="0" smtClean="0"/>
              <a:t>n)</a:t>
            </a:r>
            <a:endParaRPr lang="en-GB" sz="2400" dirty="0" smtClean="0"/>
          </a:p>
          <a:p>
            <a:r>
              <a:rPr lang="en-GB" sz="2400" dirty="0" smtClean="0"/>
              <a:t>delegated powers are not extensive but potential to influence</a:t>
            </a:r>
          </a:p>
          <a:p>
            <a:r>
              <a:rPr lang="en-GB" sz="2400" dirty="0" smtClean="0"/>
              <a:t>primarily to advise and provide a sounding board</a:t>
            </a:r>
          </a:p>
          <a:p>
            <a:r>
              <a:rPr lang="en-GB" sz="2400" dirty="0" smtClean="0"/>
              <a:t>public meetings and presentations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505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620000" cy="1143000"/>
          </a:xfrm>
        </p:spPr>
        <p:txBody>
          <a:bodyPr/>
          <a:lstStyle/>
          <a:p>
            <a:r>
              <a:rPr lang="en-GB" dirty="0" smtClean="0"/>
              <a:t>Typical Town forum agenda items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57400"/>
            <a:ext cx="7620000" cy="48006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parks and play areas</a:t>
            </a:r>
          </a:p>
          <a:p>
            <a:r>
              <a:rPr lang="en-GB" sz="2800" dirty="0" smtClean="0"/>
              <a:t>street cleanliness </a:t>
            </a:r>
          </a:p>
          <a:p>
            <a:r>
              <a:rPr lang="en-GB" sz="2800" dirty="0" smtClean="0"/>
              <a:t>local bus services</a:t>
            </a:r>
          </a:p>
          <a:p>
            <a:r>
              <a:rPr lang="en-GB" sz="2800" dirty="0" smtClean="0"/>
              <a:t>HMOs and student housing</a:t>
            </a:r>
          </a:p>
          <a:p>
            <a:r>
              <a:rPr lang="en-GB" sz="2800" dirty="0" smtClean="0"/>
              <a:t>20mph speed limits</a:t>
            </a:r>
          </a:p>
          <a:p>
            <a:r>
              <a:rPr lang="en-GB" sz="2800" dirty="0" smtClean="0"/>
              <a:t>environmental improvements</a:t>
            </a:r>
          </a:p>
          <a:p>
            <a:r>
              <a:rPr lang="en-GB" sz="2800" dirty="0" smtClean="0"/>
              <a:t>Local Plan</a:t>
            </a:r>
            <a:r>
              <a:rPr lang="en-GB" sz="2800" dirty="0"/>
              <a:t> </a:t>
            </a:r>
            <a:r>
              <a:rPr lang="en-GB" sz="2800" dirty="0" smtClean="0"/>
              <a:t>(a little)</a:t>
            </a:r>
          </a:p>
          <a:p>
            <a:r>
              <a:rPr lang="en-GB" sz="2800" dirty="0" smtClean="0"/>
              <a:t>and the Vision for Winchester…</a:t>
            </a:r>
          </a:p>
        </p:txBody>
      </p:sp>
    </p:spTree>
    <p:extLst>
      <p:ext uri="{BB962C8B-B14F-4D97-AF65-F5344CB8AC3E}">
        <p14:creationId xmlns:p14="http://schemas.microsoft.com/office/powerpoint/2010/main" val="6037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225</TotalTime>
  <Words>221</Words>
  <Application>Microsoft Office PowerPoint</Application>
  <PresentationFormat>On-screen Show (4:3)</PresentationFormat>
  <Paragraphs>46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Introducing Winchester Town Forum</vt:lpstr>
      <vt:lpstr>PowerPoint Presentation</vt:lpstr>
      <vt:lpstr>Winchester City Council</vt:lpstr>
      <vt:lpstr>PowerPoint Presentation</vt:lpstr>
      <vt:lpstr>PowerPoint Presentation</vt:lpstr>
      <vt:lpstr>Before 2002</vt:lpstr>
      <vt:lpstr>Move for a town forum - 2002</vt:lpstr>
      <vt:lpstr>Structure of Town Forum</vt:lpstr>
      <vt:lpstr>Typical Town forum agenda items</vt:lpstr>
      <vt:lpstr>The Vision for Winchester</vt:lpstr>
      <vt:lpstr>A delicate political balance…</vt:lpstr>
      <vt:lpstr>But does it work?</vt:lpstr>
    </vt:vector>
  </TitlesOfParts>
  <Company>Winchester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Winchester Town Forum</dc:title>
  <dc:creator>Steve Tilbury</dc:creator>
  <cp:lastModifiedBy>Steve Tilbury</cp:lastModifiedBy>
  <cp:revision>11</cp:revision>
  <dcterms:created xsi:type="dcterms:W3CDTF">2014-11-12T13:58:32Z</dcterms:created>
  <dcterms:modified xsi:type="dcterms:W3CDTF">2014-11-17T15:42:57Z</dcterms:modified>
</cp:coreProperties>
</file>