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89" r:id="rId3"/>
    <p:sldId id="290" r:id="rId4"/>
    <p:sldId id="291" r:id="rId5"/>
    <p:sldId id="292" r:id="rId6"/>
    <p:sldId id="293" r:id="rId7"/>
    <p:sldId id="259" r:id="rId8"/>
    <p:sldId id="260" r:id="rId9"/>
    <p:sldId id="262" r:id="rId10"/>
    <p:sldId id="263" r:id="rId11"/>
    <p:sldId id="265" r:id="rId12"/>
    <p:sldId id="267" r:id="rId13"/>
    <p:sldId id="268" r:id="rId14"/>
    <p:sldId id="270" r:id="rId15"/>
  </p:sldIdLst>
  <p:sldSz cx="9144000" cy="6858000" type="screen4x3"/>
  <p:notesSz cx="6797675" cy="98567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990033"/>
    <a:srgbClr val="006666"/>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1"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dirty="0"/>
          </a:p>
        </p:txBody>
      </p:sp>
      <p:sp>
        <p:nvSpPr>
          <p:cNvPr id="31747" name="Rectangle 3"/>
          <p:cNvSpPr>
            <a:spLocks noGrp="1" noChangeArrowheads="1"/>
          </p:cNvSpPr>
          <p:nvPr>
            <p:ph type="dt" sz="quarter" idx="1"/>
          </p:nvPr>
        </p:nvSpPr>
        <p:spPr bwMode="auto">
          <a:xfrm>
            <a:off x="3849688" y="0"/>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dirty="0"/>
          </a:p>
        </p:txBody>
      </p:sp>
      <p:sp>
        <p:nvSpPr>
          <p:cNvPr id="31748" name="Rectangle 4"/>
          <p:cNvSpPr>
            <a:spLocks noGrp="1" noChangeArrowheads="1"/>
          </p:cNvSpPr>
          <p:nvPr>
            <p:ph type="ftr" sz="quarter" idx="2"/>
          </p:nvPr>
        </p:nvSpPr>
        <p:spPr bwMode="auto">
          <a:xfrm>
            <a:off x="0" y="9361488"/>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dirty="0"/>
          </a:p>
        </p:txBody>
      </p:sp>
      <p:sp>
        <p:nvSpPr>
          <p:cNvPr id="31749" name="Rectangle 5"/>
          <p:cNvSpPr>
            <a:spLocks noGrp="1" noChangeArrowheads="1"/>
          </p:cNvSpPr>
          <p:nvPr>
            <p:ph type="sldNum" sz="quarter" idx="3"/>
          </p:nvPr>
        </p:nvSpPr>
        <p:spPr bwMode="auto">
          <a:xfrm>
            <a:off x="3849688" y="9361488"/>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FA4DC97-BE0D-413E-B658-795F2B239F6A}" type="slidenum">
              <a:rPr lang="en-US" altLang="en-US"/>
              <a:pPr>
                <a:defRPr/>
              </a:pPr>
              <a:t>‹#›</a:t>
            </a:fld>
            <a:endParaRPr lang="en-US" altLang="en-US" dirty="0"/>
          </a:p>
        </p:txBody>
      </p:sp>
    </p:spTree>
    <p:extLst>
      <p:ext uri="{BB962C8B-B14F-4D97-AF65-F5344CB8AC3E}">
        <p14:creationId xmlns:p14="http://schemas.microsoft.com/office/powerpoint/2010/main" val="21716502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1296C7E-EB35-4C5D-BEBD-96E2651FAA1C}" type="slidenum">
              <a:rPr lang="en-US" altLang="en-US"/>
              <a:pPr>
                <a:defRPr/>
              </a:pPr>
              <a:t>‹#›</a:t>
            </a:fld>
            <a:endParaRPr lang="en-US" alt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6FE1292-E8BC-4CE5-811A-0BF09052D9DF}" type="slidenum">
              <a:rPr lang="en-US" altLang="en-US"/>
              <a:pPr>
                <a:defRPr/>
              </a:pPr>
              <a:t>‹#›</a:t>
            </a:fld>
            <a:endParaRPr lang="en-US" alt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040A1C0-F9EB-4B26-A1C1-97AEC6907C41}" type="slidenum">
              <a:rPr lang="en-US" altLang="en-US"/>
              <a:pPr>
                <a:defRPr/>
              </a:pPr>
              <a:t>‹#›</a:t>
            </a:fld>
            <a:endParaRPr lang="en-US" alt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050CD10-C5F2-4972-BC0E-6F629169FAE4}" type="slidenum">
              <a:rPr lang="en-US" altLang="en-US"/>
              <a:pPr>
                <a:defRPr/>
              </a:pPr>
              <a:t>‹#›</a:t>
            </a:fld>
            <a:endParaRPr lang="en-US" alt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4AC750E-3AB9-4888-A880-BFA8517D1712}" type="slidenum">
              <a:rPr lang="en-US" altLang="en-US"/>
              <a:pPr>
                <a:defRPr/>
              </a:pPr>
              <a:t>‹#›</a:t>
            </a:fld>
            <a:endParaRPr lang="en-US" alt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FFBA6E-5D46-4CF8-887A-2BE0279B1D5F}" type="slidenum">
              <a:rPr lang="en-US" altLang="en-US"/>
              <a:pPr>
                <a:defRPr/>
              </a:pPr>
              <a:t>‹#›</a:t>
            </a:fld>
            <a:endParaRPr lang="en-US" alt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B746F5D-E813-4F68-B823-62777A25FC36}" type="slidenum">
              <a:rPr lang="en-US" altLang="en-US"/>
              <a:pPr>
                <a:defRPr/>
              </a:pPr>
              <a:t>‹#›</a:t>
            </a:fld>
            <a:endParaRPr lang="en-US" alt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B5874BA-6C17-4873-874F-59BF74C300E8}" type="slidenum">
              <a:rPr lang="en-US" altLang="en-US"/>
              <a:pPr>
                <a:defRPr/>
              </a:pPr>
              <a:t>‹#›</a:t>
            </a:fld>
            <a:endParaRPr lang="en-US" alt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967B0A6-4ACD-44CF-B2C4-A891790A8BFB}" type="slidenum">
              <a:rPr lang="en-US" altLang="en-US"/>
              <a:pPr>
                <a:defRPr/>
              </a:pPr>
              <a:t>‹#›</a:t>
            </a:fld>
            <a:endParaRPr lang="en-US" alt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8C91CDA-9830-49B6-9C7B-356D08C5C629}" type="slidenum">
              <a:rPr lang="en-US" altLang="en-US"/>
              <a:pPr>
                <a:defRPr/>
              </a:pPr>
              <a:t>‹#›</a:t>
            </a:fld>
            <a:endParaRPr lang="en-US" alt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36E3360-3205-44A2-A311-BA2C80F32D4B}" type="slidenum">
              <a:rPr lang="en-US" altLang="en-US"/>
              <a:pPr>
                <a:defRPr/>
              </a:pPr>
              <a:t>‹#›</a:t>
            </a:fld>
            <a:endParaRPr lang="en-US" alt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4DDDBDE1-EE5A-42EF-8687-2668BAF7FE2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44"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88913"/>
            <a:ext cx="7772400" cy="2117725"/>
          </a:xfrm>
        </p:spPr>
        <p:txBody>
          <a:bodyPr/>
          <a:lstStyle/>
          <a:p>
            <a:pPr eaLnBrk="1" hangingPunct="1"/>
            <a:r>
              <a:rPr lang="en-GB" altLang="en-US" sz="3600" dirty="0" smtClean="0">
                <a:solidFill>
                  <a:srgbClr val="006666"/>
                </a:solidFill>
                <a:latin typeface="Georgia" pitchFamily="18" charset="0"/>
              </a:rPr>
              <a:t>muston planning</a:t>
            </a:r>
            <a:r>
              <a:rPr lang="en-US" altLang="en-US" sz="4000" dirty="0" smtClean="0"/>
              <a:t> </a:t>
            </a:r>
            <a:br>
              <a:rPr lang="en-US" altLang="en-US" sz="4000" dirty="0" smtClean="0"/>
            </a:br>
            <a:r>
              <a:rPr lang="en-US" altLang="en-US" sz="3200" dirty="0" smtClean="0">
                <a:solidFill>
                  <a:srgbClr val="006666"/>
                </a:solidFill>
              </a:rPr>
              <a:t>for</a:t>
            </a:r>
            <a:r>
              <a:rPr lang="en-GB" altLang="en-US" sz="4000" dirty="0" smtClean="0">
                <a:solidFill>
                  <a:srgbClr val="006666"/>
                </a:solidFill>
              </a:rPr>
              <a:t> </a:t>
            </a:r>
            <a:br>
              <a:rPr lang="en-GB" altLang="en-US" sz="4000" dirty="0" smtClean="0">
                <a:solidFill>
                  <a:srgbClr val="006666"/>
                </a:solidFill>
              </a:rPr>
            </a:br>
            <a:r>
              <a:rPr lang="en-GB" altLang="en-US" sz="4000" dirty="0" smtClean="0">
                <a:solidFill>
                  <a:srgbClr val="006666"/>
                </a:solidFill>
              </a:rPr>
              <a:t>Bath &amp; North East Somerset  Council</a:t>
            </a:r>
            <a:endParaRPr lang="en-US" altLang="en-US" sz="4000" dirty="0" smtClean="0">
              <a:solidFill>
                <a:srgbClr val="006666"/>
              </a:solidFill>
            </a:endParaRPr>
          </a:p>
        </p:txBody>
      </p:sp>
      <p:sp>
        <p:nvSpPr>
          <p:cNvPr id="2051" name="Rectangle 3"/>
          <p:cNvSpPr>
            <a:spLocks noGrp="1" noChangeArrowheads="1"/>
          </p:cNvSpPr>
          <p:nvPr>
            <p:ph type="subTitle" idx="1"/>
          </p:nvPr>
        </p:nvSpPr>
        <p:spPr>
          <a:xfrm>
            <a:off x="971550" y="2852738"/>
            <a:ext cx="7345363" cy="3816350"/>
          </a:xfrm>
        </p:spPr>
        <p:txBody>
          <a:bodyPr/>
          <a:lstStyle/>
          <a:p>
            <a:pPr eaLnBrk="1" hangingPunct="1">
              <a:lnSpc>
                <a:spcPct val="90000"/>
              </a:lnSpc>
            </a:pPr>
            <a:r>
              <a:rPr lang="en-GB" altLang="en-US" dirty="0" smtClean="0">
                <a:solidFill>
                  <a:srgbClr val="990099"/>
                </a:solidFill>
              </a:rPr>
              <a:t>3 June 2015</a:t>
            </a:r>
          </a:p>
          <a:p>
            <a:pPr eaLnBrk="1" hangingPunct="1">
              <a:lnSpc>
                <a:spcPct val="90000"/>
              </a:lnSpc>
            </a:pPr>
            <a:endParaRPr lang="en-GB" altLang="en-US" dirty="0" smtClean="0">
              <a:solidFill>
                <a:srgbClr val="990099"/>
              </a:solidFill>
            </a:endParaRPr>
          </a:p>
          <a:p>
            <a:pPr eaLnBrk="1" hangingPunct="1">
              <a:lnSpc>
                <a:spcPct val="90000"/>
              </a:lnSpc>
            </a:pPr>
            <a:r>
              <a:rPr lang="en-GB" altLang="en-US" dirty="0" smtClean="0">
                <a:solidFill>
                  <a:srgbClr val="990099"/>
                </a:solidFill>
              </a:rPr>
              <a:t>Councillor Training – Planning</a:t>
            </a:r>
          </a:p>
          <a:p>
            <a:pPr eaLnBrk="1" hangingPunct="1">
              <a:lnSpc>
                <a:spcPct val="90000"/>
              </a:lnSpc>
            </a:pPr>
            <a:endParaRPr lang="en-GB" altLang="en-US" dirty="0" smtClean="0">
              <a:solidFill>
                <a:srgbClr val="990099"/>
              </a:solidFill>
            </a:endParaRPr>
          </a:p>
          <a:p>
            <a:pPr eaLnBrk="1" hangingPunct="1">
              <a:lnSpc>
                <a:spcPct val="90000"/>
              </a:lnSpc>
            </a:pPr>
            <a:r>
              <a:rPr lang="en-GB" altLang="en-US" dirty="0" smtClean="0">
                <a:solidFill>
                  <a:schemeClr val="hlink"/>
                </a:solidFill>
              </a:rPr>
              <a:t>Mike Muston – Muston Planning</a:t>
            </a:r>
          </a:p>
          <a:p>
            <a:pPr eaLnBrk="1" hangingPunct="1">
              <a:lnSpc>
                <a:spcPct val="90000"/>
              </a:lnSpc>
            </a:pPr>
            <a:endParaRPr lang="en-GB" altLang="en-US" dirty="0" smtClean="0">
              <a:solidFill>
                <a:schemeClr val="hlink"/>
              </a:solidFill>
            </a:endParaRPr>
          </a:p>
          <a:p>
            <a:pPr algn="r" eaLnBrk="1" hangingPunct="1">
              <a:lnSpc>
                <a:spcPct val="90000"/>
              </a:lnSpc>
            </a:pPr>
            <a:r>
              <a:rPr lang="en-GB" altLang="en-US" sz="2400" dirty="0" smtClean="0">
                <a:solidFill>
                  <a:srgbClr val="006666"/>
                </a:solidFill>
                <a:latin typeface="Georgia" pitchFamily="18" charset="0"/>
              </a:rPr>
              <a:t>muston planning</a:t>
            </a:r>
            <a:endParaRPr lang="en-US" altLang="en-US" sz="2400" dirty="0" smtClean="0">
              <a:solidFill>
                <a:srgbClr val="006666"/>
              </a:solidFill>
              <a:latin typeface="Georg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p:cTn id="13"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p:cTn id="19"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05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051">
                                            <p:txEl>
                                              <p:pRg st="4" end="4"/>
                                            </p:txEl>
                                          </p:spTgt>
                                        </p:tgtEl>
                                        <p:attrNameLst>
                                          <p:attrName>style.visibility</p:attrName>
                                        </p:attrNameLst>
                                      </p:cBhvr>
                                      <p:to>
                                        <p:strVal val="visible"/>
                                      </p:to>
                                    </p:set>
                                    <p:anim calcmode="lin" valueType="num">
                                      <p:cBhvr>
                                        <p:cTn id="25" dur="500" fill="hold"/>
                                        <p:tgtEl>
                                          <p:spTgt spid="2051">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05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051">
                                            <p:txEl>
                                              <p:pRg st="6" end="6"/>
                                            </p:txEl>
                                          </p:spTgt>
                                        </p:tgtEl>
                                        <p:attrNameLst>
                                          <p:attrName>style.visibility</p:attrName>
                                        </p:attrNameLst>
                                      </p:cBhvr>
                                      <p:to>
                                        <p:strVal val="visible"/>
                                      </p:to>
                                    </p:set>
                                    <p:anim calcmode="lin" valueType="num">
                                      <p:cBhvr>
                                        <p:cTn id="31" dur="500" fill="hold"/>
                                        <p:tgtEl>
                                          <p:spTgt spid="2051">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2051">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dirty="0" smtClean="0">
                <a:solidFill>
                  <a:srgbClr val="006666"/>
                </a:solidFill>
              </a:rPr>
              <a:t>Material Considerations</a:t>
            </a:r>
            <a:endParaRPr lang="en-US" altLang="en-US" dirty="0" smtClean="0">
              <a:solidFill>
                <a:srgbClr val="006666"/>
              </a:solidFill>
            </a:endParaRPr>
          </a:p>
        </p:txBody>
      </p:sp>
      <p:sp>
        <p:nvSpPr>
          <p:cNvPr id="11267" name="Rectangle 3"/>
          <p:cNvSpPr>
            <a:spLocks noGrp="1" noChangeArrowheads="1"/>
          </p:cNvSpPr>
          <p:nvPr>
            <p:ph type="body" idx="1"/>
          </p:nvPr>
        </p:nvSpPr>
        <p:spPr>
          <a:xfrm>
            <a:off x="457200" y="1600200"/>
            <a:ext cx="8229600" cy="5257800"/>
          </a:xfrm>
        </p:spPr>
        <p:txBody>
          <a:bodyPr/>
          <a:lstStyle/>
          <a:p>
            <a:pPr eaLnBrk="1" hangingPunct="1">
              <a:lnSpc>
                <a:spcPct val="90000"/>
              </a:lnSpc>
            </a:pPr>
            <a:r>
              <a:rPr lang="en-GB" altLang="en-US" dirty="0" smtClean="0">
                <a:solidFill>
                  <a:schemeClr val="hlink"/>
                </a:solidFill>
              </a:rPr>
              <a:t>Includes:-</a:t>
            </a:r>
          </a:p>
          <a:p>
            <a:pPr lvl="1" eaLnBrk="1" hangingPunct="1">
              <a:lnSpc>
                <a:spcPct val="90000"/>
              </a:lnSpc>
            </a:pPr>
            <a:r>
              <a:rPr lang="en-GB" altLang="en-US" dirty="0" smtClean="0">
                <a:solidFill>
                  <a:srgbClr val="990099"/>
                </a:solidFill>
              </a:rPr>
              <a:t>National policy – National Planning Policy Framework (NPPF) and National Planning Practice Guidance (NPPG)</a:t>
            </a:r>
          </a:p>
          <a:p>
            <a:pPr lvl="1" eaLnBrk="1" hangingPunct="1">
              <a:lnSpc>
                <a:spcPct val="90000"/>
              </a:lnSpc>
            </a:pPr>
            <a:r>
              <a:rPr lang="en-GB" altLang="en-US" dirty="0" smtClean="0">
                <a:solidFill>
                  <a:srgbClr val="990099"/>
                </a:solidFill>
              </a:rPr>
              <a:t>Emerging Development Plan</a:t>
            </a:r>
          </a:p>
          <a:p>
            <a:pPr lvl="1" eaLnBrk="1" hangingPunct="1">
              <a:lnSpc>
                <a:spcPct val="90000"/>
              </a:lnSpc>
            </a:pPr>
            <a:r>
              <a:rPr lang="en-GB" altLang="en-US" dirty="0" smtClean="0">
                <a:solidFill>
                  <a:srgbClr val="990099"/>
                </a:solidFill>
              </a:rPr>
              <a:t>Supplementary Planning Guidance or Documents (“substantial weight”)</a:t>
            </a:r>
          </a:p>
          <a:p>
            <a:pPr lvl="1" eaLnBrk="1" hangingPunct="1">
              <a:lnSpc>
                <a:spcPct val="90000"/>
              </a:lnSpc>
            </a:pPr>
            <a:r>
              <a:rPr lang="en-GB" altLang="en-US" dirty="0" smtClean="0">
                <a:solidFill>
                  <a:srgbClr val="990099"/>
                </a:solidFill>
              </a:rPr>
              <a:t>Points raised by Consultees (if they are relevant)</a:t>
            </a:r>
          </a:p>
          <a:p>
            <a:pPr lvl="1" eaLnBrk="1" hangingPunct="1">
              <a:lnSpc>
                <a:spcPct val="90000"/>
              </a:lnSpc>
            </a:pPr>
            <a:r>
              <a:rPr lang="en-GB" altLang="en-US" dirty="0" smtClean="0">
                <a:solidFill>
                  <a:srgbClr val="990099"/>
                </a:solidFill>
              </a:rPr>
              <a:t>Other factors determined by case law (growing all the time)</a:t>
            </a:r>
          </a:p>
          <a:p>
            <a:pPr lvl="1" eaLnBrk="1" hangingPunct="1">
              <a:lnSpc>
                <a:spcPct val="90000"/>
              </a:lnSpc>
              <a:buFontTx/>
              <a:buNone/>
            </a:pPr>
            <a:endParaRPr lang="en-GB" altLang="en-US" dirty="0" smtClean="0">
              <a:solidFill>
                <a:srgbClr val="990099"/>
              </a:solidFill>
            </a:endParaRPr>
          </a:p>
          <a:p>
            <a:pPr lvl="1" algn="r" eaLnBrk="1" hangingPunct="1">
              <a:lnSpc>
                <a:spcPct val="90000"/>
              </a:lnSpc>
              <a:buFontTx/>
              <a:buNone/>
            </a:pPr>
            <a:r>
              <a:rPr lang="en-GB" altLang="en-US" dirty="0" smtClean="0">
                <a:solidFill>
                  <a:srgbClr val="006666"/>
                </a:solidFill>
                <a:latin typeface="Georgia" pitchFamily="18" charset="0"/>
              </a:rPr>
              <a:t>muston planning</a:t>
            </a:r>
            <a:endParaRPr lang="en-US" altLang="en-US" dirty="0" smtClean="0">
              <a:solidFill>
                <a:srgbClr val="006666"/>
              </a:solidFill>
              <a:latin typeface="Georgia" pitchFamily="18"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dirty="0" smtClean="0">
                <a:solidFill>
                  <a:srgbClr val="006666"/>
                </a:solidFill>
              </a:rPr>
              <a:t>Other Factors</a:t>
            </a:r>
            <a:endParaRPr lang="en-US" altLang="en-US" dirty="0" smtClean="0">
              <a:solidFill>
                <a:srgbClr val="006666"/>
              </a:solidFill>
            </a:endParaRPr>
          </a:p>
        </p:txBody>
      </p:sp>
      <p:sp>
        <p:nvSpPr>
          <p:cNvPr id="12291" name="Rectangle 4"/>
          <p:cNvSpPr>
            <a:spLocks noGrp="1" noChangeArrowheads="1"/>
          </p:cNvSpPr>
          <p:nvPr>
            <p:ph type="body" sz="half" idx="1"/>
          </p:nvPr>
        </p:nvSpPr>
        <p:spPr/>
        <p:txBody>
          <a:bodyPr/>
          <a:lstStyle/>
          <a:p>
            <a:pPr eaLnBrk="1" hangingPunct="1">
              <a:lnSpc>
                <a:spcPct val="80000"/>
              </a:lnSpc>
            </a:pPr>
            <a:r>
              <a:rPr lang="en-GB" altLang="en-US" sz="2400" dirty="0" smtClean="0">
                <a:solidFill>
                  <a:srgbClr val="990099"/>
                </a:solidFill>
              </a:rPr>
              <a:t>Material</a:t>
            </a:r>
          </a:p>
          <a:p>
            <a:pPr eaLnBrk="1" hangingPunct="1">
              <a:lnSpc>
                <a:spcPct val="80000"/>
              </a:lnSpc>
              <a:buFontTx/>
              <a:buNone/>
            </a:pPr>
            <a:endParaRPr lang="en-GB" altLang="en-US" sz="2400" dirty="0" smtClean="0">
              <a:solidFill>
                <a:srgbClr val="990099"/>
              </a:solidFill>
            </a:endParaRPr>
          </a:p>
          <a:p>
            <a:pPr lvl="1" eaLnBrk="1" hangingPunct="1">
              <a:lnSpc>
                <a:spcPct val="80000"/>
              </a:lnSpc>
            </a:pPr>
            <a:r>
              <a:rPr lang="en-GB" altLang="en-US" sz="2000" dirty="0" smtClean="0">
                <a:solidFill>
                  <a:srgbClr val="009900"/>
                </a:solidFill>
              </a:rPr>
              <a:t>Character &amp; appearance</a:t>
            </a:r>
          </a:p>
          <a:p>
            <a:pPr lvl="1" eaLnBrk="1" hangingPunct="1">
              <a:lnSpc>
                <a:spcPct val="80000"/>
              </a:lnSpc>
            </a:pPr>
            <a:r>
              <a:rPr lang="en-GB" altLang="en-US" sz="2000" dirty="0" smtClean="0">
                <a:solidFill>
                  <a:srgbClr val="009900"/>
                </a:solidFill>
              </a:rPr>
              <a:t>Overlooking</a:t>
            </a:r>
          </a:p>
          <a:p>
            <a:pPr lvl="1" eaLnBrk="1" hangingPunct="1">
              <a:lnSpc>
                <a:spcPct val="80000"/>
              </a:lnSpc>
            </a:pPr>
            <a:r>
              <a:rPr lang="en-GB" altLang="en-US" sz="2000" dirty="0" smtClean="0">
                <a:solidFill>
                  <a:srgbClr val="009900"/>
                </a:solidFill>
              </a:rPr>
              <a:t>Loss of light</a:t>
            </a:r>
          </a:p>
          <a:p>
            <a:pPr lvl="1" eaLnBrk="1" hangingPunct="1">
              <a:lnSpc>
                <a:spcPct val="80000"/>
              </a:lnSpc>
            </a:pPr>
            <a:r>
              <a:rPr lang="en-GB" altLang="en-US" sz="2000" dirty="0" smtClean="0">
                <a:solidFill>
                  <a:srgbClr val="009900"/>
                </a:solidFill>
              </a:rPr>
              <a:t>Access/traffic</a:t>
            </a:r>
          </a:p>
          <a:p>
            <a:pPr lvl="1" eaLnBrk="1" hangingPunct="1">
              <a:lnSpc>
                <a:spcPct val="80000"/>
              </a:lnSpc>
            </a:pPr>
            <a:r>
              <a:rPr lang="en-GB" altLang="en-US" sz="2000" dirty="0" smtClean="0">
                <a:solidFill>
                  <a:srgbClr val="009900"/>
                </a:solidFill>
              </a:rPr>
              <a:t>Viability and vitality of a centre</a:t>
            </a:r>
          </a:p>
          <a:p>
            <a:pPr lvl="1" eaLnBrk="1" hangingPunct="1">
              <a:lnSpc>
                <a:spcPct val="80000"/>
              </a:lnSpc>
            </a:pPr>
            <a:r>
              <a:rPr lang="en-GB" altLang="en-US" sz="2000" dirty="0" smtClean="0">
                <a:solidFill>
                  <a:srgbClr val="009900"/>
                </a:solidFill>
              </a:rPr>
              <a:t>Noise, smell</a:t>
            </a:r>
          </a:p>
          <a:p>
            <a:pPr lvl="1" eaLnBrk="1" hangingPunct="1">
              <a:lnSpc>
                <a:spcPct val="80000"/>
              </a:lnSpc>
            </a:pPr>
            <a:r>
              <a:rPr lang="en-GB" altLang="en-US" sz="2000" dirty="0" smtClean="0">
                <a:solidFill>
                  <a:srgbClr val="009900"/>
                </a:solidFill>
              </a:rPr>
              <a:t>Crime</a:t>
            </a:r>
          </a:p>
          <a:p>
            <a:pPr lvl="1" eaLnBrk="1" hangingPunct="1">
              <a:lnSpc>
                <a:spcPct val="80000"/>
              </a:lnSpc>
            </a:pPr>
            <a:r>
              <a:rPr lang="en-GB" altLang="en-US" sz="2000" dirty="0" smtClean="0">
                <a:solidFill>
                  <a:srgbClr val="009900"/>
                </a:solidFill>
              </a:rPr>
              <a:t>Health issues &amp; fear of harm to health</a:t>
            </a:r>
          </a:p>
          <a:p>
            <a:pPr lvl="1" eaLnBrk="1" hangingPunct="1">
              <a:lnSpc>
                <a:spcPct val="80000"/>
              </a:lnSpc>
            </a:pPr>
            <a:r>
              <a:rPr lang="en-GB" altLang="en-US" sz="2000" dirty="0" smtClean="0">
                <a:solidFill>
                  <a:srgbClr val="009900"/>
                </a:solidFill>
              </a:rPr>
              <a:t>Design &amp; Urban design</a:t>
            </a:r>
          </a:p>
          <a:p>
            <a:pPr lvl="1" eaLnBrk="1" hangingPunct="1">
              <a:lnSpc>
                <a:spcPct val="80000"/>
              </a:lnSpc>
            </a:pPr>
            <a:r>
              <a:rPr lang="en-GB" altLang="en-US" sz="2000" dirty="0" smtClean="0">
                <a:solidFill>
                  <a:srgbClr val="009900"/>
                </a:solidFill>
              </a:rPr>
              <a:t>Affordable housing</a:t>
            </a:r>
            <a:endParaRPr lang="en-US" altLang="en-US" sz="2000" dirty="0" smtClean="0">
              <a:solidFill>
                <a:srgbClr val="009900"/>
              </a:solidFill>
            </a:endParaRPr>
          </a:p>
        </p:txBody>
      </p:sp>
      <p:sp>
        <p:nvSpPr>
          <p:cNvPr id="12292" name="Rectangle 5"/>
          <p:cNvSpPr>
            <a:spLocks noGrp="1" noChangeArrowheads="1"/>
          </p:cNvSpPr>
          <p:nvPr>
            <p:ph type="body" sz="half" idx="2"/>
          </p:nvPr>
        </p:nvSpPr>
        <p:spPr>
          <a:xfrm>
            <a:off x="4648200" y="1600200"/>
            <a:ext cx="4038600" cy="5257800"/>
          </a:xfrm>
        </p:spPr>
        <p:txBody>
          <a:bodyPr/>
          <a:lstStyle/>
          <a:p>
            <a:pPr eaLnBrk="1" hangingPunct="1">
              <a:lnSpc>
                <a:spcPct val="90000"/>
              </a:lnSpc>
            </a:pPr>
            <a:r>
              <a:rPr lang="en-GB" altLang="en-US" sz="2400" dirty="0" smtClean="0">
                <a:solidFill>
                  <a:srgbClr val="990099"/>
                </a:solidFill>
              </a:rPr>
              <a:t>Not Material</a:t>
            </a:r>
          </a:p>
          <a:p>
            <a:pPr eaLnBrk="1" hangingPunct="1">
              <a:lnSpc>
                <a:spcPct val="90000"/>
              </a:lnSpc>
              <a:buFontTx/>
              <a:buNone/>
            </a:pPr>
            <a:endParaRPr lang="en-GB" altLang="en-US" sz="2400" dirty="0" smtClean="0">
              <a:solidFill>
                <a:srgbClr val="990099"/>
              </a:solidFill>
            </a:endParaRPr>
          </a:p>
          <a:p>
            <a:pPr lvl="1" eaLnBrk="1" hangingPunct="1">
              <a:lnSpc>
                <a:spcPct val="90000"/>
              </a:lnSpc>
            </a:pPr>
            <a:r>
              <a:rPr lang="en-GB" altLang="en-US" sz="2000" dirty="0" smtClean="0">
                <a:solidFill>
                  <a:srgbClr val="990033"/>
                </a:solidFill>
              </a:rPr>
              <a:t>Identity of applicant</a:t>
            </a:r>
          </a:p>
          <a:p>
            <a:pPr lvl="1" eaLnBrk="1" hangingPunct="1">
              <a:lnSpc>
                <a:spcPct val="90000"/>
              </a:lnSpc>
            </a:pPr>
            <a:r>
              <a:rPr lang="en-GB" altLang="en-US" sz="2000" dirty="0" smtClean="0">
                <a:solidFill>
                  <a:srgbClr val="990033"/>
                </a:solidFill>
              </a:rPr>
              <a:t>Loss of view</a:t>
            </a:r>
          </a:p>
          <a:p>
            <a:pPr lvl="1" eaLnBrk="1" hangingPunct="1">
              <a:lnSpc>
                <a:spcPct val="90000"/>
              </a:lnSpc>
            </a:pPr>
            <a:r>
              <a:rPr lang="en-GB" altLang="en-US" sz="2000" dirty="0" smtClean="0">
                <a:solidFill>
                  <a:srgbClr val="990033"/>
                </a:solidFill>
              </a:rPr>
              <a:t>Restrictive covenants or land ownership</a:t>
            </a:r>
          </a:p>
          <a:p>
            <a:pPr lvl="1" eaLnBrk="1" hangingPunct="1">
              <a:lnSpc>
                <a:spcPct val="90000"/>
              </a:lnSpc>
            </a:pPr>
            <a:r>
              <a:rPr lang="en-GB" altLang="en-US" sz="2000" dirty="0" smtClean="0">
                <a:solidFill>
                  <a:srgbClr val="990033"/>
                </a:solidFill>
              </a:rPr>
              <a:t>Impact on property value</a:t>
            </a:r>
          </a:p>
          <a:p>
            <a:pPr lvl="1" eaLnBrk="1" hangingPunct="1">
              <a:lnSpc>
                <a:spcPct val="90000"/>
              </a:lnSpc>
            </a:pPr>
            <a:r>
              <a:rPr lang="en-GB" altLang="en-US" sz="2000" dirty="0" smtClean="0">
                <a:solidFill>
                  <a:srgbClr val="990033"/>
                </a:solidFill>
              </a:rPr>
              <a:t>A better use exists for the site</a:t>
            </a:r>
          </a:p>
          <a:p>
            <a:pPr lvl="1" eaLnBrk="1" hangingPunct="1">
              <a:lnSpc>
                <a:spcPct val="90000"/>
              </a:lnSpc>
            </a:pPr>
            <a:r>
              <a:rPr lang="en-GB" altLang="en-US" sz="2000" dirty="0" smtClean="0">
                <a:solidFill>
                  <a:srgbClr val="990033"/>
                </a:solidFill>
              </a:rPr>
              <a:t>Commercial competition</a:t>
            </a:r>
          </a:p>
          <a:p>
            <a:pPr lvl="1" eaLnBrk="1" hangingPunct="1">
              <a:lnSpc>
                <a:spcPct val="90000"/>
              </a:lnSpc>
            </a:pPr>
            <a:r>
              <a:rPr lang="en-GB" altLang="en-US" sz="2000" dirty="0" smtClean="0">
                <a:solidFill>
                  <a:srgbClr val="990033"/>
                </a:solidFill>
              </a:rPr>
              <a:t>Personal circumstances (except rarely)</a:t>
            </a:r>
          </a:p>
          <a:p>
            <a:pPr lvl="1" eaLnBrk="1" hangingPunct="1">
              <a:lnSpc>
                <a:spcPct val="90000"/>
              </a:lnSpc>
            </a:pPr>
            <a:endParaRPr lang="en-GB" altLang="en-US" sz="2000" dirty="0" smtClean="0">
              <a:solidFill>
                <a:srgbClr val="990033"/>
              </a:solidFill>
            </a:endParaRPr>
          </a:p>
          <a:p>
            <a:pPr lvl="1" eaLnBrk="1" hangingPunct="1">
              <a:lnSpc>
                <a:spcPct val="90000"/>
              </a:lnSpc>
            </a:pPr>
            <a:endParaRPr lang="en-GB" altLang="en-US" sz="2000" dirty="0" smtClean="0">
              <a:solidFill>
                <a:srgbClr val="990033"/>
              </a:solidFill>
            </a:endParaRPr>
          </a:p>
          <a:p>
            <a:pPr lvl="1" algn="r" eaLnBrk="1" hangingPunct="1">
              <a:lnSpc>
                <a:spcPct val="90000"/>
              </a:lnSpc>
              <a:buFontTx/>
              <a:buNone/>
            </a:pPr>
            <a:r>
              <a:rPr lang="en-GB" altLang="en-US" dirty="0" smtClean="0">
                <a:solidFill>
                  <a:srgbClr val="006666"/>
                </a:solidFill>
                <a:latin typeface="Georgia" pitchFamily="18" charset="0"/>
              </a:rPr>
              <a:t>muston planning</a:t>
            </a:r>
            <a:endParaRPr lang="en-US" altLang="en-US" dirty="0" smtClean="0">
              <a:solidFill>
                <a:srgbClr val="006666"/>
              </a:solidFill>
              <a:latin typeface="Georgia" pitchFamily="18"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z="4000" dirty="0" smtClean="0">
                <a:solidFill>
                  <a:srgbClr val="006666"/>
                </a:solidFill>
              </a:rPr>
              <a:t>Interests (Localism Act Section 28)</a:t>
            </a:r>
            <a:endParaRPr lang="en-US" altLang="en-US" sz="4000" dirty="0" smtClean="0">
              <a:solidFill>
                <a:srgbClr val="006666"/>
              </a:solidFill>
            </a:endParaRPr>
          </a:p>
        </p:txBody>
      </p:sp>
      <p:sp>
        <p:nvSpPr>
          <p:cNvPr id="13315" name="Rectangle 3"/>
          <p:cNvSpPr>
            <a:spLocks noGrp="1" noChangeArrowheads="1"/>
          </p:cNvSpPr>
          <p:nvPr>
            <p:ph type="body" idx="1"/>
          </p:nvPr>
        </p:nvSpPr>
        <p:spPr>
          <a:xfrm>
            <a:off x="457200" y="1600200"/>
            <a:ext cx="8229600" cy="5068888"/>
          </a:xfrm>
        </p:spPr>
        <p:txBody>
          <a:bodyPr/>
          <a:lstStyle/>
          <a:p>
            <a:pPr eaLnBrk="1" hangingPunct="1">
              <a:lnSpc>
                <a:spcPct val="90000"/>
              </a:lnSpc>
            </a:pPr>
            <a:r>
              <a:rPr lang="en-GB" altLang="en-US" sz="2400" dirty="0" smtClean="0"/>
              <a:t>Localism Act sets out “disclosable pecuniary interests</a:t>
            </a:r>
          </a:p>
          <a:p>
            <a:pPr eaLnBrk="1" hangingPunct="1">
              <a:lnSpc>
                <a:spcPct val="90000"/>
              </a:lnSpc>
            </a:pPr>
            <a:endParaRPr lang="en-GB" altLang="en-US" sz="2400" i="1" dirty="0" smtClean="0">
              <a:solidFill>
                <a:srgbClr val="990099"/>
              </a:solidFill>
            </a:endParaRPr>
          </a:p>
          <a:p>
            <a:pPr eaLnBrk="1" hangingPunct="1">
              <a:lnSpc>
                <a:spcPct val="90000"/>
              </a:lnSpc>
            </a:pPr>
            <a:r>
              <a:rPr lang="en-GB" altLang="en-US" sz="2400" dirty="0" smtClean="0">
                <a:solidFill>
                  <a:srgbClr val="990099"/>
                </a:solidFill>
              </a:rPr>
              <a:t>These include a beneficial interest in the land involved, a contract entered into, sponsorship</a:t>
            </a:r>
          </a:p>
          <a:p>
            <a:pPr eaLnBrk="1" hangingPunct="1">
              <a:lnSpc>
                <a:spcPct val="90000"/>
              </a:lnSpc>
            </a:pPr>
            <a:endParaRPr lang="en-GB" altLang="en-US" sz="2400" dirty="0" smtClean="0"/>
          </a:p>
          <a:p>
            <a:pPr eaLnBrk="1" hangingPunct="1">
              <a:lnSpc>
                <a:spcPct val="90000"/>
              </a:lnSpc>
            </a:pPr>
            <a:r>
              <a:rPr lang="en-GB" altLang="en-US" sz="2400" dirty="0" smtClean="0"/>
              <a:t>If a Member has a disclosable pecuniary interest, should register it in advance, then disclose it at the meeting and withdraw</a:t>
            </a:r>
          </a:p>
          <a:p>
            <a:pPr eaLnBrk="1" hangingPunct="1">
              <a:lnSpc>
                <a:spcPct val="90000"/>
              </a:lnSpc>
            </a:pPr>
            <a:endParaRPr lang="en-GB" altLang="en-US" sz="2400" dirty="0" smtClean="0"/>
          </a:p>
          <a:p>
            <a:pPr eaLnBrk="1" hangingPunct="1">
              <a:lnSpc>
                <a:spcPct val="90000"/>
              </a:lnSpc>
            </a:pPr>
            <a:r>
              <a:rPr lang="en-GB" altLang="en-US" sz="2400" dirty="0" smtClean="0">
                <a:solidFill>
                  <a:srgbClr val="990099"/>
                </a:solidFill>
              </a:rPr>
              <a:t>See the Council’s Code of Conduct adopted July 2012</a:t>
            </a:r>
          </a:p>
          <a:p>
            <a:pPr eaLnBrk="1" hangingPunct="1">
              <a:lnSpc>
                <a:spcPct val="90000"/>
              </a:lnSpc>
            </a:pPr>
            <a:endParaRPr lang="en-GB" altLang="en-US" sz="1200" i="1" dirty="0" smtClean="0"/>
          </a:p>
          <a:p>
            <a:pPr lvl="1" eaLnBrk="1" hangingPunct="1">
              <a:lnSpc>
                <a:spcPct val="90000"/>
              </a:lnSpc>
              <a:buFontTx/>
              <a:buNone/>
            </a:pPr>
            <a:r>
              <a:rPr lang="en-GB" altLang="en-US" sz="2400" i="1" dirty="0" smtClean="0"/>
              <a:t> 	</a:t>
            </a:r>
            <a:endParaRPr lang="en-GB" altLang="en-US" sz="2800" dirty="0" smtClean="0">
              <a:solidFill>
                <a:srgbClr val="990099"/>
              </a:solidFill>
            </a:endParaRPr>
          </a:p>
          <a:p>
            <a:pPr algn="r" eaLnBrk="1" hangingPunct="1">
              <a:lnSpc>
                <a:spcPct val="90000"/>
              </a:lnSpc>
              <a:buFontTx/>
              <a:buNone/>
            </a:pPr>
            <a:r>
              <a:rPr lang="en-GB" altLang="en-US" sz="2400" dirty="0" smtClean="0">
                <a:solidFill>
                  <a:srgbClr val="006666"/>
                </a:solidFill>
                <a:latin typeface="Georgia" pitchFamily="18" charset="0"/>
              </a:rPr>
              <a:t>muston planning</a:t>
            </a:r>
            <a:endParaRPr lang="en-US" altLang="en-US" sz="2400" dirty="0" smtClean="0">
              <a:solidFill>
                <a:srgbClr val="006666"/>
              </a:solidFill>
              <a:latin typeface="Georgia" pitchFamily="18"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922114"/>
          </a:xfrm>
        </p:spPr>
        <p:txBody>
          <a:bodyPr/>
          <a:lstStyle/>
          <a:p>
            <a:pPr eaLnBrk="1" hangingPunct="1"/>
            <a:r>
              <a:rPr lang="en-GB" altLang="en-US" dirty="0" smtClean="0">
                <a:solidFill>
                  <a:srgbClr val="006666"/>
                </a:solidFill>
              </a:rPr>
              <a:t>Other interests</a:t>
            </a:r>
            <a:endParaRPr lang="en-US" altLang="en-US" dirty="0" smtClean="0">
              <a:solidFill>
                <a:srgbClr val="006666"/>
              </a:solidFill>
            </a:endParaRPr>
          </a:p>
        </p:txBody>
      </p:sp>
      <p:sp>
        <p:nvSpPr>
          <p:cNvPr id="14339" name="Rectangle 3"/>
          <p:cNvSpPr>
            <a:spLocks noGrp="1" noChangeArrowheads="1"/>
          </p:cNvSpPr>
          <p:nvPr>
            <p:ph type="body" idx="1"/>
          </p:nvPr>
        </p:nvSpPr>
        <p:spPr>
          <a:xfrm>
            <a:off x="457200" y="1124744"/>
            <a:ext cx="8229600" cy="5544344"/>
          </a:xfrm>
        </p:spPr>
        <p:txBody>
          <a:bodyPr/>
          <a:lstStyle/>
          <a:p>
            <a:pPr eaLnBrk="1" hangingPunct="1"/>
            <a:r>
              <a:rPr lang="en-GB" altLang="en-US" sz="2000" dirty="0" smtClean="0">
                <a:solidFill>
                  <a:srgbClr val="990099"/>
                </a:solidFill>
              </a:rPr>
              <a:t>you may have a </a:t>
            </a:r>
            <a:r>
              <a:rPr lang="en-GB" sz="2000" dirty="0" smtClean="0">
                <a:solidFill>
                  <a:srgbClr val="990099"/>
                </a:solidFill>
              </a:rPr>
              <a:t>“non-disclosable pecuniary interest or non-pecuniary interest” in an item</a:t>
            </a:r>
          </a:p>
          <a:p>
            <a:pPr eaLnBrk="1" hangingPunct="1"/>
            <a:endParaRPr lang="en-GB" altLang="en-US" sz="2000" dirty="0" smtClean="0">
              <a:solidFill>
                <a:srgbClr val="800080"/>
              </a:solidFill>
            </a:endParaRPr>
          </a:p>
          <a:p>
            <a:pPr eaLnBrk="1" hangingPunct="1"/>
            <a:r>
              <a:rPr lang="en-GB" sz="2000" dirty="0" smtClean="0"/>
              <a:t>a decision in relation to that business might </a:t>
            </a:r>
            <a:r>
              <a:rPr lang="en-GB" sz="2000" i="1" dirty="0" smtClean="0"/>
              <a:t>reasonably be regarded </a:t>
            </a:r>
            <a:r>
              <a:rPr lang="en-GB" sz="2000" dirty="0" smtClean="0"/>
              <a:t>as affecting the well-being or financial standing of you or a member of your family or a person with whom you have a close association to a greater extent that it would affect the majority of the Council Tax payers, ratepayers or inhabitants of the ward or electoral area for which you have been elected </a:t>
            </a:r>
          </a:p>
          <a:p>
            <a:pPr eaLnBrk="1" hangingPunct="1"/>
            <a:endParaRPr lang="en-GB" sz="2000" dirty="0" smtClean="0"/>
          </a:p>
          <a:p>
            <a:pPr eaLnBrk="1" hangingPunct="1"/>
            <a:r>
              <a:rPr lang="en-GB" sz="2000" dirty="0" smtClean="0">
                <a:solidFill>
                  <a:srgbClr val="990099"/>
                </a:solidFill>
              </a:rPr>
              <a:t>it relates to or is likely to affect any of the pecuniary interests listed in the Council’s Code, in respect of yourself, a relevant person, a member of your family or a person with whom you have a close association and that interest is not a disclosable interest. </a:t>
            </a:r>
            <a:endParaRPr lang="en-GB" altLang="en-US" sz="2000" dirty="0" smtClean="0">
              <a:solidFill>
                <a:srgbClr val="990099"/>
              </a:solidFill>
            </a:endParaRPr>
          </a:p>
          <a:p>
            <a:pPr eaLnBrk="1" hangingPunct="1"/>
            <a:endParaRPr lang="en-GB" altLang="en-US" sz="2000" dirty="0" smtClean="0">
              <a:solidFill>
                <a:srgbClr val="800080"/>
              </a:solidFill>
            </a:endParaRPr>
          </a:p>
          <a:p>
            <a:pPr algn="r" eaLnBrk="1" hangingPunct="1">
              <a:buFontTx/>
              <a:buNone/>
            </a:pPr>
            <a:r>
              <a:rPr lang="en-GB" altLang="en-US" sz="2800" dirty="0" smtClean="0">
                <a:solidFill>
                  <a:srgbClr val="006666"/>
                </a:solidFill>
                <a:latin typeface="Georgia" pitchFamily="18" charset="0"/>
              </a:rPr>
              <a:t>muston planning</a:t>
            </a:r>
            <a:endParaRPr lang="en-GB" altLang="en-US" dirty="0" smtClean="0">
              <a:solidFill>
                <a:schemeClr val="hlink"/>
              </a:solidFill>
            </a:endParaRPr>
          </a:p>
          <a:p>
            <a:pPr eaLnBrk="1" hangingPunct="1"/>
            <a:endParaRPr lang="en-GB" altLang="en-US" dirty="0" smtClean="0">
              <a:solidFill>
                <a:schemeClr val="hlink"/>
              </a:solidFill>
            </a:endParaRPr>
          </a:p>
          <a:p>
            <a:pPr eaLnBrk="1" hangingPunct="1"/>
            <a:endParaRPr lang="en-GB" altLang="en-US" dirty="0" smtClean="0">
              <a:solidFill>
                <a:schemeClr val="hlink"/>
              </a:solidFill>
            </a:endParaRPr>
          </a:p>
          <a:p>
            <a:pPr eaLnBrk="1" hangingPunct="1">
              <a:buFontTx/>
              <a:buNone/>
            </a:pPr>
            <a:endParaRPr lang="en-GB" altLang="en-US" dirty="0" smtClean="0">
              <a:solidFill>
                <a:schemeClr val="hlink"/>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z="4000" dirty="0" smtClean="0">
                <a:solidFill>
                  <a:srgbClr val="006666"/>
                </a:solidFill>
              </a:rPr>
              <a:t>What to do if you have a non-disclosable interest</a:t>
            </a:r>
            <a:endParaRPr lang="en-US" altLang="en-US" sz="4000" dirty="0" smtClean="0">
              <a:solidFill>
                <a:srgbClr val="006666"/>
              </a:solidFill>
            </a:endParaRPr>
          </a:p>
        </p:txBody>
      </p:sp>
      <p:sp>
        <p:nvSpPr>
          <p:cNvPr id="15363" name="Rectangle 3"/>
          <p:cNvSpPr>
            <a:spLocks noGrp="1" noChangeArrowheads="1"/>
          </p:cNvSpPr>
          <p:nvPr>
            <p:ph type="body" idx="1"/>
          </p:nvPr>
        </p:nvSpPr>
        <p:spPr>
          <a:xfrm>
            <a:off x="457200" y="1600200"/>
            <a:ext cx="8229600" cy="5068888"/>
          </a:xfrm>
        </p:spPr>
        <p:txBody>
          <a:bodyPr/>
          <a:lstStyle/>
          <a:p>
            <a:pPr eaLnBrk="1" hangingPunct="1">
              <a:lnSpc>
                <a:spcPct val="80000"/>
              </a:lnSpc>
            </a:pPr>
            <a:endParaRPr lang="en-GB" altLang="en-US" sz="1200" dirty="0" smtClean="0">
              <a:solidFill>
                <a:srgbClr val="990099"/>
              </a:solidFill>
            </a:endParaRPr>
          </a:p>
          <a:p>
            <a:pPr eaLnBrk="1" hangingPunct="1"/>
            <a:r>
              <a:rPr lang="en-GB" sz="2400" dirty="0" smtClean="0">
                <a:solidFill>
                  <a:srgbClr val="990099"/>
                </a:solidFill>
              </a:rPr>
              <a:t>make a verbal declaration of the existence and nature of that interest at or before the consideration of that item of business or as soon as the interest becomes apparent.</a:t>
            </a:r>
          </a:p>
          <a:p>
            <a:pPr eaLnBrk="1" hangingPunct="1"/>
            <a:endParaRPr lang="en-GB" sz="2400" dirty="0" smtClean="0"/>
          </a:p>
          <a:p>
            <a:pPr eaLnBrk="1" hangingPunct="1"/>
            <a:r>
              <a:rPr lang="en-GB" sz="2400" dirty="0" smtClean="0"/>
              <a:t>consider whether your participation in the consideration of that item of business would be reasonable, particularly if the interest may give rise to a perception of a conflict of interests in that item of business.</a:t>
            </a:r>
            <a:endParaRPr lang="en-GB" altLang="en-US" sz="2400" dirty="0" smtClean="0">
              <a:solidFill>
                <a:schemeClr val="hlink"/>
              </a:solidFill>
            </a:endParaRPr>
          </a:p>
          <a:p>
            <a:pPr eaLnBrk="1" hangingPunct="1">
              <a:lnSpc>
                <a:spcPct val="80000"/>
              </a:lnSpc>
            </a:pPr>
            <a:endParaRPr lang="en-US" altLang="en-US" sz="2400" dirty="0" smtClean="0"/>
          </a:p>
          <a:p>
            <a:pPr algn="r" eaLnBrk="1" hangingPunct="1">
              <a:lnSpc>
                <a:spcPct val="80000"/>
              </a:lnSpc>
              <a:buFontTx/>
              <a:buNone/>
            </a:pPr>
            <a:endParaRPr lang="en-GB" altLang="en-US" sz="1800" dirty="0" smtClean="0">
              <a:solidFill>
                <a:srgbClr val="006666"/>
              </a:solidFill>
              <a:latin typeface="Georgia" pitchFamily="18" charset="0"/>
            </a:endParaRPr>
          </a:p>
          <a:p>
            <a:pPr algn="r" eaLnBrk="1" hangingPunct="1">
              <a:lnSpc>
                <a:spcPct val="80000"/>
              </a:lnSpc>
              <a:buFontTx/>
              <a:buNone/>
            </a:pPr>
            <a:r>
              <a:rPr lang="en-GB" altLang="en-US" sz="2000" dirty="0" smtClean="0">
                <a:solidFill>
                  <a:srgbClr val="006666"/>
                </a:solidFill>
                <a:latin typeface="Georgia" pitchFamily="18" charset="0"/>
              </a:rPr>
              <a:t>muston planning</a:t>
            </a:r>
            <a:endParaRPr lang="en-US" altLang="en-US" sz="2000" dirty="0" smtClean="0">
              <a:solidFill>
                <a:srgbClr val="006666"/>
              </a:solidFill>
              <a:latin typeface="Georgia" pitchFamily="18"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dirty="0" smtClean="0">
                <a:solidFill>
                  <a:srgbClr val="006666"/>
                </a:solidFill>
              </a:rPr>
              <a:t>Why is probity significant?</a:t>
            </a:r>
          </a:p>
        </p:txBody>
      </p:sp>
      <p:sp>
        <p:nvSpPr>
          <p:cNvPr id="3075" name="Rectangle 3"/>
          <p:cNvSpPr>
            <a:spLocks noGrp="1" noChangeArrowheads="1"/>
          </p:cNvSpPr>
          <p:nvPr>
            <p:ph type="body" idx="1"/>
          </p:nvPr>
        </p:nvSpPr>
        <p:spPr/>
        <p:txBody>
          <a:bodyPr/>
          <a:lstStyle/>
          <a:p>
            <a:pPr eaLnBrk="1" hangingPunct="1">
              <a:lnSpc>
                <a:spcPct val="80000"/>
              </a:lnSpc>
            </a:pPr>
            <a:r>
              <a:rPr lang="en-US" altLang="en-US" sz="2400" dirty="0" smtClean="0"/>
              <a:t>the 1947 Act vested the right to develop land in the State and created local planning authorities</a:t>
            </a:r>
          </a:p>
          <a:p>
            <a:pPr eaLnBrk="1" hangingPunct="1">
              <a:lnSpc>
                <a:spcPct val="80000"/>
              </a:lnSpc>
            </a:pPr>
            <a:endParaRPr lang="en-US" altLang="en-US" sz="2400" dirty="0" smtClean="0"/>
          </a:p>
          <a:p>
            <a:pPr eaLnBrk="1" hangingPunct="1">
              <a:lnSpc>
                <a:spcPct val="80000"/>
              </a:lnSpc>
            </a:pPr>
            <a:r>
              <a:rPr lang="en-US" altLang="en-US" sz="2400" dirty="0" smtClean="0">
                <a:solidFill>
                  <a:srgbClr val="800080"/>
                </a:solidFill>
              </a:rPr>
              <a:t>planning involves balancing interests (both financial and “quality of life”) that MATTER to people</a:t>
            </a:r>
          </a:p>
          <a:p>
            <a:pPr eaLnBrk="1" hangingPunct="1">
              <a:lnSpc>
                <a:spcPct val="80000"/>
              </a:lnSpc>
            </a:pPr>
            <a:endParaRPr lang="en-US" altLang="en-US" sz="2400" dirty="0" smtClean="0">
              <a:solidFill>
                <a:srgbClr val="800080"/>
              </a:solidFill>
            </a:endParaRPr>
          </a:p>
          <a:p>
            <a:pPr eaLnBrk="1" hangingPunct="1">
              <a:lnSpc>
                <a:spcPct val="80000"/>
              </a:lnSpc>
            </a:pPr>
            <a:r>
              <a:rPr lang="en-GB" altLang="en-US" sz="2400" dirty="0" smtClean="0"/>
              <a:t>although the British system is very “clean”, the public perception is often negative </a:t>
            </a:r>
          </a:p>
          <a:p>
            <a:pPr eaLnBrk="1" hangingPunct="1">
              <a:lnSpc>
                <a:spcPct val="80000"/>
              </a:lnSpc>
            </a:pPr>
            <a:endParaRPr lang="en-US" altLang="en-US" sz="2400" i="1" dirty="0" smtClean="0"/>
          </a:p>
          <a:p>
            <a:pPr eaLnBrk="1" hangingPunct="1">
              <a:lnSpc>
                <a:spcPct val="80000"/>
              </a:lnSpc>
            </a:pPr>
            <a:r>
              <a:rPr lang="en-GB" altLang="en-US" sz="2400" dirty="0" smtClean="0">
                <a:solidFill>
                  <a:srgbClr val="800080"/>
                </a:solidFill>
              </a:rPr>
              <a:t>so we need to be able to demonstrate </a:t>
            </a:r>
            <a:r>
              <a:rPr lang="en-GB" altLang="en-US" sz="2400" i="1" dirty="0" smtClean="0">
                <a:solidFill>
                  <a:srgbClr val="FF3300"/>
                </a:solidFill>
              </a:rPr>
              <a:t>fairness, openness and impartiality </a:t>
            </a:r>
            <a:r>
              <a:rPr lang="en-GB" altLang="en-US" sz="2400" dirty="0" smtClean="0">
                <a:solidFill>
                  <a:srgbClr val="800080"/>
                </a:solidFill>
              </a:rPr>
              <a:t>at all stages of the process</a:t>
            </a:r>
          </a:p>
          <a:p>
            <a:pPr eaLnBrk="1" hangingPunct="1">
              <a:lnSpc>
                <a:spcPct val="80000"/>
              </a:lnSpc>
              <a:buFontTx/>
              <a:buNone/>
            </a:pPr>
            <a:endParaRPr lang="en-GB" altLang="en-US" sz="2400" dirty="0" smtClean="0">
              <a:solidFill>
                <a:srgbClr val="990099"/>
              </a:solidFill>
            </a:endParaRPr>
          </a:p>
          <a:p>
            <a:pPr lvl="1" algn="r" eaLnBrk="1" hangingPunct="1">
              <a:lnSpc>
                <a:spcPct val="80000"/>
              </a:lnSpc>
              <a:buFontTx/>
              <a:buNone/>
            </a:pPr>
            <a:r>
              <a:rPr lang="en-GB" altLang="en-US" sz="1600" dirty="0" smtClean="0">
                <a:solidFill>
                  <a:srgbClr val="006666"/>
                </a:solidFill>
                <a:latin typeface="Georgia" pitchFamily="18" charset="0"/>
              </a:rPr>
              <a:t>muston planning</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ltLang="en-US" dirty="0" smtClean="0">
                <a:solidFill>
                  <a:srgbClr val="006666"/>
                </a:solidFill>
              </a:rPr>
              <a:t>Members’ different roles</a:t>
            </a:r>
          </a:p>
        </p:txBody>
      </p:sp>
      <p:sp>
        <p:nvSpPr>
          <p:cNvPr id="4099" name="Rectangle 3"/>
          <p:cNvSpPr>
            <a:spLocks noGrp="1" noChangeArrowheads="1"/>
          </p:cNvSpPr>
          <p:nvPr>
            <p:ph type="body" idx="1"/>
          </p:nvPr>
        </p:nvSpPr>
        <p:spPr/>
        <p:txBody>
          <a:bodyPr/>
          <a:lstStyle/>
          <a:p>
            <a:pPr eaLnBrk="1" hangingPunct="1">
              <a:lnSpc>
                <a:spcPct val="80000"/>
              </a:lnSpc>
            </a:pPr>
            <a:r>
              <a:rPr lang="en-GB" altLang="en-US" sz="2800" dirty="0" smtClean="0"/>
              <a:t>providing leadership and “vision” at a strategic level</a:t>
            </a:r>
            <a:endParaRPr lang="en-GB" altLang="en-US" sz="1400" dirty="0" smtClean="0"/>
          </a:p>
          <a:p>
            <a:pPr eaLnBrk="1" hangingPunct="1">
              <a:lnSpc>
                <a:spcPct val="80000"/>
              </a:lnSpc>
            </a:pPr>
            <a:r>
              <a:rPr lang="en-GB" altLang="en-US" sz="2800" dirty="0" smtClean="0">
                <a:solidFill>
                  <a:srgbClr val="800080"/>
                </a:solidFill>
              </a:rPr>
              <a:t>ward representation</a:t>
            </a:r>
          </a:p>
          <a:p>
            <a:pPr eaLnBrk="1" hangingPunct="1">
              <a:lnSpc>
                <a:spcPct val="80000"/>
              </a:lnSpc>
            </a:pPr>
            <a:endParaRPr lang="en-GB" altLang="en-US" sz="1400" dirty="0" smtClean="0">
              <a:solidFill>
                <a:srgbClr val="800080"/>
              </a:solidFill>
            </a:endParaRPr>
          </a:p>
          <a:p>
            <a:pPr eaLnBrk="1" hangingPunct="1">
              <a:lnSpc>
                <a:spcPct val="80000"/>
              </a:lnSpc>
            </a:pPr>
            <a:r>
              <a:rPr lang="en-GB" altLang="en-US" sz="2800" dirty="0" smtClean="0"/>
              <a:t>political considerations</a:t>
            </a:r>
          </a:p>
          <a:p>
            <a:pPr eaLnBrk="1" hangingPunct="1">
              <a:lnSpc>
                <a:spcPct val="80000"/>
              </a:lnSpc>
            </a:pPr>
            <a:endParaRPr lang="en-GB" altLang="en-US" sz="1400" dirty="0" smtClean="0"/>
          </a:p>
          <a:p>
            <a:pPr eaLnBrk="1" hangingPunct="1">
              <a:lnSpc>
                <a:spcPct val="80000"/>
              </a:lnSpc>
            </a:pPr>
            <a:r>
              <a:rPr lang="en-GB" altLang="en-US" sz="2800" dirty="0" smtClean="0">
                <a:solidFill>
                  <a:srgbClr val="800080"/>
                </a:solidFill>
              </a:rPr>
              <a:t>in deciding planning applications, the need to act openly, fairly and accountably</a:t>
            </a:r>
          </a:p>
          <a:p>
            <a:pPr eaLnBrk="1" hangingPunct="1">
              <a:lnSpc>
                <a:spcPct val="80000"/>
              </a:lnSpc>
            </a:pPr>
            <a:endParaRPr lang="en-GB" altLang="en-US" sz="1400" dirty="0" smtClean="0">
              <a:solidFill>
                <a:srgbClr val="800080"/>
              </a:solidFill>
            </a:endParaRPr>
          </a:p>
          <a:p>
            <a:pPr eaLnBrk="1" hangingPunct="1">
              <a:lnSpc>
                <a:spcPct val="80000"/>
              </a:lnSpc>
            </a:pPr>
            <a:r>
              <a:rPr lang="en-GB" altLang="en-US" sz="2800" dirty="0" smtClean="0"/>
              <a:t>….but also to listen</a:t>
            </a:r>
          </a:p>
          <a:p>
            <a:pPr eaLnBrk="1" hangingPunct="1">
              <a:lnSpc>
                <a:spcPct val="80000"/>
              </a:lnSpc>
              <a:buFontTx/>
              <a:buNone/>
            </a:pPr>
            <a:endParaRPr lang="en-GB" altLang="en-US" sz="1400" dirty="0" smtClean="0"/>
          </a:p>
          <a:p>
            <a:pPr algn="ctr" eaLnBrk="1" hangingPunct="1">
              <a:lnSpc>
                <a:spcPct val="80000"/>
              </a:lnSpc>
              <a:buFontTx/>
              <a:buNone/>
            </a:pPr>
            <a:r>
              <a:rPr lang="en-GB" altLang="en-US" sz="2800" dirty="0" smtClean="0">
                <a:solidFill>
                  <a:srgbClr val="800080"/>
                </a:solidFill>
              </a:rPr>
              <a:t>There can be </a:t>
            </a:r>
            <a:r>
              <a:rPr lang="en-GB" altLang="en-US" sz="2800" i="1" dirty="0" smtClean="0">
                <a:solidFill>
                  <a:srgbClr val="CC0000"/>
                </a:solidFill>
              </a:rPr>
              <a:t>conflicts</a:t>
            </a:r>
            <a:r>
              <a:rPr lang="en-GB" altLang="en-US" sz="2800" dirty="0" smtClean="0">
                <a:solidFill>
                  <a:srgbClr val="800080"/>
                </a:solidFill>
              </a:rPr>
              <a:t> between these tasks</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dirty="0" smtClean="0">
                <a:solidFill>
                  <a:srgbClr val="006666"/>
                </a:solidFill>
              </a:rPr>
              <a:t>Dealing with lobbying</a:t>
            </a:r>
          </a:p>
        </p:txBody>
      </p:sp>
      <p:sp>
        <p:nvSpPr>
          <p:cNvPr id="5123" name="Rectangle 3"/>
          <p:cNvSpPr>
            <a:spLocks noGrp="1" noChangeArrowheads="1"/>
          </p:cNvSpPr>
          <p:nvPr>
            <p:ph type="body" idx="1"/>
          </p:nvPr>
        </p:nvSpPr>
        <p:spPr/>
        <p:txBody>
          <a:bodyPr/>
          <a:lstStyle/>
          <a:p>
            <a:pPr eaLnBrk="1" hangingPunct="1"/>
            <a:r>
              <a:rPr lang="en-US" altLang="en-US" sz="2800" i="1" dirty="0" smtClean="0">
                <a:solidFill>
                  <a:srgbClr val="800080"/>
                </a:solidFill>
              </a:rPr>
              <a:t>listen</a:t>
            </a:r>
            <a:r>
              <a:rPr lang="en-US" altLang="en-US" sz="2800" dirty="0" smtClean="0">
                <a:solidFill>
                  <a:srgbClr val="800080"/>
                </a:solidFill>
              </a:rPr>
              <a:t> to all sides</a:t>
            </a:r>
          </a:p>
          <a:p>
            <a:pPr eaLnBrk="1" hangingPunct="1">
              <a:buFontTx/>
              <a:buNone/>
            </a:pPr>
            <a:endParaRPr lang="en-US" altLang="en-US" sz="1400" dirty="0" smtClean="0">
              <a:solidFill>
                <a:srgbClr val="800080"/>
              </a:solidFill>
            </a:endParaRPr>
          </a:p>
          <a:p>
            <a:pPr eaLnBrk="1" hangingPunct="1"/>
            <a:r>
              <a:rPr lang="en-GB" altLang="en-US" sz="2800" dirty="0" smtClean="0"/>
              <a:t>get more </a:t>
            </a:r>
            <a:r>
              <a:rPr lang="en-GB" altLang="en-US" sz="2800" i="1" dirty="0" smtClean="0"/>
              <a:t>information</a:t>
            </a:r>
            <a:r>
              <a:rPr lang="en-GB" altLang="en-US" sz="2800" dirty="0" smtClean="0"/>
              <a:t> (speak to the case officer)</a:t>
            </a:r>
            <a:endParaRPr lang="en-US" altLang="en-US" sz="2800" dirty="0" smtClean="0"/>
          </a:p>
          <a:p>
            <a:pPr eaLnBrk="1" hangingPunct="1">
              <a:buFontTx/>
              <a:buNone/>
            </a:pPr>
            <a:endParaRPr lang="en-US" altLang="en-US" sz="1400" dirty="0" smtClean="0"/>
          </a:p>
          <a:p>
            <a:pPr eaLnBrk="1" hangingPunct="1"/>
            <a:r>
              <a:rPr lang="en-US" altLang="en-US" sz="2800" dirty="0" smtClean="0">
                <a:solidFill>
                  <a:srgbClr val="800080"/>
                </a:solidFill>
              </a:rPr>
              <a:t>explain the way decisions are taken</a:t>
            </a:r>
          </a:p>
          <a:p>
            <a:pPr eaLnBrk="1" hangingPunct="1"/>
            <a:endParaRPr lang="en-US" altLang="en-US" sz="1400" dirty="0" smtClean="0">
              <a:solidFill>
                <a:srgbClr val="800080"/>
              </a:solidFill>
            </a:endParaRPr>
          </a:p>
          <a:p>
            <a:pPr eaLnBrk="1" hangingPunct="1"/>
            <a:r>
              <a:rPr lang="en-US" altLang="en-US" sz="2800" dirty="0" smtClean="0"/>
              <a:t>explain the importance of </a:t>
            </a:r>
            <a:r>
              <a:rPr lang="en-US" altLang="en-US" sz="2800" i="1" dirty="0" smtClean="0"/>
              <a:t>policies </a:t>
            </a:r>
            <a:r>
              <a:rPr lang="en-US" altLang="en-US" sz="2800" dirty="0" smtClean="0"/>
              <a:t>etc (if you can)</a:t>
            </a:r>
          </a:p>
          <a:p>
            <a:pPr eaLnBrk="1" hangingPunct="1">
              <a:buFontTx/>
              <a:buNone/>
            </a:pPr>
            <a:endParaRPr lang="en-US" altLang="en-US" sz="1400" i="1" dirty="0" smtClean="0"/>
          </a:p>
          <a:p>
            <a:pPr eaLnBrk="1" hangingPunct="1"/>
            <a:r>
              <a:rPr lang="en-US" altLang="en-US" sz="2800" i="1" dirty="0" smtClean="0">
                <a:solidFill>
                  <a:srgbClr val="990099"/>
                </a:solidFill>
              </a:rPr>
              <a:t>don’t</a:t>
            </a:r>
            <a:r>
              <a:rPr lang="en-US" altLang="en-US" sz="2800" i="1" dirty="0" smtClean="0">
                <a:solidFill>
                  <a:srgbClr val="FF5050"/>
                </a:solidFill>
              </a:rPr>
              <a:t> </a:t>
            </a:r>
            <a:r>
              <a:rPr lang="en-US" altLang="en-US" sz="2800" i="1" dirty="0" smtClean="0">
                <a:solidFill>
                  <a:srgbClr val="990099"/>
                </a:solidFill>
              </a:rPr>
              <a:t>commit yourself</a:t>
            </a:r>
            <a:endParaRPr lang="en-GB" altLang="en-US" sz="2800" dirty="0" smtClean="0">
              <a:solidFill>
                <a:srgbClr val="990099"/>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dirty="0" smtClean="0">
                <a:solidFill>
                  <a:srgbClr val="006666"/>
                </a:solidFill>
              </a:rPr>
              <a:t>Dangers of predetermination</a:t>
            </a:r>
          </a:p>
        </p:txBody>
      </p:sp>
      <p:sp>
        <p:nvSpPr>
          <p:cNvPr id="6147" name="Rectangle 3"/>
          <p:cNvSpPr>
            <a:spLocks noGrp="1" noChangeArrowheads="1"/>
          </p:cNvSpPr>
          <p:nvPr>
            <p:ph type="body" idx="1"/>
          </p:nvPr>
        </p:nvSpPr>
        <p:spPr/>
        <p:txBody>
          <a:bodyPr/>
          <a:lstStyle/>
          <a:p>
            <a:pPr eaLnBrk="1" hangingPunct="1">
              <a:lnSpc>
                <a:spcPct val="90000"/>
              </a:lnSpc>
            </a:pPr>
            <a:r>
              <a:rPr lang="en-GB" altLang="en-US" sz="2000" dirty="0" smtClean="0"/>
              <a:t>different from an interest, although impact may be similar</a:t>
            </a:r>
          </a:p>
          <a:p>
            <a:pPr eaLnBrk="1" hangingPunct="1">
              <a:lnSpc>
                <a:spcPct val="90000"/>
              </a:lnSpc>
            </a:pPr>
            <a:endParaRPr lang="en-GB" altLang="en-US" sz="2000" dirty="0" smtClean="0"/>
          </a:p>
          <a:p>
            <a:pPr eaLnBrk="1" hangingPunct="1">
              <a:lnSpc>
                <a:spcPct val="90000"/>
              </a:lnSpc>
            </a:pPr>
            <a:r>
              <a:rPr lang="en-GB" altLang="en-US" sz="2000" dirty="0" smtClean="0">
                <a:solidFill>
                  <a:srgbClr val="800080"/>
                </a:solidFill>
              </a:rPr>
              <a:t>to predetermine your view on an application and remain part of the Committee for that item </a:t>
            </a:r>
            <a:r>
              <a:rPr lang="en-GB" altLang="en-US" sz="2000" i="1" dirty="0" smtClean="0">
                <a:solidFill>
                  <a:srgbClr val="800080"/>
                </a:solidFill>
              </a:rPr>
              <a:t>may</a:t>
            </a:r>
            <a:r>
              <a:rPr lang="en-GB" altLang="en-US" sz="2000" dirty="0" smtClean="0">
                <a:solidFill>
                  <a:srgbClr val="800080"/>
                </a:solidFill>
              </a:rPr>
              <a:t> </a:t>
            </a:r>
            <a:r>
              <a:rPr lang="en-GB" altLang="en-US" sz="2000" i="1" dirty="0" smtClean="0">
                <a:solidFill>
                  <a:srgbClr val="800080"/>
                </a:solidFill>
              </a:rPr>
              <a:t>well make the decision itself unlawful – </a:t>
            </a:r>
          </a:p>
          <a:p>
            <a:pPr eaLnBrk="1" hangingPunct="1">
              <a:lnSpc>
                <a:spcPct val="90000"/>
              </a:lnSpc>
            </a:pPr>
            <a:endParaRPr lang="en-GB" altLang="en-US" sz="2000" i="1" dirty="0" smtClean="0">
              <a:solidFill>
                <a:srgbClr val="800080"/>
              </a:solidFill>
            </a:endParaRPr>
          </a:p>
          <a:p>
            <a:pPr eaLnBrk="1" hangingPunct="1">
              <a:lnSpc>
                <a:spcPct val="90000"/>
              </a:lnSpc>
            </a:pPr>
            <a:r>
              <a:rPr lang="en-GB" altLang="en-US" sz="2000" dirty="0" smtClean="0"/>
              <a:t>note Localism Act Section 25, scrapping predetermination rule, but implications not fully spelt out so advice remains unchanged </a:t>
            </a:r>
            <a:r>
              <a:rPr lang="en-GB" altLang="en-US" sz="2000" i="1" dirty="0" smtClean="0"/>
              <a:t>.</a:t>
            </a:r>
          </a:p>
          <a:p>
            <a:pPr eaLnBrk="1" hangingPunct="1">
              <a:lnSpc>
                <a:spcPct val="90000"/>
              </a:lnSpc>
            </a:pPr>
            <a:endParaRPr lang="en-GB" altLang="en-US" sz="2000" i="1" dirty="0" smtClean="0">
              <a:solidFill>
                <a:srgbClr val="800080"/>
              </a:solidFill>
            </a:endParaRPr>
          </a:p>
          <a:p>
            <a:pPr eaLnBrk="1" hangingPunct="1">
              <a:lnSpc>
                <a:spcPct val="90000"/>
              </a:lnSpc>
            </a:pPr>
            <a:r>
              <a:rPr lang="en-GB" altLang="en-US" sz="2000" dirty="0" smtClean="0">
                <a:solidFill>
                  <a:srgbClr val="990099"/>
                </a:solidFill>
              </a:rPr>
              <a:t>if it can be proved (based on </a:t>
            </a:r>
            <a:r>
              <a:rPr lang="en-GB" altLang="en-US" sz="2000" i="1" dirty="0" smtClean="0">
                <a:solidFill>
                  <a:srgbClr val="990099"/>
                </a:solidFill>
              </a:rPr>
              <a:t>evidence </a:t>
            </a:r>
            <a:r>
              <a:rPr lang="en-GB" altLang="en-US" sz="2000" dirty="0" smtClean="0">
                <a:solidFill>
                  <a:srgbClr val="990099"/>
                </a:solidFill>
              </a:rPr>
              <a:t>of what you said or how you behaved) that you have predetermined your view of an application, the decision itself could be </a:t>
            </a:r>
            <a:r>
              <a:rPr lang="en-GB" altLang="en-US" sz="2000" i="1" dirty="0" smtClean="0">
                <a:solidFill>
                  <a:srgbClr val="990099"/>
                </a:solidFill>
              </a:rPr>
              <a:t>quashed </a:t>
            </a:r>
            <a:r>
              <a:rPr lang="en-GB" altLang="en-US" sz="2000" dirty="0" smtClean="0">
                <a:solidFill>
                  <a:srgbClr val="990099"/>
                </a:solidFill>
              </a:rPr>
              <a:t>by the Courts – which has serious consequences</a:t>
            </a:r>
          </a:p>
          <a:p>
            <a:pPr eaLnBrk="1" hangingPunct="1">
              <a:lnSpc>
                <a:spcPct val="90000"/>
              </a:lnSpc>
            </a:pPr>
            <a:endParaRPr lang="en-GB" altLang="en-US" sz="2400"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z="4000" dirty="0" smtClean="0">
                <a:solidFill>
                  <a:srgbClr val="006666"/>
                </a:solidFill>
              </a:rPr>
              <a:t>Predisposition &amp; predetermination</a:t>
            </a:r>
          </a:p>
        </p:txBody>
      </p:sp>
      <p:sp>
        <p:nvSpPr>
          <p:cNvPr id="7171" name="Rectangle 3"/>
          <p:cNvSpPr>
            <a:spLocks noGrp="1" noChangeArrowheads="1"/>
          </p:cNvSpPr>
          <p:nvPr>
            <p:ph type="body" idx="1"/>
          </p:nvPr>
        </p:nvSpPr>
        <p:spPr/>
        <p:txBody>
          <a:bodyPr/>
          <a:lstStyle/>
          <a:p>
            <a:pPr eaLnBrk="1" hangingPunct="1">
              <a:lnSpc>
                <a:spcPct val="80000"/>
              </a:lnSpc>
            </a:pPr>
            <a:r>
              <a:rPr lang="en-GB" altLang="en-US" dirty="0" smtClean="0"/>
              <a:t>Expressing a view before a decision is made can be predetermination</a:t>
            </a:r>
          </a:p>
          <a:p>
            <a:pPr eaLnBrk="1" hangingPunct="1">
              <a:lnSpc>
                <a:spcPct val="80000"/>
              </a:lnSpc>
            </a:pPr>
            <a:endParaRPr lang="en-GB" altLang="en-US" dirty="0" smtClean="0"/>
          </a:p>
          <a:p>
            <a:pPr eaLnBrk="1" hangingPunct="1">
              <a:lnSpc>
                <a:spcPct val="80000"/>
              </a:lnSpc>
            </a:pPr>
            <a:r>
              <a:rPr lang="en-GB" altLang="en-US" dirty="0" smtClean="0">
                <a:solidFill>
                  <a:srgbClr val="990099"/>
                </a:solidFill>
              </a:rPr>
              <a:t>Being involved in earlier applications or policy is not </a:t>
            </a:r>
            <a:r>
              <a:rPr lang="en-GB" altLang="en-US" i="1" dirty="0" smtClean="0">
                <a:solidFill>
                  <a:srgbClr val="990099"/>
                </a:solidFill>
              </a:rPr>
              <a:t>predetermination</a:t>
            </a:r>
            <a:r>
              <a:rPr lang="en-GB" altLang="en-US" dirty="0" smtClean="0">
                <a:solidFill>
                  <a:srgbClr val="990099"/>
                </a:solidFill>
              </a:rPr>
              <a:t>, although might indicate a </a:t>
            </a:r>
            <a:r>
              <a:rPr lang="en-GB" altLang="en-US" i="1" dirty="0" smtClean="0">
                <a:solidFill>
                  <a:srgbClr val="990099"/>
                </a:solidFill>
              </a:rPr>
              <a:t>predisposition</a:t>
            </a:r>
          </a:p>
          <a:p>
            <a:pPr eaLnBrk="1" hangingPunct="1">
              <a:lnSpc>
                <a:spcPct val="80000"/>
              </a:lnSpc>
            </a:pPr>
            <a:endParaRPr lang="en-GB" altLang="en-US" dirty="0" smtClean="0"/>
          </a:p>
          <a:p>
            <a:pPr eaLnBrk="1" hangingPunct="1">
              <a:lnSpc>
                <a:spcPct val="80000"/>
              </a:lnSpc>
            </a:pPr>
            <a:r>
              <a:rPr lang="en-GB" altLang="en-US" dirty="0" smtClean="0"/>
              <a:t>Much depends on exactly what you say</a:t>
            </a:r>
          </a:p>
          <a:p>
            <a:pPr eaLnBrk="1" hangingPunct="1">
              <a:lnSpc>
                <a:spcPct val="80000"/>
              </a:lnSpc>
            </a:pPr>
            <a:endParaRPr lang="en-GB" altLang="en-US" sz="2800" dirty="0" smtClean="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dirty="0" smtClean="0">
                <a:solidFill>
                  <a:srgbClr val="006666"/>
                </a:solidFill>
              </a:rPr>
              <a:t>Basis of Current UK System</a:t>
            </a:r>
            <a:endParaRPr lang="en-US" altLang="en-US" dirty="0" smtClean="0">
              <a:solidFill>
                <a:srgbClr val="006666"/>
              </a:solidFill>
            </a:endParaRPr>
          </a:p>
        </p:txBody>
      </p:sp>
      <p:sp>
        <p:nvSpPr>
          <p:cNvPr id="8195" name="Rectangle 3"/>
          <p:cNvSpPr>
            <a:spLocks noGrp="1" noChangeArrowheads="1"/>
          </p:cNvSpPr>
          <p:nvPr>
            <p:ph type="body" idx="1"/>
          </p:nvPr>
        </p:nvSpPr>
        <p:spPr>
          <a:xfrm>
            <a:off x="457200" y="1600200"/>
            <a:ext cx="8229600" cy="4997450"/>
          </a:xfrm>
        </p:spPr>
        <p:txBody>
          <a:bodyPr/>
          <a:lstStyle/>
          <a:p>
            <a:pPr eaLnBrk="1" hangingPunct="1">
              <a:lnSpc>
                <a:spcPct val="90000"/>
              </a:lnSpc>
            </a:pPr>
            <a:r>
              <a:rPr lang="en-GB" altLang="en-US" sz="2800" dirty="0" smtClean="0">
                <a:solidFill>
                  <a:srgbClr val="990099"/>
                </a:solidFill>
              </a:rPr>
              <a:t>UK system gives flexibility and discretion</a:t>
            </a:r>
          </a:p>
          <a:p>
            <a:pPr eaLnBrk="1" hangingPunct="1">
              <a:lnSpc>
                <a:spcPct val="90000"/>
              </a:lnSpc>
            </a:pPr>
            <a:endParaRPr lang="en-GB" altLang="en-US" sz="2800" dirty="0" smtClean="0">
              <a:solidFill>
                <a:srgbClr val="990099"/>
              </a:solidFill>
            </a:endParaRPr>
          </a:p>
          <a:p>
            <a:pPr eaLnBrk="1" hangingPunct="1">
              <a:lnSpc>
                <a:spcPct val="90000"/>
              </a:lnSpc>
            </a:pPr>
            <a:r>
              <a:rPr lang="en-GB" altLang="en-US" sz="2800" dirty="0" smtClean="0">
                <a:solidFill>
                  <a:schemeClr val="hlink"/>
                </a:solidFill>
              </a:rPr>
              <a:t>Is intended to be “plan-led”</a:t>
            </a:r>
          </a:p>
          <a:p>
            <a:pPr eaLnBrk="1" hangingPunct="1">
              <a:lnSpc>
                <a:spcPct val="90000"/>
              </a:lnSpc>
            </a:pPr>
            <a:endParaRPr lang="en-GB" altLang="en-US" sz="2800" dirty="0" smtClean="0">
              <a:solidFill>
                <a:schemeClr val="hlink"/>
              </a:solidFill>
            </a:endParaRPr>
          </a:p>
          <a:p>
            <a:pPr eaLnBrk="1" hangingPunct="1">
              <a:lnSpc>
                <a:spcPct val="90000"/>
              </a:lnSpc>
            </a:pPr>
            <a:r>
              <a:rPr lang="en-GB" altLang="en-US" sz="2800" dirty="0" smtClean="0">
                <a:solidFill>
                  <a:srgbClr val="990099"/>
                </a:solidFill>
              </a:rPr>
              <a:t>We are guided by:-</a:t>
            </a:r>
          </a:p>
          <a:p>
            <a:pPr lvl="1" eaLnBrk="1" hangingPunct="1">
              <a:lnSpc>
                <a:spcPct val="90000"/>
              </a:lnSpc>
            </a:pPr>
            <a:r>
              <a:rPr lang="en-GB" altLang="en-US" sz="2400" dirty="0" smtClean="0">
                <a:solidFill>
                  <a:srgbClr val="990099"/>
                </a:solidFill>
              </a:rPr>
              <a:t>Primary legislation</a:t>
            </a:r>
          </a:p>
          <a:p>
            <a:pPr lvl="1" eaLnBrk="1" hangingPunct="1">
              <a:lnSpc>
                <a:spcPct val="90000"/>
              </a:lnSpc>
            </a:pPr>
            <a:r>
              <a:rPr lang="en-GB" altLang="en-US" sz="2400" dirty="0" smtClean="0">
                <a:solidFill>
                  <a:srgbClr val="990099"/>
                </a:solidFill>
              </a:rPr>
              <a:t>Secondary legislation</a:t>
            </a:r>
          </a:p>
          <a:p>
            <a:pPr lvl="1" eaLnBrk="1" hangingPunct="1">
              <a:lnSpc>
                <a:spcPct val="90000"/>
              </a:lnSpc>
            </a:pPr>
            <a:r>
              <a:rPr lang="en-GB" altLang="en-US" sz="2400" dirty="0" smtClean="0">
                <a:solidFill>
                  <a:srgbClr val="990099"/>
                </a:solidFill>
              </a:rPr>
              <a:t>Government </a:t>
            </a:r>
            <a:r>
              <a:rPr lang="en-GB" altLang="en-US" sz="2400" smtClean="0">
                <a:solidFill>
                  <a:srgbClr val="990099"/>
                </a:solidFill>
              </a:rPr>
              <a:t>advice (NPPF &amp; NPPG)</a:t>
            </a:r>
            <a:endParaRPr lang="en-GB" altLang="en-US" sz="2400" dirty="0" smtClean="0">
              <a:solidFill>
                <a:srgbClr val="990099"/>
              </a:solidFill>
            </a:endParaRPr>
          </a:p>
          <a:p>
            <a:pPr lvl="1" eaLnBrk="1" hangingPunct="1">
              <a:lnSpc>
                <a:spcPct val="90000"/>
              </a:lnSpc>
            </a:pPr>
            <a:r>
              <a:rPr lang="en-GB" altLang="en-US" sz="2400" dirty="0" smtClean="0">
                <a:solidFill>
                  <a:srgbClr val="990099"/>
                </a:solidFill>
              </a:rPr>
              <a:t>Case law</a:t>
            </a:r>
          </a:p>
          <a:p>
            <a:pPr lvl="1" eaLnBrk="1" hangingPunct="1">
              <a:lnSpc>
                <a:spcPct val="90000"/>
              </a:lnSpc>
            </a:pPr>
            <a:endParaRPr lang="en-GB" altLang="en-US" sz="2400" dirty="0" smtClean="0">
              <a:solidFill>
                <a:srgbClr val="990099"/>
              </a:solidFill>
            </a:endParaRPr>
          </a:p>
          <a:p>
            <a:pPr lvl="1" algn="r" eaLnBrk="1" hangingPunct="1">
              <a:lnSpc>
                <a:spcPct val="90000"/>
              </a:lnSpc>
              <a:buFontTx/>
              <a:buNone/>
            </a:pPr>
            <a:r>
              <a:rPr lang="en-GB" altLang="en-US" sz="2400" dirty="0" smtClean="0">
                <a:solidFill>
                  <a:srgbClr val="006666"/>
                </a:solidFill>
                <a:latin typeface="Georgia" pitchFamily="18" charset="0"/>
              </a:rPr>
              <a:t>muston planning</a:t>
            </a:r>
            <a:endParaRPr lang="en-US" altLang="en-US" sz="2400" dirty="0" smtClean="0">
              <a:solidFill>
                <a:srgbClr val="006666"/>
              </a:solidFill>
              <a:latin typeface="Georgia"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dirty="0" smtClean="0">
                <a:solidFill>
                  <a:srgbClr val="006666"/>
                </a:solidFill>
              </a:rPr>
              <a:t>The Development Plan</a:t>
            </a:r>
            <a:endParaRPr lang="en-US" altLang="en-US" dirty="0" smtClean="0">
              <a:solidFill>
                <a:srgbClr val="006666"/>
              </a:solidFill>
            </a:endParaRPr>
          </a:p>
        </p:txBody>
      </p:sp>
      <p:sp>
        <p:nvSpPr>
          <p:cNvPr id="9219" name="Rectangle 3"/>
          <p:cNvSpPr>
            <a:spLocks noGrp="1" noChangeArrowheads="1"/>
          </p:cNvSpPr>
          <p:nvPr>
            <p:ph type="body" idx="1"/>
          </p:nvPr>
        </p:nvSpPr>
        <p:spPr>
          <a:xfrm>
            <a:off x="457200" y="1600200"/>
            <a:ext cx="8229600" cy="5257800"/>
          </a:xfrm>
        </p:spPr>
        <p:txBody>
          <a:bodyPr/>
          <a:lstStyle/>
          <a:p>
            <a:pPr eaLnBrk="1" hangingPunct="1">
              <a:lnSpc>
                <a:spcPct val="90000"/>
              </a:lnSpc>
            </a:pPr>
            <a:endParaRPr lang="en-GB" altLang="en-US" dirty="0" smtClean="0"/>
          </a:p>
          <a:p>
            <a:pPr eaLnBrk="1" hangingPunct="1">
              <a:lnSpc>
                <a:spcPct val="90000"/>
              </a:lnSpc>
            </a:pPr>
            <a:r>
              <a:rPr lang="en-GB" altLang="en-US" dirty="0" smtClean="0">
                <a:solidFill>
                  <a:schemeClr val="hlink"/>
                </a:solidFill>
              </a:rPr>
              <a:t>Section 54A of the 1990 Act replaced by Section 38(6) of the 2004 Act</a:t>
            </a:r>
          </a:p>
          <a:p>
            <a:pPr eaLnBrk="1" hangingPunct="1">
              <a:lnSpc>
                <a:spcPct val="90000"/>
              </a:lnSpc>
              <a:buFontTx/>
              <a:buNone/>
            </a:pPr>
            <a:endParaRPr lang="en-GB" altLang="en-US" dirty="0" smtClean="0">
              <a:solidFill>
                <a:schemeClr val="hlink"/>
              </a:solidFill>
            </a:endParaRPr>
          </a:p>
          <a:p>
            <a:pPr lvl="1" eaLnBrk="1" hangingPunct="1">
              <a:lnSpc>
                <a:spcPct val="90000"/>
              </a:lnSpc>
              <a:buFontTx/>
              <a:buNone/>
            </a:pPr>
            <a:r>
              <a:rPr lang="en-GB" altLang="en-US" dirty="0" smtClean="0">
                <a:solidFill>
                  <a:srgbClr val="990099"/>
                </a:solidFill>
              </a:rPr>
              <a:t>“If regard is to be had to the development plan for the purpose of any determination under the planning Acts the determination must be made in accordance with the plan unless material considerations indicate otherwise.”</a:t>
            </a:r>
          </a:p>
          <a:p>
            <a:pPr lvl="1" eaLnBrk="1" hangingPunct="1">
              <a:lnSpc>
                <a:spcPct val="90000"/>
              </a:lnSpc>
              <a:buFontTx/>
              <a:buNone/>
            </a:pPr>
            <a:endParaRPr lang="en-GB" altLang="en-US" dirty="0" smtClean="0">
              <a:solidFill>
                <a:srgbClr val="990099"/>
              </a:solidFill>
            </a:endParaRPr>
          </a:p>
          <a:p>
            <a:pPr lvl="1" algn="r" eaLnBrk="1" hangingPunct="1">
              <a:lnSpc>
                <a:spcPct val="90000"/>
              </a:lnSpc>
              <a:buFontTx/>
              <a:buNone/>
            </a:pPr>
            <a:r>
              <a:rPr lang="en-GB" altLang="en-US" sz="2400" dirty="0" smtClean="0">
                <a:solidFill>
                  <a:srgbClr val="006666"/>
                </a:solidFill>
                <a:latin typeface="Georgia" pitchFamily="18" charset="0"/>
              </a:rPr>
              <a:t>muston planning</a:t>
            </a:r>
            <a:endParaRPr lang="en-US" altLang="en-US" sz="2400" dirty="0" smtClean="0">
              <a:solidFill>
                <a:srgbClr val="006666"/>
              </a:solidFill>
              <a:latin typeface="Georgia" pitchFamily="18"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z="4000" dirty="0" smtClean="0">
                <a:solidFill>
                  <a:srgbClr val="006666"/>
                </a:solidFill>
              </a:rPr>
              <a:t>Material Considerations and Weight</a:t>
            </a:r>
            <a:endParaRPr lang="en-US" altLang="en-US" sz="4000" dirty="0" smtClean="0">
              <a:solidFill>
                <a:srgbClr val="006666"/>
              </a:solidFill>
            </a:endParaRPr>
          </a:p>
        </p:txBody>
      </p:sp>
      <p:sp>
        <p:nvSpPr>
          <p:cNvPr id="10243" name="Rectangle 3"/>
          <p:cNvSpPr>
            <a:spLocks noGrp="1" noChangeArrowheads="1"/>
          </p:cNvSpPr>
          <p:nvPr>
            <p:ph type="body" idx="1"/>
          </p:nvPr>
        </p:nvSpPr>
        <p:spPr>
          <a:xfrm>
            <a:off x="457200" y="1600200"/>
            <a:ext cx="8229600" cy="4924425"/>
          </a:xfrm>
        </p:spPr>
        <p:txBody>
          <a:bodyPr/>
          <a:lstStyle/>
          <a:p>
            <a:pPr eaLnBrk="1" hangingPunct="1">
              <a:lnSpc>
                <a:spcPct val="80000"/>
              </a:lnSpc>
            </a:pPr>
            <a:endParaRPr lang="en-GB" altLang="en-US" sz="2800" dirty="0" smtClean="0">
              <a:solidFill>
                <a:srgbClr val="990099"/>
              </a:solidFill>
            </a:endParaRPr>
          </a:p>
          <a:p>
            <a:pPr eaLnBrk="1" hangingPunct="1">
              <a:lnSpc>
                <a:spcPct val="80000"/>
              </a:lnSpc>
            </a:pPr>
            <a:r>
              <a:rPr lang="en-GB" altLang="en-US" sz="2800" dirty="0" smtClean="0">
                <a:solidFill>
                  <a:srgbClr val="990099"/>
                </a:solidFill>
              </a:rPr>
              <a:t>Important distinction between what is a material consideration and the weight you can give it.</a:t>
            </a:r>
          </a:p>
          <a:p>
            <a:pPr eaLnBrk="1" hangingPunct="1">
              <a:lnSpc>
                <a:spcPct val="80000"/>
              </a:lnSpc>
            </a:pPr>
            <a:endParaRPr lang="en-GB" altLang="en-US" sz="2800" dirty="0" smtClean="0">
              <a:solidFill>
                <a:srgbClr val="990099"/>
              </a:solidFill>
            </a:endParaRPr>
          </a:p>
          <a:p>
            <a:pPr eaLnBrk="1" hangingPunct="1">
              <a:lnSpc>
                <a:spcPct val="80000"/>
              </a:lnSpc>
            </a:pPr>
            <a:r>
              <a:rPr lang="en-GB" altLang="en-US" sz="2800" dirty="0" smtClean="0">
                <a:solidFill>
                  <a:schemeClr val="hlink"/>
                </a:solidFill>
              </a:rPr>
              <a:t>Whether something is a material consideration is a matter of law (usually case law)</a:t>
            </a:r>
          </a:p>
          <a:p>
            <a:pPr eaLnBrk="1" hangingPunct="1">
              <a:lnSpc>
                <a:spcPct val="80000"/>
              </a:lnSpc>
            </a:pPr>
            <a:endParaRPr lang="en-GB" altLang="en-US" sz="2800" dirty="0" smtClean="0"/>
          </a:p>
          <a:p>
            <a:pPr eaLnBrk="1" hangingPunct="1">
              <a:lnSpc>
                <a:spcPct val="80000"/>
              </a:lnSpc>
            </a:pPr>
            <a:r>
              <a:rPr lang="en-GB" altLang="en-US" sz="2800" dirty="0" smtClean="0">
                <a:solidFill>
                  <a:srgbClr val="990099"/>
                </a:solidFill>
              </a:rPr>
              <a:t>The weight to be attached to a material consideration is for the decision-maker (as long as it is “reasonable”)</a:t>
            </a:r>
          </a:p>
          <a:p>
            <a:pPr eaLnBrk="1" hangingPunct="1">
              <a:lnSpc>
                <a:spcPct val="80000"/>
              </a:lnSpc>
              <a:buFontTx/>
              <a:buNone/>
            </a:pPr>
            <a:endParaRPr lang="en-GB" altLang="en-US" sz="2800" dirty="0" smtClean="0">
              <a:solidFill>
                <a:srgbClr val="990099"/>
              </a:solidFill>
            </a:endParaRPr>
          </a:p>
          <a:p>
            <a:pPr algn="r" eaLnBrk="1" hangingPunct="1">
              <a:lnSpc>
                <a:spcPct val="80000"/>
              </a:lnSpc>
              <a:buFontTx/>
              <a:buNone/>
            </a:pPr>
            <a:r>
              <a:rPr lang="en-GB" altLang="en-US" sz="2400" dirty="0" smtClean="0">
                <a:solidFill>
                  <a:srgbClr val="006666"/>
                </a:solidFill>
                <a:latin typeface="Georgia" pitchFamily="18" charset="0"/>
              </a:rPr>
              <a:t>muston planning</a:t>
            </a:r>
            <a:endParaRPr lang="en-US" altLang="en-US" sz="2400" dirty="0" smtClean="0">
              <a:solidFill>
                <a:srgbClr val="006666"/>
              </a:solidFill>
              <a:latin typeface="Georgia" pitchFamily="18"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872</Words>
  <Application>Microsoft Office PowerPoint</Application>
  <PresentationFormat>On-screen Show (4:3)</PresentationFormat>
  <Paragraphs>143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muston planning  for  Bath &amp; North East Somerset  Council</vt:lpstr>
      <vt:lpstr>Why is probity significant?</vt:lpstr>
      <vt:lpstr>Members’ different roles</vt:lpstr>
      <vt:lpstr>Dealing with lobbying</vt:lpstr>
      <vt:lpstr>Dangers of predetermination</vt:lpstr>
      <vt:lpstr>Predisposition &amp; predetermination</vt:lpstr>
      <vt:lpstr>Basis of Current UK System</vt:lpstr>
      <vt:lpstr>The Development Plan</vt:lpstr>
      <vt:lpstr>Material Considerations and Weight</vt:lpstr>
      <vt:lpstr>Material Considerations</vt:lpstr>
      <vt:lpstr>Other Factors</vt:lpstr>
      <vt:lpstr>Interests (Localism Act Section 28)</vt:lpstr>
      <vt:lpstr>Other interests</vt:lpstr>
      <vt:lpstr>What to do if you have a non-disclosable interest</vt:lpstr>
    </vt:vector>
  </TitlesOfParts>
  <Company>Muston Planning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Exeter City  Council</dc:title>
  <dc:creator>Mike Muston</dc:creator>
  <cp:lastModifiedBy>John Theobald</cp:lastModifiedBy>
  <cp:revision>66</cp:revision>
  <dcterms:created xsi:type="dcterms:W3CDTF">2003-06-09T15:45:11Z</dcterms:created>
  <dcterms:modified xsi:type="dcterms:W3CDTF">2016-01-19T15:52:41Z</dcterms:modified>
</cp:coreProperties>
</file>