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9" r:id="rId3"/>
    <p:sldId id="264" r:id="rId4"/>
    <p:sldId id="265" r:id="rId5"/>
    <p:sldId id="266" r:id="rId6"/>
    <p:sldId id="267" r:id="rId7"/>
    <p:sldId id="268" r:id="rId8"/>
    <p:sldId id="27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22"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46CC12-D2AE-4325-B220-024BAF009078}" type="doc">
      <dgm:prSet loTypeId="urn:microsoft.com/office/officeart/2005/8/layout/vList2" loCatId="list" qsTypeId="urn:microsoft.com/office/officeart/2005/8/quickstyle/simple2" qsCatId="simple" csTypeId="urn:microsoft.com/office/officeart/2005/8/colors/accent3_3" csCatId="accent3" phldr="1"/>
      <dgm:spPr/>
      <dgm:t>
        <a:bodyPr/>
        <a:lstStyle/>
        <a:p>
          <a:endParaRPr lang="en-GB"/>
        </a:p>
      </dgm:t>
    </dgm:pt>
    <dgm:pt modelId="{EF013514-A8DF-4734-8015-991212AD09FB}">
      <dgm:prSet custT="1"/>
      <dgm:spPr/>
      <dgm:t>
        <a:bodyPr/>
        <a:lstStyle/>
        <a:p>
          <a:pPr algn="ctr" rtl="0"/>
          <a:r>
            <a:rPr lang="en-GB" sz="2000" dirty="0" smtClean="0">
              <a:latin typeface="Arial Narrow" pitchFamily="34" charset="0"/>
            </a:rPr>
            <a:t>Contributes 6.4% to national GVA, growing at 4% a year compared to 3% growth average for rest of UK economy</a:t>
          </a:r>
          <a:endParaRPr lang="en-GB" sz="2000" dirty="0">
            <a:latin typeface="Arial Narrow" pitchFamily="34" charset="0"/>
          </a:endParaRPr>
        </a:p>
      </dgm:t>
    </dgm:pt>
    <dgm:pt modelId="{6E415F35-04FE-4DBA-9C82-2A8DC3F95DA7}" type="parTrans" cxnId="{C15E38D7-62DC-4240-BD7A-4A39FAD4BD81}">
      <dgm:prSet/>
      <dgm:spPr/>
      <dgm:t>
        <a:bodyPr/>
        <a:lstStyle/>
        <a:p>
          <a:endParaRPr lang="en-GB" sz="1800"/>
        </a:p>
      </dgm:t>
    </dgm:pt>
    <dgm:pt modelId="{1B80872D-F5F4-4311-AB24-BF7C0660F2DD}" type="sibTrans" cxnId="{C15E38D7-62DC-4240-BD7A-4A39FAD4BD81}">
      <dgm:prSet/>
      <dgm:spPr/>
      <dgm:t>
        <a:bodyPr/>
        <a:lstStyle/>
        <a:p>
          <a:endParaRPr lang="en-GB" sz="1800"/>
        </a:p>
      </dgm:t>
    </dgm:pt>
    <dgm:pt modelId="{D6075982-1084-4884-B3CA-16848F742CA0}">
      <dgm:prSet custT="1"/>
      <dgm:spPr/>
      <dgm:t>
        <a:bodyPr/>
        <a:lstStyle/>
        <a:p>
          <a:pPr algn="ctr"/>
          <a:r>
            <a:rPr lang="en-GB" sz="2000" dirty="0" smtClean="0">
              <a:latin typeface="Arial Narrow" pitchFamily="34" charset="0"/>
            </a:rPr>
            <a:t>Accounted for £16 billion of exports in 2006 equating to 4.3% of all goods and services</a:t>
          </a:r>
          <a:endParaRPr lang="en-GB" sz="2000" dirty="0">
            <a:latin typeface="Arial Narrow" pitchFamily="34" charset="0"/>
          </a:endParaRPr>
        </a:p>
      </dgm:t>
    </dgm:pt>
    <dgm:pt modelId="{D3061A91-6CCB-4DDC-9C46-C3A375DF6FC1}" type="parTrans" cxnId="{3775F5D7-6A0A-404D-981A-62433AEE37BB}">
      <dgm:prSet/>
      <dgm:spPr/>
      <dgm:t>
        <a:bodyPr/>
        <a:lstStyle/>
        <a:p>
          <a:endParaRPr lang="en-GB" sz="1800"/>
        </a:p>
      </dgm:t>
    </dgm:pt>
    <dgm:pt modelId="{A321194B-39F5-4DB7-9DB6-199F5CACE31F}" type="sibTrans" cxnId="{3775F5D7-6A0A-404D-981A-62433AEE37BB}">
      <dgm:prSet/>
      <dgm:spPr/>
      <dgm:t>
        <a:bodyPr/>
        <a:lstStyle/>
        <a:p>
          <a:endParaRPr lang="en-GB" sz="1800"/>
        </a:p>
      </dgm:t>
    </dgm:pt>
    <dgm:pt modelId="{D0CBF949-8ABF-4B28-B6F2-95F62E067026}">
      <dgm:prSet custT="1"/>
      <dgm:spPr/>
      <dgm:t>
        <a:bodyPr/>
        <a:lstStyle/>
        <a:p>
          <a:pPr algn="ctr" rtl="0"/>
          <a:r>
            <a:rPr lang="en-GB" sz="2000" smtClean="0">
              <a:latin typeface="Arial Narrow" pitchFamily="34" charset="0"/>
            </a:rPr>
            <a:t>Contributes a greater proportion of GDP in the UK compared to any other nation</a:t>
          </a:r>
          <a:endParaRPr lang="en-GB" sz="2000" dirty="0">
            <a:latin typeface="Arial Narrow" pitchFamily="34" charset="0"/>
          </a:endParaRPr>
        </a:p>
      </dgm:t>
    </dgm:pt>
    <dgm:pt modelId="{F848CA5A-40B7-40C8-9C3C-87CB8D0BF3DC}" type="parTrans" cxnId="{2F03FE87-8DE4-4046-A0FE-4B189C057B90}">
      <dgm:prSet/>
      <dgm:spPr/>
    </dgm:pt>
    <dgm:pt modelId="{7A18AFC4-D4A6-4192-8E8E-C1CA25612742}" type="sibTrans" cxnId="{2F03FE87-8DE4-4046-A0FE-4B189C057B90}">
      <dgm:prSet/>
      <dgm:spPr/>
    </dgm:pt>
    <dgm:pt modelId="{1769F20D-61C5-45A2-BFF0-42A7F9BAD135}">
      <dgm:prSet custT="1"/>
      <dgm:spPr/>
      <dgm:t>
        <a:bodyPr/>
        <a:lstStyle/>
        <a:p>
          <a:pPr algn="ctr" rtl="0"/>
          <a:r>
            <a:rPr lang="en-GB" sz="2000" dirty="0" smtClean="0">
              <a:latin typeface="Arial Narrow" pitchFamily="34" charset="0"/>
            </a:rPr>
            <a:t>Employs 2m people with employment growth at 2% a year, double the UK average</a:t>
          </a:r>
          <a:endParaRPr lang="en-GB" sz="2000" dirty="0">
            <a:latin typeface="Arial Narrow" pitchFamily="34" charset="0"/>
          </a:endParaRPr>
        </a:p>
      </dgm:t>
    </dgm:pt>
    <dgm:pt modelId="{366FC94D-8743-4851-8552-7146AA14CAE3}" type="parTrans" cxnId="{482A7FE9-50C9-4AC7-B0BE-B9A69EF31537}">
      <dgm:prSet/>
      <dgm:spPr/>
    </dgm:pt>
    <dgm:pt modelId="{6436AEB0-86A0-43EF-9044-20C816F7E075}" type="sibTrans" cxnId="{482A7FE9-50C9-4AC7-B0BE-B9A69EF31537}">
      <dgm:prSet/>
      <dgm:spPr/>
    </dgm:pt>
    <dgm:pt modelId="{1F92824B-81A9-49B0-B7B4-613B5ED28A51}" type="pres">
      <dgm:prSet presAssocID="{B546CC12-D2AE-4325-B220-024BAF009078}" presName="linear" presStyleCnt="0">
        <dgm:presLayoutVars>
          <dgm:animLvl val="lvl"/>
          <dgm:resizeHandles val="exact"/>
        </dgm:presLayoutVars>
      </dgm:prSet>
      <dgm:spPr/>
      <dgm:t>
        <a:bodyPr/>
        <a:lstStyle/>
        <a:p>
          <a:endParaRPr lang="en-GB"/>
        </a:p>
      </dgm:t>
    </dgm:pt>
    <dgm:pt modelId="{E5A580B0-18C8-4BFC-AC29-3D4F852C62CD}" type="pres">
      <dgm:prSet presAssocID="{1769F20D-61C5-45A2-BFF0-42A7F9BAD135}" presName="parentText" presStyleLbl="node1" presStyleIdx="0" presStyleCnt="4">
        <dgm:presLayoutVars>
          <dgm:chMax val="0"/>
          <dgm:bulletEnabled val="1"/>
        </dgm:presLayoutVars>
      </dgm:prSet>
      <dgm:spPr/>
      <dgm:t>
        <a:bodyPr/>
        <a:lstStyle/>
        <a:p>
          <a:endParaRPr lang="en-GB"/>
        </a:p>
      </dgm:t>
    </dgm:pt>
    <dgm:pt modelId="{2E1D52BE-D0C3-4F80-A205-E977C6F4DB1B}" type="pres">
      <dgm:prSet presAssocID="{6436AEB0-86A0-43EF-9044-20C816F7E075}" presName="spacer" presStyleCnt="0"/>
      <dgm:spPr/>
    </dgm:pt>
    <dgm:pt modelId="{F3CEF33E-3B45-4C41-B200-0923EBDFA1F7}" type="pres">
      <dgm:prSet presAssocID="{EF013514-A8DF-4734-8015-991212AD09FB}" presName="parentText" presStyleLbl="node1" presStyleIdx="1" presStyleCnt="4" custLinFactNeighborY="36800">
        <dgm:presLayoutVars>
          <dgm:chMax val="0"/>
          <dgm:bulletEnabled val="1"/>
        </dgm:presLayoutVars>
      </dgm:prSet>
      <dgm:spPr/>
      <dgm:t>
        <a:bodyPr/>
        <a:lstStyle/>
        <a:p>
          <a:endParaRPr lang="en-GB"/>
        </a:p>
      </dgm:t>
    </dgm:pt>
    <dgm:pt modelId="{2C5B2C25-4AEE-4E4F-942D-EE9FE1551279}" type="pres">
      <dgm:prSet presAssocID="{1B80872D-F5F4-4311-AB24-BF7C0660F2DD}" presName="spacer" presStyleCnt="0"/>
      <dgm:spPr/>
    </dgm:pt>
    <dgm:pt modelId="{16DDF4A1-B36E-4A82-9EE7-577E32E08758}" type="pres">
      <dgm:prSet presAssocID="{D0CBF949-8ABF-4B28-B6F2-95F62E067026}" presName="parentText" presStyleLbl="node1" presStyleIdx="2" presStyleCnt="4">
        <dgm:presLayoutVars>
          <dgm:chMax val="0"/>
          <dgm:bulletEnabled val="1"/>
        </dgm:presLayoutVars>
      </dgm:prSet>
      <dgm:spPr/>
      <dgm:t>
        <a:bodyPr/>
        <a:lstStyle/>
        <a:p>
          <a:endParaRPr lang="en-GB"/>
        </a:p>
      </dgm:t>
    </dgm:pt>
    <dgm:pt modelId="{16DCD0AD-6A72-47B5-AE39-4F9BD0D0157C}" type="pres">
      <dgm:prSet presAssocID="{7A18AFC4-D4A6-4192-8E8E-C1CA25612742}" presName="spacer" presStyleCnt="0"/>
      <dgm:spPr/>
    </dgm:pt>
    <dgm:pt modelId="{75D16607-3692-4D9F-B2FF-33490C5474D0}" type="pres">
      <dgm:prSet presAssocID="{D6075982-1084-4884-B3CA-16848F742CA0}" presName="parentText" presStyleLbl="node1" presStyleIdx="3" presStyleCnt="4">
        <dgm:presLayoutVars>
          <dgm:chMax val="0"/>
          <dgm:bulletEnabled val="1"/>
        </dgm:presLayoutVars>
      </dgm:prSet>
      <dgm:spPr/>
      <dgm:t>
        <a:bodyPr/>
        <a:lstStyle/>
        <a:p>
          <a:endParaRPr lang="en-GB"/>
        </a:p>
      </dgm:t>
    </dgm:pt>
  </dgm:ptLst>
  <dgm:cxnLst>
    <dgm:cxn modelId="{482A7FE9-50C9-4AC7-B0BE-B9A69EF31537}" srcId="{B546CC12-D2AE-4325-B220-024BAF009078}" destId="{1769F20D-61C5-45A2-BFF0-42A7F9BAD135}" srcOrd="0" destOrd="0" parTransId="{366FC94D-8743-4851-8552-7146AA14CAE3}" sibTransId="{6436AEB0-86A0-43EF-9044-20C816F7E075}"/>
    <dgm:cxn modelId="{F3B7264B-667C-4849-837E-11AA8740A702}" type="presOf" srcId="{B546CC12-D2AE-4325-B220-024BAF009078}" destId="{1F92824B-81A9-49B0-B7B4-613B5ED28A51}" srcOrd="0" destOrd="0" presId="urn:microsoft.com/office/officeart/2005/8/layout/vList2"/>
    <dgm:cxn modelId="{BF26CF12-0C7C-4E40-BD4A-F6E15533D121}" type="presOf" srcId="{D6075982-1084-4884-B3CA-16848F742CA0}" destId="{75D16607-3692-4D9F-B2FF-33490C5474D0}" srcOrd="0" destOrd="0" presId="urn:microsoft.com/office/officeart/2005/8/layout/vList2"/>
    <dgm:cxn modelId="{7A0D42F5-7F5C-4383-8054-7E4128A1610E}" type="presOf" srcId="{D0CBF949-8ABF-4B28-B6F2-95F62E067026}" destId="{16DDF4A1-B36E-4A82-9EE7-577E32E08758}" srcOrd="0" destOrd="0" presId="urn:microsoft.com/office/officeart/2005/8/layout/vList2"/>
    <dgm:cxn modelId="{229AFA9E-A7C0-4F7A-A3CD-169D7B2728F9}" type="presOf" srcId="{EF013514-A8DF-4734-8015-991212AD09FB}" destId="{F3CEF33E-3B45-4C41-B200-0923EBDFA1F7}" srcOrd="0" destOrd="0" presId="urn:microsoft.com/office/officeart/2005/8/layout/vList2"/>
    <dgm:cxn modelId="{9B8F3EF0-400D-43C8-9E7D-3C1FFFCB3456}" type="presOf" srcId="{1769F20D-61C5-45A2-BFF0-42A7F9BAD135}" destId="{E5A580B0-18C8-4BFC-AC29-3D4F852C62CD}" srcOrd="0" destOrd="0" presId="urn:microsoft.com/office/officeart/2005/8/layout/vList2"/>
    <dgm:cxn modelId="{2F03FE87-8DE4-4046-A0FE-4B189C057B90}" srcId="{B546CC12-D2AE-4325-B220-024BAF009078}" destId="{D0CBF949-8ABF-4B28-B6F2-95F62E067026}" srcOrd="2" destOrd="0" parTransId="{F848CA5A-40B7-40C8-9C3C-87CB8D0BF3DC}" sibTransId="{7A18AFC4-D4A6-4192-8E8E-C1CA25612742}"/>
    <dgm:cxn modelId="{C15E38D7-62DC-4240-BD7A-4A39FAD4BD81}" srcId="{B546CC12-D2AE-4325-B220-024BAF009078}" destId="{EF013514-A8DF-4734-8015-991212AD09FB}" srcOrd="1" destOrd="0" parTransId="{6E415F35-04FE-4DBA-9C82-2A8DC3F95DA7}" sibTransId="{1B80872D-F5F4-4311-AB24-BF7C0660F2DD}"/>
    <dgm:cxn modelId="{3775F5D7-6A0A-404D-981A-62433AEE37BB}" srcId="{B546CC12-D2AE-4325-B220-024BAF009078}" destId="{D6075982-1084-4884-B3CA-16848F742CA0}" srcOrd="3" destOrd="0" parTransId="{D3061A91-6CCB-4DDC-9C46-C3A375DF6FC1}" sibTransId="{A321194B-39F5-4DB7-9DB6-199F5CACE31F}"/>
    <dgm:cxn modelId="{B423AEA2-92C4-46CD-B0DC-1E4D948FBA39}" type="presParOf" srcId="{1F92824B-81A9-49B0-B7B4-613B5ED28A51}" destId="{E5A580B0-18C8-4BFC-AC29-3D4F852C62CD}" srcOrd="0" destOrd="0" presId="urn:microsoft.com/office/officeart/2005/8/layout/vList2"/>
    <dgm:cxn modelId="{018B4F83-B8AF-4097-A524-E40A7B3FCD6F}" type="presParOf" srcId="{1F92824B-81A9-49B0-B7B4-613B5ED28A51}" destId="{2E1D52BE-D0C3-4F80-A205-E977C6F4DB1B}" srcOrd="1" destOrd="0" presId="urn:microsoft.com/office/officeart/2005/8/layout/vList2"/>
    <dgm:cxn modelId="{3CE20EF2-6AE1-489D-9F05-D8C6A28722DB}" type="presParOf" srcId="{1F92824B-81A9-49B0-B7B4-613B5ED28A51}" destId="{F3CEF33E-3B45-4C41-B200-0923EBDFA1F7}" srcOrd="2" destOrd="0" presId="urn:microsoft.com/office/officeart/2005/8/layout/vList2"/>
    <dgm:cxn modelId="{EE98EECE-D8AB-435E-BC89-2EB82F6BDFC1}" type="presParOf" srcId="{1F92824B-81A9-49B0-B7B4-613B5ED28A51}" destId="{2C5B2C25-4AEE-4E4F-942D-EE9FE1551279}" srcOrd="3" destOrd="0" presId="urn:microsoft.com/office/officeart/2005/8/layout/vList2"/>
    <dgm:cxn modelId="{E5A48023-844E-4345-9F4F-160FCA04FCA0}" type="presParOf" srcId="{1F92824B-81A9-49B0-B7B4-613B5ED28A51}" destId="{16DDF4A1-B36E-4A82-9EE7-577E32E08758}" srcOrd="4" destOrd="0" presId="urn:microsoft.com/office/officeart/2005/8/layout/vList2"/>
    <dgm:cxn modelId="{2EC09CE3-B45C-4CC9-94A5-70FBACF99FBE}" type="presParOf" srcId="{1F92824B-81A9-49B0-B7B4-613B5ED28A51}" destId="{16DCD0AD-6A72-47B5-AE39-4F9BD0D0157C}" srcOrd="5" destOrd="0" presId="urn:microsoft.com/office/officeart/2005/8/layout/vList2"/>
    <dgm:cxn modelId="{7BF685E6-648C-4FBE-90F1-719B77AE1B4D}" type="presParOf" srcId="{1F92824B-81A9-49B0-B7B4-613B5ED28A51}" destId="{75D16607-3692-4D9F-B2FF-33490C5474D0}"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8C27DF-C5C3-473A-A257-38D094BE595C}" type="doc">
      <dgm:prSet loTypeId="urn:microsoft.com/office/officeart/2005/8/layout/lProcess1" loCatId="process" qsTypeId="urn:microsoft.com/office/officeart/2005/8/quickstyle/simple1" qsCatId="simple" csTypeId="urn:microsoft.com/office/officeart/2005/8/colors/accent3_2" csCatId="accent3" phldr="1"/>
      <dgm:spPr/>
      <dgm:t>
        <a:bodyPr/>
        <a:lstStyle/>
        <a:p>
          <a:endParaRPr lang="en-GB"/>
        </a:p>
      </dgm:t>
    </dgm:pt>
    <dgm:pt modelId="{3D0FF989-776D-4555-B6D1-81C19791EB00}">
      <dgm:prSet phldrT="[Text]" custT="1"/>
      <dgm:spPr/>
      <dgm:t>
        <a:bodyPr/>
        <a:lstStyle/>
        <a:p>
          <a:r>
            <a:rPr lang="en-GB" sz="1000" dirty="0" smtClean="0">
              <a:latin typeface="Arial Narrow" pitchFamily="34" charset="0"/>
            </a:rPr>
            <a:t>Employment Density (Average area per FTE = 10m2) </a:t>
          </a:r>
        </a:p>
        <a:p>
          <a:r>
            <a:rPr lang="en-GB" sz="1000" b="1" dirty="0" smtClean="0">
              <a:latin typeface="Arial Narrow" pitchFamily="34" charset="0"/>
            </a:rPr>
            <a:t>20,400m2</a:t>
          </a:r>
          <a:endParaRPr lang="en-GB" sz="1000" b="1" dirty="0">
            <a:latin typeface="Arial Narrow" pitchFamily="34" charset="0"/>
          </a:endParaRPr>
        </a:p>
      </dgm:t>
    </dgm:pt>
    <dgm:pt modelId="{859D9F1D-7402-4B7E-8742-D917CA0FF1F3}" type="parTrans" cxnId="{C046EE2F-F7F1-4B35-8241-940EA449F28F}">
      <dgm:prSet/>
      <dgm:spPr/>
      <dgm:t>
        <a:bodyPr/>
        <a:lstStyle/>
        <a:p>
          <a:endParaRPr lang="en-GB"/>
        </a:p>
      </dgm:t>
    </dgm:pt>
    <dgm:pt modelId="{81607CEA-4B71-4B8D-996B-A740E5AA57BF}" type="sibTrans" cxnId="{C046EE2F-F7F1-4B35-8241-940EA449F28F}">
      <dgm:prSet/>
      <dgm:spPr/>
      <dgm:t>
        <a:bodyPr/>
        <a:lstStyle/>
        <a:p>
          <a:endParaRPr lang="en-GB"/>
        </a:p>
      </dgm:t>
    </dgm:pt>
    <dgm:pt modelId="{CF8628EC-78A4-43B9-88A5-487D4083F867}">
      <dgm:prSet custT="1"/>
      <dgm:spPr/>
      <dgm:t>
        <a:bodyPr/>
        <a:lstStyle/>
        <a:p>
          <a:endParaRPr lang="en-GB" sz="1000" dirty="0" smtClean="0">
            <a:latin typeface="Arial Narrow" pitchFamily="34" charset="0"/>
          </a:endParaRPr>
        </a:p>
        <a:p>
          <a:r>
            <a:rPr lang="en-GB" sz="1000" dirty="0" smtClean="0">
              <a:latin typeface="Arial Narrow" pitchFamily="34" charset="0"/>
            </a:rPr>
            <a:t>Propensity to homework: FSB Annual Survey 2009 = 23%</a:t>
          </a:r>
        </a:p>
        <a:p>
          <a:r>
            <a:rPr lang="en-GB" sz="1000" b="1" dirty="0" smtClean="0">
              <a:latin typeface="Arial Narrow" pitchFamily="34" charset="0"/>
            </a:rPr>
            <a:t>15,708m2</a:t>
          </a:r>
        </a:p>
        <a:p>
          <a:endParaRPr lang="en-GB" sz="700" dirty="0" smtClean="0">
            <a:latin typeface="Arial Narrow" pitchFamily="34" charset="0"/>
          </a:endParaRPr>
        </a:p>
      </dgm:t>
    </dgm:pt>
    <dgm:pt modelId="{5E736071-0FBA-4AB4-A618-29161F5ACD59}" type="parTrans" cxnId="{B15C2BD8-B6C1-42B0-B9AD-108CDC05D21C}">
      <dgm:prSet/>
      <dgm:spPr/>
      <dgm:t>
        <a:bodyPr/>
        <a:lstStyle/>
        <a:p>
          <a:endParaRPr lang="en-GB"/>
        </a:p>
      </dgm:t>
    </dgm:pt>
    <dgm:pt modelId="{4CAC639D-E073-4F23-B392-36847BF9769D}" type="sibTrans" cxnId="{B15C2BD8-B6C1-42B0-B9AD-108CDC05D21C}">
      <dgm:prSet/>
      <dgm:spPr/>
      <dgm:t>
        <a:bodyPr/>
        <a:lstStyle/>
        <a:p>
          <a:endParaRPr lang="en-GB"/>
        </a:p>
      </dgm:t>
    </dgm:pt>
    <dgm:pt modelId="{71F5F339-C3F7-48D2-ADB5-1CD301B7DFA4}">
      <dgm:prSet phldrT="[Text]" custT="1"/>
      <dgm:spPr/>
      <dgm:t>
        <a:bodyPr/>
        <a:lstStyle/>
        <a:p>
          <a:endParaRPr lang="en-GB" sz="1000" dirty="0" smtClean="0">
            <a:latin typeface="Arial Narrow" pitchFamily="34" charset="0"/>
          </a:endParaRPr>
        </a:p>
        <a:p>
          <a:r>
            <a:rPr lang="en-GB" sz="1000" dirty="0" smtClean="0">
              <a:latin typeface="Arial Narrow" pitchFamily="34" charset="0"/>
            </a:rPr>
            <a:t>Annual predicted take-up to 2026 = Total / 14 years</a:t>
          </a:r>
        </a:p>
        <a:p>
          <a:r>
            <a:rPr lang="en-GB" sz="1000" b="1" dirty="0" smtClean="0">
              <a:latin typeface="Arial Narrow" pitchFamily="34" charset="0"/>
            </a:rPr>
            <a:t>1122m2</a:t>
          </a:r>
        </a:p>
        <a:p>
          <a:r>
            <a:rPr lang="en-GB" sz="700" dirty="0" smtClean="0"/>
            <a:t> </a:t>
          </a:r>
          <a:endParaRPr lang="en-GB" sz="700" dirty="0"/>
        </a:p>
      </dgm:t>
    </dgm:pt>
    <dgm:pt modelId="{7B3F5A23-F5FB-4368-BBB5-16C76E359D94}" type="parTrans" cxnId="{8759E302-B5CB-4F9C-AA1E-39691B48A5F4}">
      <dgm:prSet/>
      <dgm:spPr/>
      <dgm:t>
        <a:bodyPr/>
        <a:lstStyle/>
        <a:p>
          <a:endParaRPr lang="en-GB"/>
        </a:p>
      </dgm:t>
    </dgm:pt>
    <dgm:pt modelId="{2783BE3A-7825-4F3A-A5C3-23DC76883DD9}" type="sibTrans" cxnId="{8759E302-B5CB-4F9C-AA1E-39691B48A5F4}">
      <dgm:prSet/>
      <dgm:spPr/>
      <dgm:t>
        <a:bodyPr/>
        <a:lstStyle/>
        <a:p>
          <a:endParaRPr lang="en-GB"/>
        </a:p>
      </dgm:t>
    </dgm:pt>
    <dgm:pt modelId="{95627AED-5732-44CE-9083-2568E77E9391}">
      <dgm:prSet phldrT="[Text]" custT="1"/>
      <dgm:spPr/>
      <dgm:t>
        <a:bodyPr/>
        <a:lstStyle/>
        <a:p>
          <a:r>
            <a:rPr lang="en-GB" sz="1000" dirty="0" smtClean="0">
              <a:latin typeface="Arial Narrow" pitchFamily="34" charset="0"/>
            </a:rPr>
            <a:t>Employment Density (Average area per FTE = 10m2) </a:t>
          </a:r>
        </a:p>
        <a:p>
          <a:r>
            <a:rPr lang="en-GB" sz="1000" b="1" dirty="0" smtClean="0">
              <a:latin typeface="Arial Narrow" pitchFamily="34" charset="0"/>
            </a:rPr>
            <a:t>33,900 m2</a:t>
          </a:r>
        </a:p>
      </dgm:t>
    </dgm:pt>
    <dgm:pt modelId="{E066BEB4-DB9A-4B8D-AC39-B0906610EB23}" type="parTrans" cxnId="{30A44E1F-3663-4C9F-84FD-945F452065D0}">
      <dgm:prSet/>
      <dgm:spPr/>
      <dgm:t>
        <a:bodyPr/>
        <a:lstStyle/>
        <a:p>
          <a:endParaRPr lang="en-GB"/>
        </a:p>
      </dgm:t>
    </dgm:pt>
    <dgm:pt modelId="{140722C9-4816-436F-85D3-591D9105FC94}" type="sibTrans" cxnId="{30A44E1F-3663-4C9F-84FD-945F452065D0}">
      <dgm:prSet/>
      <dgm:spPr/>
      <dgm:t>
        <a:bodyPr/>
        <a:lstStyle/>
        <a:p>
          <a:endParaRPr lang="en-GB"/>
        </a:p>
      </dgm:t>
    </dgm:pt>
    <dgm:pt modelId="{4A14C9D4-F26A-48A0-AD3C-4E6BC3E64791}">
      <dgm:prSet phldrT="[Text]" custT="1"/>
      <dgm:spPr/>
      <dgm:t>
        <a:bodyPr/>
        <a:lstStyle/>
        <a:p>
          <a:endParaRPr lang="en-GB" sz="1000" dirty="0" smtClean="0">
            <a:latin typeface="Arial Narrow" pitchFamily="34" charset="0"/>
          </a:endParaRPr>
        </a:p>
        <a:p>
          <a:r>
            <a:rPr lang="en-GB" sz="1000" dirty="0" smtClean="0">
              <a:latin typeface="Arial Narrow" pitchFamily="34" charset="0"/>
            </a:rPr>
            <a:t>Annual predicted take-up to 2026 = Total / 14 years</a:t>
          </a:r>
        </a:p>
        <a:p>
          <a:r>
            <a:rPr lang="en-GB" sz="1000" b="1" dirty="0" smtClean="0">
              <a:latin typeface="Arial Narrow" pitchFamily="34" charset="0"/>
            </a:rPr>
            <a:t>1864m2</a:t>
          </a:r>
        </a:p>
        <a:p>
          <a:r>
            <a:rPr lang="en-GB" sz="700" dirty="0" smtClean="0"/>
            <a:t> </a:t>
          </a:r>
          <a:endParaRPr lang="en-GB" sz="700" dirty="0"/>
        </a:p>
      </dgm:t>
    </dgm:pt>
    <dgm:pt modelId="{90055C09-28BE-4F0B-9CD3-C1D34549CBAF}" type="parTrans" cxnId="{97EDEF24-A553-426A-847C-D3D4BE7B7CD8}">
      <dgm:prSet/>
      <dgm:spPr/>
      <dgm:t>
        <a:bodyPr/>
        <a:lstStyle/>
        <a:p>
          <a:endParaRPr lang="en-GB"/>
        </a:p>
      </dgm:t>
    </dgm:pt>
    <dgm:pt modelId="{914CAA42-2C30-44AA-806F-64E156739E06}" type="sibTrans" cxnId="{97EDEF24-A553-426A-847C-D3D4BE7B7CD8}">
      <dgm:prSet/>
      <dgm:spPr/>
      <dgm:t>
        <a:bodyPr/>
        <a:lstStyle/>
        <a:p>
          <a:endParaRPr lang="en-GB"/>
        </a:p>
      </dgm:t>
    </dgm:pt>
    <dgm:pt modelId="{E6396E47-3C0A-4238-A179-BC139137D63F}">
      <dgm:prSet custT="1"/>
      <dgm:spPr/>
      <dgm:t>
        <a:bodyPr/>
        <a:lstStyle/>
        <a:p>
          <a:endParaRPr lang="en-GB" sz="1000" dirty="0" smtClean="0">
            <a:latin typeface="Arial Narrow" pitchFamily="34" charset="0"/>
          </a:endParaRPr>
        </a:p>
        <a:p>
          <a:r>
            <a:rPr lang="en-GB" sz="1000" dirty="0" smtClean="0">
              <a:latin typeface="Arial Narrow" pitchFamily="34" charset="0"/>
            </a:rPr>
            <a:t>Propensity to homework: FSB Annual Survey 2009 = 23%</a:t>
          </a:r>
        </a:p>
        <a:p>
          <a:r>
            <a:rPr lang="en-GB" sz="1000" b="1" dirty="0" smtClean="0">
              <a:latin typeface="Arial Narrow" pitchFamily="34" charset="0"/>
            </a:rPr>
            <a:t>26,103m2</a:t>
          </a:r>
        </a:p>
        <a:p>
          <a:endParaRPr lang="en-GB" sz="700" dirty="0" smtClean="0">
            <a:latin typeface="Arial Narrow" pitchFamily="34" charset="0"/>
          </a:endParaRPr>
        </a:p>
      </dgm:t>
    </dgm:pt>
    <dgm:pt modelId="{25C4619E-196F-409A-9AFF-0D84FD24715F}" type="parTrans" cxnId="{E53DB5D0-D6AF-44B6-B108-28801AD8154E}">
      <dgm:prSet/>
      <dgm:spPr/>
      <dgm:t>
        <a:bodyPr/>
        <a:lstStyle/>
        <a:p>
          <a:endParaRPr lang="en-GB"/>
        </a:p>
      </dgm:t>
    </dgm:pt>
    <dgm:pt modelId="{D7C22642-F150-4CFD-800A-295280BD8C7B}" type="sibTrans" cxnId="{E53DB5D0-D6AF-44B6-B108-28801AD8154E}">
      <dgm:prSet/>
      <dgm:spPr/>
      <dgm:t>
        <a:bodyPr/>
        <a:lstStyle/>
        <a:p>
          <a:endParaRPr lang="en-GB"/>
        </a:p>
      </dgm:t>
    </dgm:pt>
    <dgm:pt modelId="{FF26C898-B67F-4B10-BA14-09DA4FF54593}" type="pres">
      <dgm:prSet presAssocID="{B28C27DF-C5C3-473A-A257-38D094BE595C}" presName="Name0" presStyleCnt="0">
        <dgm:presLayoutVars>
          <dgm:dir/>
          <dgm:animLvl val="lvl"/>
          <dgm:resizeHandles val="exact"/>
        </dgm:presLayoutVars>
      </dgm:prSet>
      <dgm:spPr/>
      <dgm:t>
        <a:bodyPr/>
        <a:lstStyle/>
        <a:p>
          <a:endParaRPr lang="en-GB"/>
        </a:p>
      </dgm:t>
    </dgm:pt>
    <dgm:pt modelId="{E3ECBBAA-8D42-4C84-9742-5A8CC7B3F3FE}" type="pres">
      <dgm:prSet presAssocID="{3D0FF989-776D-4555-B6D1-81C19791EB00}" presName="vertFlow" presStyleCnt="0"/>
      <dgm:spPr/>
    </dgm:pt>
    <dgm:pt modelId="{993FDA47-9E73-470D-A401-8520D0EB9928}" type="pres">
      <dgm:prSet presAssocID="{3D0FF989-776D-4555-B6D1-81C19791EB00}" presName="header" presStyleLbl="node1" presStyleIdx="0" presStyleCnt="2"/>
      <dgm:spPr/>
      <dgm:t>
        <a:bodyPr/>
        <a:lstStyle/>
        <a:p>
          <a:endParaRPr lang="en-GB"/>
        </a:p>
      </dgm:t>
    </dgm:pt>
    <dgm:pt modelId="{4E3A0A42-5D63-4CE4-AA46-733B6550EFDD}" type="pres">
      <dgm:prSet presAssocID="{5E736071-0FBA-4AB4-A618-29161F5ACD59}" presName="parTrans" presStyleLbl="sibTrans2D1" presStyleIdx="0" presStyleCnt="4"/>
      <dgm:spPr/>
      <dgm:t>
        <a:bodyPr/>
        <a:lstStyle/>
        <a:p>
          <a:endParaRPr lang="en-GB"/>
        </a:p>
      </dgm:t>
    </dgm:pt>
    <dgm:pt modelId="{6C1A53B7-6F7C-415E-86F9-F43A86710646}" type="pres">
      <dgm:prSet presAssocID="{CF8628EC-78A4-43B9-88A5-487D4083F867}" presName="child" presStyleLbl="alignAccFollowNode1" presStyleIdx="0" presStyleCnt="4">
        <dgm:presLayoutVars>
          <dgm:chMax val="0"/>
          <dgm:bulletEnabled val="1"/>
        </dgm:presLayoutVars>
      </dgm:prSet>
      <dgm:spPr/>
      <dgm:t>
        <a:bodyPr/>
        <a:lstStyle/>
        <a:p>
          <a:endParaRPr lang="en-GB"/>
        </a:p>
      </dgm:t>
    </dgm:pt>
    <dgm:pt modelId="{A3F185A6-78CB-4BD3-8C8C-33A459C6A20E}" type="pres">
      <dgm:prSet presAssocID="{4CAC639D-E073-4F23-B392-36847BF9769D}" presName="sibTrans" presStyleLbl="sibTrans2D1" presStyleIdx="1" presStyleCnt="4"/>
      <dgm:spPr/>
      <dgm:t>
        <a:bodyPr/>
        <a:lstStyle/>
        <a:p>
          <a:endParaRPr lang="en-GB"/>
        </a:p>
      </dgm:t>
    </dgm:pt>
    <dgm:pt modelId="{C8BE273C-78A8-4B8D-BECB-4E99E57E9ACC}" type="pres">
      <dgm:prSet presAssocID="{71F5F339-C3F7-48D2-ADB5-1CD301B7DFA4}" presName="child" presStyleLbl="alignAccFollowNode1" presStyleIdx="1" presStyleCnt="4">
        <dgm:presLayoutVars>
          <dgm:chMax val="0"/>
          <dgm:bulletEnabled val="1"/>
        </dgm:presLayoutVars>
      </dgm:prSet>
      <dgm:spPr/>
      <dgm:t>
        <a:bodyPr/>
        <a:lstStyle/>
        <a:p>
          <a:endParaRPr lang="en-GB"/>
        </a:p>
      </dgm:t>
    </dgm:pt>
    <dgm:pt modelId="{3DDFEBA8-85F5-48E9-94AF-7C06C19EB5A7}" type="pres">
      <dgm:prSet presAssocID="{3D0FF989-776D-4555-B6D1-81C19791EB00}" presName="hSp" presStyleCnt="0"/>
      <dgm:spPr/>
    </dgm:pt>
    <dgm:pt modelId="{DB2A6AF0-311A-49C1-A83B-64C3E19BA41A}" type="pres">
      <dgm:prSet presAssocID="{95627AED-5732-44CE-9083-2568E77E9391}" presName="vertFlow" presStyleCnt="0"/>
      <dgm:spPr/>
    </dgm:pt>
    <dgm:pt modelId="{57D2DDDF-B4C9-493D-B8C1-AFC187662A23}" type="pres">
      <dgm:prSet presAssocID="{95627AED-5732-44CE-9083-2568E77E9391}" presName="header" presStyleLbl="node1" presStyleIdx="1" presStyleCnt="2" custLinFactNeighborX="-307" custLinFactNeighborY="-6853"/>
      <dgm:spPr/>
      <dgm:t>
        <a:bodyPr/>
        <a:lstStyle/>
        <a:p>
          <a:endParaRPr lang="en-GB"/>
        </a:p>
      </dgm:t>
    </dgm:pt>
    <dgm:pt modelId="{85F6D891-0CBF-4332-BAAE-B68F36A333BC}" type="pres">
      <dgm:prSet presAssocID="{25C4619E-196F-409A-9AFF-0D84FD24715F}" presName="parTrans" presStyleLbl="sibTrans2D1" presStyleIdx="2" presStyleCnt="4"/>
      <dgm:spPr/>
      <dgm:t>
        <a:bodyPr/>
        <a:lstStyle/>
        <a:p>
          <a:endParaRPr lang="en-GB"/>
        </a:p>
      </dgm:t>
    </dgm:pt>
    <dgm:pt modelId="{9B58E084-ACE6-4266-8FFE-E678F9A1B510}" type="pres">
      <dgm:prSet presAssocID="{E6396E47-3C0A-4238-A179-BC139137D63F}" presName="child" presStyleLbl="alignAccFollowNode1" presStyleIdx="2" presStyleCnt="4">
        <dgm:presLayoutVars>
          <dgm:chMax val="0"/>
          <dgm:bulletEnabled val="1"/>
        </dgm:presLayoutVars>
      </dgm:prSet>
      <dgm:spPr/>
      <dgm:t>
        <a:bodyPr/>
        <a:lstStyle/>
        <a:p>
          <a:endParaRPr lang="en-GB"/>
        </a:p>
      </dgm:t>
    </dgm:pt>
    <dgm:pt modelId="{49B30EC5-599A-48AC-BEFE-6456F5A8D676}" type="pres">
      <dgm:prSet presAssocID="{D7C22642-F150-4CFD-800A-295280BD8C7B}" presName="sibTrans" presStyleLbl="sibTrans2D1" presStyleIdx="3" presStyleCnt="4"/>
      <dgm:spPr/>
      <dgm:t>
        <a:bodyPr/>
        <a:lstStyle/>
        <a:p>
          <a:endParaRPr lang="en-GB"/>
        </a:p>
      </dgm:t>
    </dgm:pt>
    <dgm:pt modelId="{659A11BF-FEF9-469B-98B3-3CBF16DC8D86}" type="pres">
      <dgm:prSet presAssocID="{4A14C9D4-F26A-48A0-AD3C-4E6BC3E64791}" presName="child" presStyleLbl="alignAccFollowNode1" presStyleIdx="3" presStyleCnt="4">
        <dgm:presLayoutVars>
          <dgm:chMax val="0"/>
          <dgm:bulletEnabled val="1"/>
        </dgm:presLayoutVars>
      </dgm:prSet>
      <dgm:spPr/>
      <dgm:t>
        <a:bodyPr/>
        <a:lstStyle/>
        <a:p>
          <a:endParaRPr lang="en-GB"/>
        </a:p>
      </dgm:t>
    </dgm:pt>
  </dgm:ptLst>
  <dgm:cxnLst>
    <dgm:cxn modelId="{C475854C-857F-4493-9FEA-70DDF8B2C1DF}" type="presOf" srcId="{B28C27DF-C5C3-473A-A257-38D094BE595C}" destId="{FF26C898-B67F-4B10-BA14-09DA4FF54593}" srcOrd="0" destOrd="0" presId="urn:microsoft.com/office/officeart/2005/8/layout/lProcess1"/>
    <dgm:cxn modelId="{663F25A7-E22B-4B5D-AFBC-D2B0C44EEDD5}" type="presOf" srcId="{CF8628EC-78A4-43B9-88A5-487D4083F867}" destId="{6C1A53B7-6F7C-415E-86F9-F43A86710646}" srcOrd="0" destOrd="0" presId="urn:microsoft.com/office/officeart/2005/8/layout/lProcess1"/>
    <dgm:cxn modelId="{5D45F20F-CE09-4EDB-AE29-A695C098694B}" type="presOf" srcId="{4CAC639D-E073-4F23-B392-36847BF9769D}" destId="{A3F185A6-78CB-4BD3-8C8C-33A459C6A20E}" srcOrd="0" destOrd="0" presId="urn:microsoft.com/office/officeart/2005/8/layout/lProcess1"/>
    <dgm:cxn modelId="{CA7B4B26-C4D1-4B2D-B42C-0AC6C6BAB66C}" type="presOf" srcId="{95627AED-5732-44CE-9083-2568E77E9391}" destId="{57D2DDDF-B4C9-493D-B8C1-AFC187662A23}" srcOrd="0" destOrd="0" presId="urn:microsoft.com/office/officeart/2005/8/layout/lProcess1"/>
    <dgm:cxn modelId="{F876510C-3D8F-4B0A-BFAC-BF9158B4330C}" type="presOf" srcId="{25C4619E-196F-409A-9AFF-0D84FD24715F}" destId="{85F6D891-0CBF-4332-BAAE-B68F36A333BC}" srcOrd="0" destOrd="0" presId="urn:microsoft.com/office/officeart/2005/8/layout/lProcess1"/>
    <dgm:cxn modelId="{190048BB-8926-43F6-9D64-F5F977D595B0}" type="presOf" srcId="{4A14C9D4-F26A-48A0-AD3C-4E6BC3E64791}" destId="{659A11BF-FEF9-469B-98B3-3CBF16DC8D86}" srcOrd="0" destOrd="0" presId="urn:microsoft.com/office/officeart/2005/8/layout/lProcess1"/>
    <dgm:cxn modelId="{30A44E1F-3663-4C9F-84FD-945F452065D0}" srcId="{B28C27DF-C5C3-473A-A257-38D094BE595C}" destId="{95627AED-5732-44CE-9083-2568E77E9391}" srcOrd="1" destOrd="0" parTransId="{E066BEB4-DB9A-4B8D-AC39-B0906610EB23}" sibTransId="{140722C9-4816-436F-85D3-591D9105FC94}"/>
    <dgm:cxn modelId="{3DA07C73-8B17-49B9-A867-D8577BFB2923}" type="presOf" srcId="{D7C22642-F150-4CFD-800A-295280BD8C7B}" destId="{49B30EC5-599A-48AC-BEFE-6456F5A8D676}" srcOrd="0" destOrd="0" presId="urn:microsoft.com/office/officeart/2005/8/layout/lProcess1"/>
    <dgm:cxn modelId="{E53DB5D0-D6AF-44B6-B108-28801AD8154E}" srcId="{95627AED-5732-44CE-9083-2568E77E9391}" destId="{E6396E47-3C0A-4238-A179-BC139137D63F}" srcOrd="0" destOrd="0" parTransId="{25C4619E-196F-409A-9AFF-0D84FD24715F}" sibTransId="{D7C22642-F150-4CFD-800A-295280BD8C7B}"/>
    <dgm:cxn modelId="{B15C2BD8-B6C1-42B0-B9AD-108CDC05D21C}" srcId="{3D0FF989-776D-4555-B6D1-81C19791EB00}" destId="{CF8628EC-78A4-43B9-88A5-487D4083F867}" srcOrd="0" destOrd="0" parTransId="{5E736071-0FBA-4AB4-A618-29161F5ACD59}" sibTransId="{4CAC639D-E073-4F23-B392-36847BF9769D}"/>
    <dgm:cxn modelId="{8759E302-B5CB-4F9C-AA1E-39691B48A5F4}" srcId="{3D0FF989-776D-4555-B6D1-81C19791EB00}" destId="{71F5F339-C3F7-48D2-ADB5-1CD301B7DFA4}" srcOrd="1" destOrd="0" parTransId="{7B3F5A23-F5FB-4368-BBB5-16C76E359D94}" sibTransId="{2783BE3A-7825-4F3A-A5C3-23DC76883DD9}"/>
    <dgm:cxn modelId="{97EDEF24-A553-426A-847C-D3D4BE7B7CD8}" srcId="{95627AED-5732-44CE-9083-2568E77E9391}" destId="{4A14C9D4-F26A-48A0-AD3C-4E6BC3E64791}" srcOrd="1" destOrd="0" parTransId="{90055C09-28BE-4F0B-9CD3-C1D34549CBAF}" sibTransId="{914CAA42-2C30-44AA-806F-64E156739E06}"/>
    <dgm:cxn modelId="{7CF6501B-1CD4-4E3B-A4AA-6873154EF813}" type="presOf" srcId="{5E736071-0FBA-4AB4-A618-29161F5ACD59}" destId="{4E3A0A42-5D63-4CE4-AA46-733B6550EFDD}" srcOrd="0" destOrd="0" presId="urn:microsoft.com/office/officeart/2005/8/layout/lProcess1"/>
    <dgm:cxn modelId="{2E58E34B-0127-4999-9A47-B4F9FAB763EA}" type="presOf" srcId="{71F5F339-C3F7-48D2-ADB5-1CD301B7DFA4}" destId="{C8BE273C-78A8-4B8D-BECB-4E99E57E9ACC}" srcOrd="0" destOrd="0" presId="urn:microsoft.com/office/officeart/2005/8/layout/lProcess1"/>
    <dgm:cxn modelId="{C046EE2F-F7F1-4B35-8241-940EA449F28F}" srcId="{B28C27DF-C5C3-473A-A257-38D094BE595C}" destId="{3D0FF989-776D-4555-B6D1-81C19791EB00}" srcOrd="0" destOrd="0" parTransId="{859D9F1D-7402-4B7E-8742-D917CA0FF1F3}" sibTransId="{81607CEA-4B71-4B8D-996B-A740E5AA57BF}"/>
    <dgm:cxn modelId="{2308E184-FF88-4AF5-8A0C-1444FD2649BC}" type="presOf" srcId="{3D0FF989-776D-4555-B6D1-81C19791EB00}" destId="{993FDA47-9E73-470D-A401-8520D0EB9928}" srcOrd="0" destOrd="0" presId="urn:microsoft.com/office/officeart/2005/8/layout/lProcess1"/>
    <dgm:cxn modelId="{9AE759B8-7B7C-4C1C-BEDC-B0884953D930}" type="presOf" srcId="{E6396E47-3C0A-4238-A179-BC139137D63F}" destId="{9B58E084-ACE6-4266-8FFE-E678F9A1B510}" srcOrd="0" destOrd="0" presId="urn:microsoft.com/office/officeart/2005/8/layout/lProcess1"/>
    <dgm:cxn modelId="{53752E1E-22AF-4ED7-A7D9-4A4A179E5C23}" type="presParOf" srcId="{FF26C898-B67F-4B10-BA14-09DA4FF54593}" destId="{E3ECBBAA-8D42-4C84-9742-5A8CC7B3F3FE}" srcOrd="0" destOrd="0" presId="urn:microsoft.com/office/officeart/2005/8/layout/lProcess1"/>
    <dgm:cxn modelId="{FFB1E6BE-5265-4D53-9C17-33650F1C623C}" type="presParOf" srcId="{E3ECBBAA-8D42-4C84-9742-5A8CC7B3F3FE}" destId="{993FDA47-9E73-470D-A401-8520D0EB9928}" srcOrd="0" destOrd="0" presId="urn:microsoft.com/office/officeart/2005/8/layout/lProcess1"/>
    <dgm:cxn modelId="{7A6DC466-C8A9-462D-BF62-AE796F8E23C7}" type="presParOf" srcId="{E3ECBBAA-8D42-4C84-9742-5A8CC7B3F3FE}" destId="{4E3A0A42-5D63-4CE4-AA46-733B6550EFDD}" srcOrd="1" destOrd="0" presId="urn:microsoft.com/office/officeart/2005/8/layout/lProcess1"/>
    <dgm:cxn modelId="{30DC94EE-9047-4250-A9FF-CD4C5C83DDF1}" type="presParOf" srcId="{E3ECBBAA-8D42-4C84-9742-5A8CC7B3F3FE}" destId="{6C1A53B7-6F7C-415E-86F9-F43A86710646}" srcOrd="2" destOrd="0" presId="urn:microsoft.com/office/officeart/2005/8/layout/lProcess1"/>
    <dgm:cxn modelId="{71692C3F-89B8-46C7-876A-4E4E3E99577E}" type="presParOf" srcId="{E3ECBBAA-8D42-4C84-9742-5A8CC7B3F3FE}" destId="{A3F185A6-78CB-4BD3-8C8C-33A459C6A20E}" srcOrd="3" destOrd="0" presId="urn:microsoft.com/office/officeart/2005/8/layout/lProcess1"/>
    <dgm:cxn modelId="{592FB131-790D-451B-90F1-D7A932762180}" type="presParOf" srcId="{E3ECBBAA-8D42-4C84-9742-5A8CC7B3F3FE}" destId="{C8BE273C-78A8-4B8D-BECB-4E99E57E9ACC}" srcOrd="4" destOrd="0" presId="urn:microsoft.com/office/officeart/2005/8/layout/lProcess1"/>
    <dgm:cxn modelId="{F56FC9BA-0B6F-4CCE-A765-B03EB85D49EB}" type="presParOf" srcId="{FF26C898-B67F-4B10-BA14-09DA4FF54593}" destId="{3DDFEBA8-85F5-48E9-94AF-7C06C19EB5A7}" srcOrd="1" destOrd="0" presId="urn:microsoft.com/office/officeart/2005/8/layout/lProcess1"/>
    <dgm:cxn modelId="{AA06E778-DCF3-4898-B539-EA03F70BF42D}" type="presParOf" srcId="{FF26C898-B67F-4B10-BA14-09DA4FF54593}" destId="{DB2A6AF0-311A-49C1-A83B-64C3E19BA41A}" srcOrd="2" destOrd="0" presId="urn:microsoft.com/office/officeart/2005/8/layout/lProcess1"/>
    <dgm:cxn modelId="{B4AB09EA-59B7-4764-93C4-E49DD7144581}" type="presParOf" srcId="{DB2A6AF0-311A-49C1-A83B-64C3E19BA41A}" destId="{57D2DDDF-B4C9-493D-B8C1-AFC187662A23}" srcOrd="0" destOrd="0" presId="urn:microsoft.com/office/officeart/2005/8/layout/lProcess1"/>
    <dgm:cxn modelId="{87DFC73B-5C6D-44C5-82DB-D3556B89111D}" type="presParOf" srcId="{DB2A6AF0-311A-49C1-A83B-64C3E19BA41A}" destId="{85F6D891-0CBF-4332-BAAE-B68F36A333BC}" srcOrd="1" destOrd="0" presId="urn:microsoft.com/office/officeart/2005/8/layout/lProcess1"/>
    <dgm:cxn modelId="{EA21B8B3-AF84-4168-9FF0-C01B10EDF378}" type="presParOf" srcId="{DB2A6AF0-311A-49C1-A83B-64C3E19BA41A}" destId="{9B58E084-ACE6-4266-8FFE-E678F9A1B510}" srcOrd="2" destOrd="0" presId="urn:microsoft.com/office/officeart/2005/8/layout/lProcess1"/>
    <dgm:cxn modelId="{741E4700-F982-4F55-B258-998BAFFBE395}" type="presParOf" srcId="{DB2A6AF0-311A-49C1-A83B-64C3E19BA41A}" destId="{49B30EC5-599A-48AC-BEFE-6456F5A8D676}" srcOrd="3" destOrd="0" presId="urn:microsoft.com/office/officeart/2005/8/layout/lProcess1"/>
    <dgm:cxn modelId="{4CC04707-899A-45B4-BB2A-7652C9DF796C}" type="presParOf" srcId="{DB2A6AF0-311A-49C1-A83B-64C3E19BA41A}" destId="{659A11BF-FEF9-469B-98B3-3CBF16DC8D86}" srcOrd="4" destOrd="0" presId="urn:microsoft.com/office/officeart/2005/8/layout/l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A580B0-18C8-4BFC-AC29-3D4F852C62CD}">
      <dsp:nvSpPr>
        <dsp:cNvPr id="0" name=""/>
        <dsp:cNvSpPr/>
      </dsp:nvSpPr>
      <dsp:spPr>
        <a:xfrm>
          <a:off x="0" y="23255"/>
          <a:ext cx="7344816" cy="861120"/>
        </a:xfrm>
        <a:prstGeom prst="roundRect">
          <a:avLst/>
        </a:prstGeom>
        <a:solidFill>
          <a:schemeClr val="accent3">
            <a:shade val="8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GB" sz="2000" kern="1200" dirty="0" smtClean="0">
              <a:latin typeface="Arial Narrow" pitchFamily="34" charset="0"/>
            </a:rPr>
            <a:t>Employs 2m people with employment growth at 2% a year, double the UK average</a:t>
          </a:r>
          <a:endParaRPr lang="en-GB" sz="2000" kern="1200" dirty="0">
            <a:latin typeface="Arial Narrow" pitchFamily="34" charset="0"/>
          </a:endParaRPr>
        </a:p>
      </dsp:txBody>
      <dsp:txXfrm>
        <a:off x="42036" y="65291"/>
        <a:ext cx="7260744" cy="777048"/>
      </dsp:txXfrm>
    </dsp:sp>
    <dsp:sp modelId="{F3CEF33E-3B45-4C41-B200-0923EBDFA1F7}">
      <dsp:nvSpPr>
        <dsp:cNvPr id="0" name=""/>
        <dsp:cNvSpPr/>
      </dsp:nvSpPr>
      <dsp:spPr>
        <a:xfrm>
          <a:off x="0" y="1065608"/>
          <a:ext cx="7344816" cy="861120"/>
        </a:xfrm>
        <a:prstGeom prst="roundRect">
          <a:avLst/>
        </a:prstGeom>
        <a:solidFill>
          <a:schemeClr val="accent3">
            <a:shade val="80000"/>
            <a:hueOff val="72970"/>
            <a:satOff val="-477"/>
            <a:lumOff val="818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GB" sz="2000" kern="1200" dirty="0" smtClean="0">
              <a:latin typeface="Arial Narrow" pitchFamily="34" charset="0"/>
            </a:rPr>
            <a:t>Contributes 6.4% to national GVA, growing at 4% a year compared to 3% growth average for rest of UK economy</a:t>
          </a:r>
          <a:endParaRPr lang="en-GB" sz="2000" kern="1200" dirty="0">
            <a:latin typeface="Arial Narrow" pitchFamily="34" charset="0"/>
          </a:endParaRPr>
        </a:p>
      </dsp:txBody>
      <dsp:txXfrm>
        <a:off x="42036" y="1107644"/>
        <a:ext cx="7260744" cy="777048"/>
      </dsp:txXfrm>
    </dsp:sp>
    <dsp:sp modelId="{16DDF4A1-B36E-4A82-9EE7-577E32E08758}">
      <dsp:nvSpPr>
        <dsp:cNvPr id="0" name=""/>
        <dsp:cNvSpPr/>
      </dsp:nvSpPr>
      <dsp:spPr>
        <a:xfrm>
          <a:off x="0" y="2010456"/>
          <a:ext cx="7344816" cy="861120"/>
        </a:xfrm>
        <a:prstGeom prst="roundRect">
          <a:avLst/>
        </a:prstGeom>
        <a:solidFill>
          <a:schemeClr val="accent3">
            <a:shade val="80000"/>
            <a:hueOff val="145939"/>
            <a:satOff val="-954"/>
            <a:lumOff val="16369"/>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GB" sz="2000" kern="1200" smtClean="0">
              <a:latin typeface="Arial Narrow" pitchFamily="34" charset="0"/>
            </a:rPr>
            <a:t>Contributes a greater proportion of GDP in the UK compared to any other nation</a:t>
          </a:r>
          <a:endParaRPr lang="en-GB" sz="2000" kern="1200" dirty="0">
            <a:latin typeface="Arial Narrow" pitchFamily="34" charset="0"/>
          </a:endParaRPr>
        </a:p>
      </dsp:txBody>
      <dsp:txXfrm>
        <a:off x="42036" y="2052492"/>
        <a:ext cx="7260744" cy="777048"/>
      </dsp:txXfrm>
    </dsp:sp>
    <dsp:sp modelId="{75D16607-3692-4D9F-B2FF-33490C5474D0}">
      <dsp:nvSpPr>
        <dsp:cNvPr id="0" name=""/>
        <dsp:cNvSpPr/>
      </dsp:nvSpPr>
      <dsp:spPr>
        <a:xfrm>
          <a:off x="0" y="3004056"/>
          <a:ext cx="7344816" cy="861120"/>
        </a:xfrm>
        <a:prstGeom prst="roundRect">
          <a:avLst/>
        </a:prstGeom>
        <a:solidFill>
          <a:schemeClr val="accent3">
            <a:shade val="80000"/>
            <a:hueOff val="218909"/>
            <a:satOff val="-1431"/>
            <a:lumOff val="24554"/>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latin typeface="Arial Narrow" pitchFamily="34" charset="0"/>
            </a:rPr>
            <a:t>Accounted for £16 billion of exports in 2006 equating to 4.3% of all goods and services</a:t>
          </a:r>
          <a:endParaRPr lang="en-GB" sz="2000" kern="1200" dirty="0">
            <a:latin typeface="Arial Narrow" pitchFamily="34" charset="0"/>
          </a:endParaRPr>
        </a:p>
      </dsp:txBody>
      <dsp:txXfrm>
        <a:off x="42036" y="3046092"/>
        <a:ext cx="7260744" cy="7770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3FDA47-9E73-470D-A401-8520D0EB9928}">
      <dsp:nvSpPr>
        <dsp:cNvPr id="0" name=""/>
        <dsp:cNvSpPr/>
      </dsp:nvSpPr>
      <dsp:spPr>
        <a:xfrm>
          <a:off x="1828" y="300935"/>
          <a:ext cx="2151801" cy="537950"/>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GB" sz="1000" kern="1200" dirty="0" smtClean="0">
              <a:latin typeface="Arial Narrow" pitchFamily="34" charset="0"/>
            </a:rPr>
            <a:t>Employment Density (Average area per FTE = 10m2) </a:t>
          </a:r>
        </a:p>
        <a:p>
          <a:pPr lvl="0" algn="ctr" defTabSz="444500">
            <a:lnSpc>
              <a:spcPct val="90000"/>
            </a:lnSpc>
            <a:spcBef>
              <a:spcPct val="0"/>
            </a:spcBef>
            <a:spcAft>
              <a:spcPct val="35000"/>
            </a:spcAft>
          </a:pPr>
          <a:r>
            <a:rPr lang="en-GB" sz="1000" b="1" kern="1200" dirty="0" smtClean="0">
              <a:latin typeface="Arial Narrow" pitchFamily="34" charset="0"/>
            </a:rPr>
            <a:t>20,400m2</a:t>
          </a:r>
          <a:endParaRPr lang="en-GB" sz="1000" b="1" kern="1200" dirty="0">
            <a:latin typeface="Arial Narrow" pitchFamily="34" charset="0"/>
          </a:endParaRPr>
        </a:p>
      </dsp:txBody>
      <dsp:txXfrm>
        <a:off x="17584" y="316691"/>
        <a:ext cx="2120289" cy="506438"/>
      </dsp:txXfrm>
    </dsp:sp>
    <dsp:sp modelId="{4E3A0A42-5D63-4CE4-AA46-733B6550EFDD}">
      <dsp:nvSpPr>
        <dsp:cNvPr id="0" name=""/>
        <dsp:cNvSpPr/>
      </dsp:nvSpPr>
      <dsp:spPr>
        <a:xfrm rot="5400000">
          <a:off x="1030658" y="885956"/>
          <a:ext cx="94141" cy="94141"/>
        </a:xfrm>
        <a:prstGeom prst="rightArrow">
          <a:avLst>
            <a:gd name="adj1" fmla="val 667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C1A53B7-6F7C-415E-86F9-F43A86710646}">
      <dsp:nvSpPr>
        <dsp:cNvPr id="0" name=""/>
        <dsp:cNvSpPr/>
      </dsp:nvSpPr>
      <dsp:spPr>
        <a:xfrm>
          <a:off x="1828" y="1027168"/>
          <a:ext cx="2151801" cy="53795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endParaRPr lang="en-GB" sz="1000" kern="1200" dirty="0" smtClean="0">
            <a:latin typeface="Arial Narrow" pitchFamily="34" charset="0"/>
          </a:endParaRPr>
        </a:p>
        <a:p>
          <a:pPr lvl="0" algn="ctr" defTabSz="444500">
            <a:lnSpc>
              <a:spcPct val="90000"/>
            </a:lnSpc>
            <a:spcBef>
              <a:spcPct val="0"/>
            </a:spcBef>
            <a:spcAft>
              <a:spcPct val="35000"/>
            </a:spcAft>
          </a:pPr>
          <a:r>
            <a:rPr lang="en-GB" sz="1000" kern="1200" dirty="0" smtClean="0">
              <a:latin typeface="Arial Narrow" pitchFamily="34" charset="0"/>
            </a:rPr>
            <a:t>Propensity to homework: FSB Annual Survey 2009 = 23%</a:t>
          </a:r>
        </a:p>
        <a:p>
          <a:pPr lvl="0" algn="ctr" defTabSz="444500">
            <a:lnSpc>
              <a:spcPct val="90000"/>
            </a:lnSpc>
            <a:spcBef>
              <a:spcPct val="0"/>
            </a:spcBef>
            <a:spcAft>
              <a:spcPct val="35000"/>
            </a:spcAft>
          </a:pPr>
          <a:r>
            <a:rPr lang="en-GB" sz="1000" b="1" kern="1200" dirty="0" smtClean="0">
              <a:latin typeface="Arial Narrow" pitchFamily="34" charset="0"/>
            </a:rPr>
            <a:t>15,708m2</a:t>
          </a:r>
        </a:p>
        <a:p>
          <a:pPr lvl="0" algn="ctr" defTabSz="444500">
            <a:lnSpc>
              <a:spcPct val="90000"/>
            </a:lnSpc>
            <a:spcBef>
              <a:spcPct val="0"/>
            </a:spcBef>
            <a:spcAft>
              <a:spcPct val="35000"/>
            </a:spcAft>
          </a:pPr>
          <a:endParaRPr lang="en-GB" sz="700" kern="1200" dirty="0" smtClean="0">
            <a:latin typeface="Arial Narrow" pitchFamily="34" charset="0"/>
          </a:endParaRPr>
        </a:p>
      </dsp:txBody>
      <dsp:txXfrm>
        <a:off x="17584" y="1042924"/>
        <a:ext cx="2120289" cy="506438"/>
      </dsp:txXfrm>
    </dsp:sp>
    <dsp:sp modelId="{A3F185A6-78CB-4BD3-8C8C-33A459C6A20E}">
      <dsp:nvSpPr>
        <dsp:cNvPr id="0" name=""/>
        <dsp:cNvSpPr/>
      </dsp:nvSpPr>
      <dsp:spPr>
        <a:xfrm rot="5400000">
          <a:off x="1030658" y="1612189"/>
          <a:ext cx="94141" cy="94141"/>
        </a:xfrm>
        <a:prstGeom prst="rightArrow">
          <a:avLst>
            <a:gd name="adj1" fmla="val 667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8BE273C-78A8-4B8D-BECB-4E99E57E9ACC}">
      <dsp:nvSpPr>
        <dsp:cNvPr id="0" name=""/>
        <dsp:cNvSpPr/>
      </dsp:nvSpPr>
      <dsp:spPr>
        <a:xfrm>
          <a:off x="1828" y="1753401"/>
          <a:ext cx="2151801" cy="53795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endParaRPr lang="en-GB" sz="1000" kern="1200" dirty="0" smtClean="0">
            <a:latin typeface="Arial Narrow" pitchFamily="34" charset="0"/>
          </a:endParaRPr>
        </a:p>
        <a:p>
          <a:pPr lvl="0" algn="ctr" defTabSz="444500">
            <a:lnSpc>
              <a:spcPct val="90000"/>
            </a:lnSpc>
            <a:spcBef>
              <a:spcPct val="0"/>
            </a:spcBef>
            <a:spcAft>
              <a:spcPct val="35000"/>
            </a:spcAft>
          </a:pPr>
          <a:r>
            <a:rPr lang="en-GB" sz="1000" kern="1200" dirty="0" smtClean="0">
              <a:latin typeface="Arial Narrow" pitchFamily="34" charset="0"/>
            </a:rPr>
            <a:t>Annual predicted take-up to 2026 = Total / 14 years</a:t>
          </a:r>
        </a:p>
        <a:p>
          <a:pPr lvl="0" algn="ctr" defTabSz="444500">
            <a:lnSpc>
              <a:spcPct val="90000"/>
            </a:lnSpc>
            <a:spcBef>
              <a:spcPct val="0"/>
            </a:spcBef>
            <a:spcAft>
              <a:spcPct val="35000"/>
            </a:spcAft>
          </a:pPr>
          <a:r>
            <a:rPr lang="en-GB" sz="1000" b="1" kern="1200" dirty="0" smtClean="0">
              <a:latin typeface="Arial Narrow" pitchFamily="34" charset="0"/>
            </a:rPr>
            <a:t>1122m2</a:t>
          </a:r>
        </a:p>
        <a:p>
          <a:pPr lvl="0" algn="ctr" defTabSz="444500">
            <a:lnSpc>
              <a:spcPct val="90000"/>
            </a:lnSpc>
            <a:spcBef>
              <a:spcPct val="0"/>
            </a:spcBef>
            <a:spcAft>
              <a:spcPct val="35000"/>
            </a:spcAft>
          </a:pPr>
          <a:r>
            <a:rPr lang="en-GB" sz="700" kern="1200" dirty="0" smtClean="0"/>
            <a:t> </a:t>
          </a:r>
          <a:endParaRPr lang="en-GB" sz="700" kern="1200" dirty="0"/>
        </a:p>
      </dsp:txBody>
      <dsp:txXfrm>
        <a:off x="17584" y="1769157"/>
        <a:ext cx="2120289" cy="506438"/>
      </dsp:txXfrm>
    </dsp:sp>
    <dsp:sp modelId="{57D2DDDF-B4C9-493D-B8C1-AFC187662A23}">
      <dsp:nvSpPr>
        <dsp:cNvPr id="0" name=""/>
        <dsp:cNvSpPr/>
      </dsp:nvSpPr>
      <dsp:spPr>
        <a:xfrm>
          <a:off x="2448276" y="288032"/>
          <a:ext cx="2151801" cy="537950"/>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GB" sz="1000" kern="1200" dirty="0" smtClean="0">
              <a:latin typeface="Arial Narrow" pitchFamily="34" charset="0"/>
            </a:rPr>
            <a:t>Employment Density (Average area per FTE = 10m2) </a:t>
          </a:r>
        </a:p>
        <a:p>
          <a:pPr lvl="0" algn="ctr" defTabSz="444500">
            <a:lnSpc>
              <a:spcPct val="90000"/>
            </a:lnSpc>
            <a:spcBef>
              <a:spcPct val="0"/>
            </a:spcBef>
            <a:spcAft>
              <a:spcPct val="35000"/>
            </a:spcAft>
          </a:pPr>
          <a:r>
            <a:rPr lang="en-GB" sz="1000" b="1" kern="1200" dirty="0" smtClean="0">
              <a:latin typeface="Arial Narrow" pitchFamily="34" charset="0"/>
            </a:rPr>
            <a:t>33,900 m2</a:t>
          </a:r>
        </a:p>
      </dsp:txBody>
      <dsp:txXfrm>
        <a:off x="2464032" y="303788"/>
        <a:ext cx="2120289" cy="506438"/>
      </dsp:txXfrm>
    </dsp:sp>
    <dsp:sp modelId="{85F6D891-0CBF-4332-BAAE-B68F36A333BC}">
      <dsp:nvSpPr>
        <dsp:cNvPr id="0" name=""/>
        <dsp:cNvSpPr/>
      </dsp:nvSpPr>
      <dsp:spPr>
        <a:xfrm rot="5369276">
          <a:off x="3477181" y="879505"/>
          <a:ext cx="100596" cy="94141"/>
        </a:xfrm>
        <a:prstGeom prst="rightArrow">
          <a:avLst>
            <a:gd name="adj1" fmla="val 667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B58E084-ACE6-4266-8FFE-E678F9A1B510}">
      <dsp:nvSpPr>
        <dsp:cNvPr id="0" name=""/>
        <dsp:cNvSpPr/>
      </dsp:nvSpPr>
      <dsp:spPr>
        <a:xfrm>
          <a:off x="2454882" y="1027168"/>
          <a:ext cx="2151801" cy="53795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endParaRPr lang="en-GB" sz="1000" kern="1200" dirty="0" smtClean="0">
            <a:latin typeface="Arial Narrow" pitchFamily="34" charset="0"/>
          </a:endParaRPr>
        </a:p>
        <a:p>
          <a:pPr lvl="0" algn="ctr" defTabSz="444500">
            <a:lnSpc>
              <a:spcPct val="90000"/>
            </a:lnSpc>
            <a:spcBef>
              <a:spcPct val="0"/>
            </a:spcBef>
            <a:spcAft>
              <a:spcPct val="35000"/>
            </a:spcAft>
          </a:pPr>
          <a:r>
            <a:rPr lang="en-GB" sz="1000" kern="1200" dirty="0" smtClean="0">
              <a:latin typeface="Arial Narrow" pitchFamily="34" charset="0"/>
            </a:rPr>
            <a:t>Propensity to homework: FSB Annual Survey 2009 = 23%</a:t>
          </a:r>
        </a:p>
        <a:p>
          <a:pPr lvl="0" algn="ctr" defTabSz="444500">
            <a:lnSpc>
              <a:spcPct val="90000"/>
            </a:lnSpc>
            <a:spcBef>
              <a:spcPct val="0"/>
            </a:spcBef>
            <a:spcAft>
              <a:spcPct val="35000"/>
            </a:spcAft>
          </a:pPr>
          <a:r>
            <a:rPr lang="en-GB" sz="1000" b="1" kern="1200" dirty="0" smtClean="0">
              <a:latin typeface="Arial Narrow" pitchFamily="34" charset="0"/>
            </a:rPr>
            <a:t>26,103m2</a:t>
          </a:r>
        </a:p>
        <a:p>
          <a:pPr lvl="0" algn="ctr" defTabSz="444500">
            <a:lnSpc>
              <a:spcPct val="90000"/>
            </a:lnSpc>
            <a:spcBef>
              <a:spcPct val="0"/>
            </a:spcBef>
            <a:spcAft>
              <a:spcPct val="35000"/>
            </a:spcAft>
          </a:pPr>
          <a:endParaRPr lang="en-GB" sz="700" kern="1200" dirty="0" smtClean="0">
            <a:latin typeface="Arial Narrow" pitchFamily="34" charset="0"/>
          </a:endParaRPr>
        </a:p>
      </dsp:txBody>
      <dsp:txXfrm>
        <a:off x="2470638" y="1042924"/>
        <a:ext cx="2120289" cy="506438"/>
      </dsp:txXfrm>
    </dsp:sp>
    <dsp:sp modelId="{49B30EC5-599A-48AC-BEFE-6456F5A8D676}">
      <dsp:nvSpPr>
        <dsp:cNvPr id="0" name=""/>
        <dsp:cNvSpPr/>
      </dsp:nvSpPr>
      <dsp:spPr>
        <a:xfrm rot="5400000">
          <a:off x="3483712" y="1612189"/>
          <a:ext cx="94141" cy="94141"/>
        </a:xfrm>
        <a:prstGeom prst="rightArrow">
          <a:avLst>
            <a:gd name="adj1" fmla="val 667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59A11BF-FEF9-469B-98B3-3CBF16DC8D86}">
      <dsp:nvSpPr>
        <dsp:cNvPr id="0" name=""/>
        <dsp:cNvSpPr/>
      </dsp:nvSpPr>
      <dsp:spPr>
        <a:xfrm>
          <a:off x="2454882" y="1753401"/>
          <a:ext cx="2151801" cy="53795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endParaRPr lang="en-GB" sz="1000" kern="1200" dirty="0" smtClean="0">
            <a:latin typeface="Arial Narrow" pitchFamily="34" charset="0"/>
          </a:endParaRPr>
        </a:p>
        <a:p>
          <a:pPr lvl="0" algn="ctr" defTabSz="444500">
            <a:lnSpc>
              <a:spcPct val="90000"/>
            </a:lnSpc>
            <a:spcBef>
              <a:spcPct val="0"/>
            </a:spcBef>
            <a:spcAft>
              <a:spcPct val="35000"/>
            </a:spcAft>
          </a:pPr>
          <a:r>
            <a:rPr lang="en-GB" sz="1000" kern="1200" dirty="0" smtClean="0">
              <a:latin typeface="Arial Narrow" pitchFamily="34" charset="0"/>
            </a:rPr>
            <a:t>Annual predicted take-up to 2026 = Total / 14 years</a:t>
          </a:r>
        </a:p>
        <a:p>
          <a:pPr lvl="0" algn="ctr" defTabSz="444500">
            <a:lnSpc>
              <a:spcPct val="90000"/>
            </a:lnSpc>
            <a:spcBef>
              <a:spcPct val="0"/>
            </a:spcBef>
            <a:spcAft>
              <a:spcPct val="35000"/>
            </a:spcAft>
          </a:pPr>
          <a:r>
            <a:rPr lang="en-GB" sz="1000" b="1" kern="1200" dirty="0" smtClean="0">
              <a:latin typeface="Arial Narrow" pitchFamily="34" charset="0"/>
            </a:rPr>
            <a:t>1864m2</a:t>
          </a:r>
        </a:p>
        <a:p>
          <a:pPr lvl="0" algn="ctr" defTabSz="444500">
            <a:lnSpc>
              <a:spcPct val="90000"/>
            </a:lnSpc>
            <a:spcBef>
              <a:spcPct val="0"/>
            </a:spcBef>
            <a:spcAft>
              <a:spcPct val="35000"/>
            </a:spcAft>
          </a:pPr>
          <a:r>
            <a:rPr lang="en-GB" sz="700" kern="1200" dirty="0" smtClean="0"/>
            <a:t> </a:t>
          </a:r>
          <a:endParaRPr lang="en-GB" sz="700" kern="1200" dirty="0"/>
        </a:p>
      </dsp:txBody>
      <dsp:txXfrm>
        <a:off x="2470638" y="1769157"/>
        <a:ext cx="2120289" cy="50643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7E4B1C-3BEC-404E-B8F4-576DB28081D6}" type="datetimeFigureOut">
              <a:rPr lang="en-GB" smtClean="0"/>
              <a:pPr/>
              <a:t>25/10/2012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612248-DD5F-495D-A4C5-9B31FFD4A2C1}" type="slidenum">
              <a:rPr lang="en-GB" smtClean="0"/>
              <a:pPr/>
              <a:t>‹#›</a:t>
            </a:fld>
            <a:endParaRPr lang="en-GB"/>
          </a:p>
        </p:txBody>
      </p:sp>
    </p:spTree>
    <p:extLst>
      <p:ext uri="{BB962C8B-B14F-4D97-AF65-F5344CB8AC3E}">
        <p14:creationId xmlns:p14="http://schemas.microsoft.com/office/powerpoint/2010/main" val="2463519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3612248-DD5F-495D-A4C5-9B31FFD4A2C1}" type="slidenum">
              <a:rPr lang="en-GB" smtClean="0"/>
              <a:pPr/>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3612248-DD5F-495D-A4C5-9B31FFD4A2C1}" type="slidenum">
              <a:rPr lang="en-GB" smtClean="0"/>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3612248-DD5F-495D-A4C5-9B31FFD4A2C1}"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3612248-DD5F-495D-A4C5-9B31FFD4A2C1}" type="slidenum">
              <a:rPr lang="en-GB" smtClean="0"/>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3612248-DD5F-495D-A4C5-9B31FFD4A2C1}" type="slidenum">
              <a:rPr lang="en-GB" smtClean="0"/>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3612248-DD5F-495D-A4C5-9B31FFD4A2C1}" type="slidenum">
              <a:rPr lang="en-GB" smtClean="0"/>
              <a:pPr/>
              <a:t>7</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3612248-DD5F-495D-A4C5-9B31FFD4A2C1}" type="slidenum">
              <a:rPr lang="en-GB" smtClean="0"/>
              <a:pPr/>
              <a:t>8</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698FF01-CB87-451A-8109-6301DD42EFE7}" type="datetimeFigureOut">
              <a:rPr lang="en-GB" smtClean="0"/>
              <a:pPr/>
              <a:t>25/10/2012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A1A09F-E7E3-4907-A7C8-74C92DCDD141}" type="slidenum">
              <a:rPr lang="en-GB" smtClean="0"/>
              <a:pPr/>
              <a:t>‹#›</a:t>
            </a:fld>
            <a:endParaRPr lang="en-GB"/>
          </a:p>
        </p:txBody>
      </p:sp>
    </p:spTree>
    <p:extLst>
      <p:ext uri="{BB962C8B-B14F-4D97-AF65-F5344CB8AC3E}">
        <p14:creationId xmlns:p14="http://schemas.microsoft.com/office/powerpoint/2010/main" val="3557752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698FF01-CB87-451A-8109-6301DD42EFE7}" type="datetimeFigureOut">
              <a:rPr lang="en-GB" smtClean="0"/>
              <a:pPr/>
              <a:t>25/10/2012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A1A09F-E7E3-4907-A7C8-74C92DCDD141}" type="slidenum">
              <a:rPr lang="en-GB" smtClean="0"/>
              <a:pPr/>
              <a:t>‹#›</a:t>
            </a:fld>
            <a:endParaRPr lang="en-GB"/>
          </a:p>
        </p:txBody>
      </p:sp>
    </p:spTree>
    <p:extLst>
      <p:ext uri="{BB962C8B-B14F-4D97-AF65-F5344CB8AC3E}">
        <p14:creationId xmlns:p14="http://schemas.microsoft.com/office/powerpoint/2010/main" val="126251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698FF01-CB87-451A-8109-6301DD42EFE7}" type="datetimeFigureOut">
              <a:rPr lang="en-GB" smtClean="0"/>
              <a:pPr/>
              <a:t>25/10/2012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A1A09F-E7E3-4907-A7C8-74C92DCDD141}" type="slidenum">
              <a:rPr lang="en-GB" smtClean="0"/>
              <a:pPr/>
              <a:t>‹#›</a:t>
            </a:fld>
            <a:endParaRPr lang="en-GB"/>
          </a:p>
        </p:txBody>
      </p:sp>
    </p:spTree>
    <p:extLst>
      <p:ext uri="{BB962C8B-B14F-4D97-AF65-F5344CB8AC3E}">
        <p14:creationId xmlns:p14="http://schemas.microsoft.com/office/powerpoint/2010/main" val="4178768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698FF01-CB87-451A-8109-6301DD42EFE7}" type="datetimeFigureOut">
              <a:rPr lang="en-GB" smtClean="0"/>
              <a:pPr/>
              <a:t>25/10/2012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A1A09F-E7E3-4907-A7C8-74C92DCDD141}" type="slidenum">
              <a:rPr lang="en-GB" smtClean="0"/>
              <a:pPr/>
              <a:t>‹#›</a:t>
            </a:fld>
            <a:endParaRPr lang="en-GB"/>
          </a:p>
        </p:txBody>
      </p:sp>
    </p:spTree>
    <p:extLst>
      <p:ext uri="{BB962C8B-B14F-4D97-AF65-F5344CB8AC3E}">
        <p14:creationId xmlns:p14="http://schemas.microsoft.com/office/powerpoint/2010/main" val="2637848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98FF01-CB87-451A-8109-6301DD42EFE7}" type="datetimeFigureOut">
              <a:rPr lang="en-GB" smtClean="0"/>
              <a:pPr/>
              <a:t>25/10/2012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A1A09F-E7E3-4907-A7C8-74C92DCDD141}" type="slidenum">
              <a:rPr lang="en-GB" smtClean="0"/>
              <a:pPr/>
              <a:t>‹#›</a:t>
            </a:fld>
            <a:endParaRPr lang="en-GB"/>
          </a:p>
        </p:txBody>
      </p:sp>
    </p:spTree>
    <p:extLst>
      <p:ext uri="{BB962C8B-B14F-4D97-AF65-F5344CB8AC3E}">
        <p14:creationId xmlns:p14="http://schemas.microsoft.com/office/powerpoint/2010/main" val="3673365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698FF01-CB87-451A-8109-6301DD42EFE7}" type="datetimeFigureOut">
              <a:rPr lang="en-GB" smtClean="0"/>
              <a:pPr/>
              <a:t>25/10/2012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A1A09F-E7E3-4907-A7C8-74C92DCDD141}" type="slidenum">
              <a:rPr lang="en-GB" smtClean="0"/>
              <a:pPr/>
              <a:t>‹#›</a:t>
            </a:fld>
            <a:endParaRPr lang="en-GB"/>
          </a:p>
        </p:txBody>
      </p:sp>
    </p:spTree>
    <p:extLst>
      <p:ext uri="{BB962C8B-B14F-4D97-AF65-F5344CB8AC3E}">
        <p14:creationId xmlns:p14="http://schemas.microsoft.com/office/powerpoint/2010/main" val="2094483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698FF01-CB87-451A-8109-6301DD42EFE7}" type="datetimeFigureOut">
              <a:rPr lang="en-GB" smtClean="0"/>
              <a:pPr/>
              <a:t>25/10/2012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3A1A09F-E7E3-4907-A7C8-74C92DCDD141}" type="slidenum">
              <a:rPr lang="en-GB" smtClean="0"/>
              <a:pPr/>
              <a:t>‹#›</a:t>
            </a:fld>
            <a:endParaRPr lang="en-GB"/>
          </a:p>
        </p:txBody>
      </p:sp>
    </p:spTree>
    <p:extLst>
      <p:ext uri="{BB962C8B-B14F-4D97-AF65-F5344CB8AC3E}">
        <p14:creationId xmlns:p14="http://schemas.microsoft.com/office/powerpoint/2010/main" val="3206518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698FF01-CB87-451A-8109-6301DD42EFE7}" type="datetimeFigureOut">
              <a:rPr lang="en-GB" smtClean="0"/>
              <a:pPr/>
              <a:t>25/10/2012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3A1A09F-E7E3-4907-A7C8-74C92DCDD141}" type="slidenum">
              <a:rPr lang="en-GB" smtClean="0"/>
              <a:pPr/>
              <a:t>‹#›</a:t>
            </a:fld>
            <a:endParaRPr lang="en-GB"/>
          </a:p>
        </p:txBody>
      </p:sp>
    </p:spTree>
    <p:extLst>
      <p:ext uri="{BB962C8B-B14F-4D97-AF65-F5344CB8AC3E}">
        <p14:creationId xmlns:p14="http://schemas.microsoft.com/office/powerpoint/2010/main" val="3115222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98FF01-CB87-451A-8109-6301DD42EFE7}" type="datetimeFigureOut">
              <a:rPr lang="en-GB" smtClean="0"/>
              <a:pPr/>
              <a:t>25/10/2012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3A1A09F-E7E3-4907-A7C8-74C92DCDD141}" type="slidenum">
              <a:rPr lang="en-GB" smtClean="0"/>
              <a:pPr/>
              <a:t>‹#›</a:t>
            </a:fld>
            <a:endParaRPr lang="en-GB"/>
          </a:p>
        </p:txBody>
      </p:sp>
    </p:spTree>
    <p:extLst>
      <p:ext uri="{BB962C8B-B14F-4D97-AF65-F5344CB8AC3E}">
        <p14:creationId xmlns:p14="http://schemas.microsoft.com/office/powerpoint/2010/main" val="3581041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98FF01-CB87-451A-8109-6301DD42EFE7}" type="datetimeFigureOut">
              <a:rPr lang="en-GB" smtClean="0"/>
              <a:pPr/>
              <a:t>25/10/2012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A1A09F-E7E3-4907-A7C8-74C92DCDD141}" type="slidenum">
              <a:rPr lang="en-GB" smtClean="0"/>
              <a:pPr/>
              <a:t>‹#›</a:t>
            </a:fld>
            <a:endParaRPr lang="en-GB"/>
          </a:p>
        </p:txBody>
      </p:sp>
    </p:spTree>
    <p:extLst>
      <p:ext uri="{BB962C8B-B14F-4D97-AF65-F5344CB8AC3E}">
        <p14:creationId xmlns:p14="http://schemas.microsoft.com/office/powerpoint/2010/main" val="1506456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98FF01-CB87-451A-8109-6301DD42EFE7}" type="datetimeFigureOut">
              <a:rPr lang="en-GB" smtClean="0"/>
              <a:pPr/>
              <a:t>25/10/2012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A1A09F-E7E3-4907-A7C8-74C92DCDD141}" type="slidenum">
              <a:rPr lang="en-GB" smtClean="0"/>
              <a:pPr/>
              <a:t>‹#›</a:t>
            </a:fld>
            <a:endParaRPr lang="en-GB"/>
          </a:p>
        </p:txBody>
      </p:sp>
    </p:spTree>
    <p:extLst>
      <p:ext uri="{BB962C8B-B14F-4D97-AF65-F5344CB8AC3E}">
        <p14:creationId xmlns:p14="http://schemas.microsoft.com/office/powerpoint/2010/main" val="193701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98FF01-CB87-451A-8109-6301DD42EFE7}" type="datetimeFigureOut">
              <a:rPr lang="en-GB" smtClean="0"/>
              <a:pPr/>
              <a:t>25/10/2012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1A09F-E7E3-4907-A7C8-74C92DCDD141}" type="slidenum">
              <a:rPr lang="en-GB" smtClean="0"/>
              <a:pPr/>
              <a:t>‹#›</a:t>
            </a:fld>
            <a:endParaRPr lang="en-GB"/>
          </a:p>
        </p:txBody>
      </p:sp>
    </p:spTree>
    <p:extLst>
      <p:ext uri="{BB962C8B-B14F-4D97-AF65-F5344CB8AC3E}">
        <p14:creationId xmlns:p14="http://schemas.microsoft.com/office/powerpoint/2010/main" val="3175151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6.emf"/><Relationship Id="rId7" Type="http://schemas.openxmlformats.org/officeDocument/2006/relationships/diagramColors" Target="../diagrams/colors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740352" y="188640"/>
            <a:ext cx="1152128" cy="543325"/>
          </a:xfrm>
          <a:prstGeom prst="rect">
            <a:avLst/>
          </a:prstGeom>
          <a:ln>
            <a:noFill/>
          </a:ln>
          <a:effectLst>
            <a:outerShdw blurRad="292100" dist="139700" dir="2700000" algn="tl" rotWithShape="0">
              <a:srgbClr val="333333">
                <a:alpha val="65000"/>
              </a:srgbClr>
            </a:outerShdw>
          </a:effectLst>
        </p:spPr>
      </p:pic>
      <p:pic>
        <p:nvPicPr>
          <p:cNvPr id="6" name="Picture 5"/>
          <p:cNvPicPr>
            <a:picLocks noChangeAspect="1"/>
          </p:cNvPicPr>
          <p:nvPr/>
        </p:nvPicPr>
        <p:blipFill rotWithShape="1">
          <a:blip r:embed="rId3" cstate="screen">
            <a:duotone>
              <a:prstClr val="black"/>
              <a:schemeClr val="accent3">
                <a:tint val="45000"/>
                <a:satMod val="400000"/>
              </a:schemeClr>
            </a:duotone>
            <a:extLst>
              <a:ext uri="{BEBA8EAE-BF5A-486C-A8C5-ECC9F3942E4B}">
                <a14:imgProps xmlns:a14="http://schemas.microsoft.com/office/drawing/2010/main">
                  <a14:imgLayer r:embed="rId4">
                    <a14:imgEffect>
                      <a14:artisticPaintBrush/>
                    </a14:imgEffect>
                    <a14:imgEffect>
                      <a14:saturation sat="0"/>
                    </a14:imgEffect>
                  </a14:imgLayer>
                </a14:imgProps>
              </a:ext>
              <a:ext uri="{28A0092B-C50C-407E-A947-70E740481C1C}">
                <a14:useLocalDpi xmlns:a14="http://schemas.microsoft.com/office/drawing/2010/main"/>
              </a:ext>
            </a:extLst>
          </a:blip>
          <a:srcRect/>
          <a:stretch/>
        </p:blipFill>
        <p:spPr>
          <a:xfrm>
            <a:off x="0" y="4430139"/>
            <a:ext cx="9138001" cy="2455245"/>
          </a:xfrm>
          <a:prstGeom prst="rect">
            <a:avLst/>
          </a:prstGeom>
        </p:spPr>
      </p:pic>
      <p:sp>
        <p:nvSpPr>
          <p:cNvPr id="7" name="Title 1"/>
          <p:cNvSpPr txBox="1">
            <a:spLocks/>
          </p:cNvSpPr>
          <p:nvPr/>
        </p:nvSpPr>
        <p:spPr>
          <a:xfrm>
            <a:off x="158824" y="3212976"/>
            <a:ext cx="8733656"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200" dirty="0" smtClean="0">
                <a:solidFill>
                  <a:schemeClr val="bg1">
                    <a:lumMod val="65000"/>
                  </a:schemeClr>
                </a:solidFill>
                <a:latin typeface="Arial Narrow" pitchFamily="34" charset="0"/>
                <a:cs typeface="Arial" pitchFamily="34" charset="0"/>
              </a:rPr>
              <a:t>Bath &amp; NE Somerset Council</a:t>
            </a:r>
          </a:p>
          <a:p>
            <a:pPr algn="l"/>
            <a:r>
              <a:rPr lang="en-GB" sz="2400" b="1" dirty="0" smtClean="0">
                <a:solidFill>
                  <a:schemeClr val="bg1">
                    <a:lumMod val="65000"/>
                  </a:schemeClr>
                </a:solidFill>
                <a:latin typeface="Arial Narrow" pitchFamily="34" charset="0"/>
                <a:cs typeface="Arial" pitchFamily="34" charset="0"/>
              </a:rPr>
              <a:t>Executive Summary –</a:t>
            </a:r>
            <a:r>
              <a:rPr lang="en-GB" sz="2400" b="1" dirty="0" smtClean="0">
                <a:solidFill>
                  <a:schemeClr val="accent1"/>
                </a:solidFill>
                <a:latin typeface="Arial Narrow" pitchFamily="34" charset="0"/>
                <a:cs typeface="Arial" pitchFamily="34" charset="0"/>
              </a:rPr>
              <a:t> </a:t>
            </a:r>
            <a:r>
              <a:rPr lang="en-GB" sz="2400" b="1" dirty="0" smtClean="0">
                <a:solidFill>
                  <a:schemeClr val="accent3"/>
                </a:solidFill>
                <a:latin typeface="Arial Narrow" pitchFamily="34" charset="0"/>
                <a:cs typeface="Arial" pitchFamily="34" charset="0"/>
              </a:rPr>
              <a:t>Sector Support and Creative &amp; Digital Hub Study</a:t>
            </a:r>
          </a:p>
          <a:p>
            <a:pPr algn="l"/>
            <a:r>
              <a:rPr lang="en-GB" sz="1200" dirty="0" smtClean="0">
                <a:solidFill>
                  <a:schemeClr val="bg1">
                    <a:lumMod val="65000"/>
                  </a:schemeClr>
                </a:solidFill>
                <a:latin typeface="Arial Narrow" pitchFamily="34" charset="0"/>
                <a:cs typeface="Arial" pitchFamily="34" charset="0"/>
              </a:rPr>
              <a:t>October </a:t>
            </a:r>
            <a:r>
              <a:rPr lang="en-GB" sz="1200" dirty="0" smtClean="0">
                <a:solidFill>
                  <a:schemeClr val="bg1">
                    <a:lumMod val="65000"/>
                  </a:schemeClr>
                </a:solidFill>
                <a:latin typeface="Arial Narrow" pitchFamily="34" charset="0"/>
                <a:cs typeface="Arial" pitchFamily="34" charset="0"/>
              </a:rPr>
              <a:t>2012</a:t>
            </a:r>
            <a:endParaRPr lang="en-GB" sz="1200" dirty="0">
              <a:solidFill>
                <a:schemeClr val="bg1">
                  <a:lumMod val="65000"/>
                </a:schemeClr>
              </a:solidFill>
              <a:latin typeface="Arial Narrow" pitchFamily="34" charset="0"/>
              <a:cs typeface="Arial" pitchFamily="34" charset="0"/>
            </a:endParaRPr>
          </a:p>
        </p:txBody>
      </p:sp>
    </p:spTree>
    <p:extLst>
      <p:ext uri="{BB962C8B-B14F-4D97-AF65-F5344CB8AC3E}">
        <p14:creationId xmlns:p14="http://schemas.microsoft.com/office/powerpoint/2010/main" val="34244579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1124744"/>
            <a:ext cx="8533456" cy="576064"/>
          </a:xfrm>
          <a:solidFill>
            <a:schemeClr val="bg1">
              <a:lumMod val="95000"/>
            </a:schemeClr>
          </a:solidFill>
        </p:spPr>
        <p:txBody>
          <a:bodyPr>
            <a:noAutofit/>
          </a:bodyPr>
          <a:lstStyle/>
          <a:p>
            <a:pPr algn="just"/>
            <a:r>
              <a:rPr lang="en-GB" sz="1600" b="1" dirty="0" smtClean="0">
                <a:solidFill>
                  <a:schemeClr val="tx1">
                    <a:lumMod val="50000"/>
                    <a:lumOff val="50000"/>
                  </a:schemeClr>
                </a:solidFill>
                <a:latin typeface="Arial Narrow" pitchFamily="34" charset="0"/>
              </a:rPr>
              <a:t>“A series of industries which have their origin in individual creativity, skill and talent to generate and exploit economic property.”  </a:t>
            </a:r>
            <a:endParaRPr lang="en-GB" sz="1600" b="1" dirty="0">
              <a:solidFill>
                <a:schemeClr val="tx1">
                  <a:lumMod val="50000"/>
                  <a:lumOff val="50000"/>
                </a:schemeClr>
              </a:solidFill>
              <a:latin typeface="Arial Narrow" pitchFamily="34" charset="0"/>
            </a:endParaRPr>
          </a:p>
        </p:txBody>
      </p:sp>
      <p:sp>
        <p:nvSpPr>
          <p:cNvPr id="34" name="Title 3"/>
          <p:cNvSpPr txBox="1">
            <a:spLocks/>
          </p:cNvSpPr>
          <p:nvPr/>
        </p:nvSpPr>
        <p:spPr>
          <a:xfrm>
            <a:off x="683568" y="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800" b="1" dirty="0" smtClean="0">
                <a:solidFill>
                  <a:schemeClr val="accent3"/>
                </a:solidFill>
                <a:latin typeface="Corbel" pitchFamily="34" charset="0"/>
              </a:rPr>
              <a:t>What is the creative and digital sector?</a:t>
            </a:r>
            <a:endParaRPr lang="en-GB" sz="2800" b="1" dirty="0">
              <a:solidFill>
                <a:schemeClr val="accent3"/>
              </a:solidFill>
              <a:latin typeface="Corbel" pitchFamily="34" charset="0"/>
            </a:endParaRPr>
          </a:p>
        </p:txBody>
      </p:sp>
      <p:sp>
        <p:nvSpPr>
          <p:cNvPr id="35" name="Isosceles Triangle 34"/>
          <p:cNvSpPr/>
          <p:nvPr/>
        </p:nvSpPr>
        <p:spPr>
          <a:xfrm rot="5400000">
            <a:off x="287524" y="420917"/>
            <a:ext cx="360040" cy="288032"/>
          </a:xfrm>
          <a:prstGeom prst="triangl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dirty="0">
              <a:solidFill>
                <a:schemeClr val="accent3"/>
              </a:solidFill>
            </a:endParaRPr>
          </a:p>
        </p:txBody>
      </p:sp>
      <p:sp>
        <p:nvSpPr>
          <p:cNvPr id="36" name="Title 3"/>
          <p:cNvSpPr txBox="1">
            <a:spLocks/>
          </p:cNvSpPr>
          <p:nvPr/>
        </p:nvSpPr>
        <p:spPr>
          <a:xfrm>
            <a:off x="323528" y="1556792"/>
            <a:ext cx="8424936" cy="1296144"/>
          </a:xfrm>
          <a:prstGeom prst="rect">
            <a:avLst/>
          </a:prstGeom>
        </p:spPr>
        <p:txBody>
          <a:bodyPr vert="horz" lIns="91440" tIns="45720" rIns="91440" bIns="45720" rtlCol="0" anchor="ctr">
            <a:norm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GB" sz="1600" i="0" u="none" strike="noStrike" kern="1200" cap="none" spc="0" normalizeH="0" baseline="0" noProof="0" dirty="0" smtClean="0">
                <a:ln>
                  <a:noFill/>
                </a:ln>
                <a:solidFill>
                  <a:schemeClr val="tx1">
                    <a:lumMod val="50000"/>
                    <a:lumOff val="50000"/>
                  </a:schemeClr>
                </a:solidFill>
                <a:effectLst/>
                <a:uLnTx/>
                <a:uFillTx/>
                <a:latin typeface="Arial Narrow" pitchFamily="34" charset="0"/>
                <a:ea typeface="+mj-ea"/>
                <a:cs typeface="+mj-cs"/>
              </a:rPr>
              <a:t>The</a:t>
            </a:r>
            <a:r>
              <a:rPr kumimoji="0" lang="en-GB" sz="1600" i="0" u="none" strike="noStrike" kern="1200" cap="none" spc="0" normalizeH="0" noProof="0" dirty="0" smtClean="0">
                <a:ln>
                  <a:noFill/>
                </a:ln>
                <a:solidFill>
                  <a:schemeClr val="tx1">
                    <a:lumMod val="50000"/>
                    <a:lumOff val="50000"/>
                  </a:schemeClr>
                </a:solidFill>
                <a:effectLst/>
                <a:uLnTx/>
                <a:uFillTx/>
                <a:latin typeface="Arial Narrow" pitchFamily="34" charset="0"/>
                <a:ea typeface="+mj-ea"/>
                <a:cs typeface="+mj-cs"/>
              </a:rPr>
              <a:t> widely accepted DCMS definition identifies a number of industries which can be plotted on a “Creative-Digital Continuum” to reflect the relative emphasis of the main activities involved in each sub-sector.  </a:t>
            </a:r>
            <a:r>
              <a:rPr lang="en-GB" sz="1600" noProof="0" dirty="0" smtClean="0">
                <a:solidFill>
                  <a:schemeClr val="tx1">
                    <a:lumMod val="50000"/>
                    <a:lumOff val="50000"/>
                  </a:schemeClr>
                </a:solidFill>
                <a:latin typeface="Arial Narrow" pitchFamily="34" charset="0"/>
                <a:ea typeface="+mj-ea"/>
                <a:cs typeface="+mj-cs"/>
              </a:rPr>
              <a:t>Those which constitute mainstream C&amp;D activity will be the focus </a:t>
            </a:r>
            <a:r>
              <a:rPr lang="en-GB" sz="1600" dirty="0" smtClean="0">
                <a:solidFill>
                  <a:schemeClr val="tx1">
                    <a:lumMod val="50000"/>
                    <a:lumOff val="50000"/>
                  </a:schemeClr>
                </a:solidFill>
                <a:latin typeface="Arial Narrow" pitchFamily="34" charset="0"/>
                <a:ea typeface="+mj-ea"/>
                <a:cs typeface="+mj-cs"/>
              </a:rPr>
              <a:t>when considering  intervention in the sector. </a:t>
            </a:r>
            <a:endParaRPr kumimoji="0" lang="en-GB" sz="1600" i="0" u="none" strike="noStrike" kern="1200" cap="none" spc="0" normalizeH="0" baseline="0" noProof="0" dirty="0">
              <a:ln>
                <a:noFill/>
              </a:ln>
              <a:solidFill>
                <a:schemeClr val="tx1">
                  <a:lumMod val="50000"/>
                  <a:lumOff val="50000"/>
                </a:schemeClr>
              </a:solidFill>
              <a:effectLst/>
              <a:uLnTx/>
              <a:uFillTx/>
              <a:latin typeface="Arial Narrow" pitchFamily="34" charset="0"/>
              <a:ea typeface="+mj-ea"/>
              <a:cs typeface="+mj-cs"/>
            </a:endParaRPr>
          </a:p>
        </p:txBody>
      </p:sp>
      <p:sp>
        <p:nvSpPr>
          <p:cNvPr id="66" name="Left Brace 65"/>
          <p:cNvSpPr/>
          <p:nvPr/>
        </p:nvSpPr>
        <p:spPr>
          <a:xfrm rot="5400000">
            <a:off x="4427984" y="620688"/>
            <a:ext cx="504056" cy="5832648"/>
          </a:xfrm>
          <a:prstGeom prst="leftBrace">
            <a:avLst/>
          </a:prstGeom>
        </p:spPr>
        <p:style>
          <a:lnRef idx="2">
            <a:schemeClr val="accent3"/>
          </a:lnRef>
          <a:fillRef idx="0">
            <a:schemeClr val="accent3"/>
          </a:fillRef>
          <a:effectRef idx="1">
            <a:schemeClr val="accent3"/>
          </a:effectRef>
          <a:fontRef idx="minor">
            <a:schemeClr val="tx1"/>
          </a:fontRef>
        </p:style>
        <p:txBody>
          <a:bodyPr rtlCol="0" anchor="ctr"/>
          <a:lstStyle/>
          <a:p>
            <a:pPr algn="ctr"/>
            <a:endParaRPr lang="en-GB"/>
          </a:p>
        </p:txBody>
      </p:sp>
      <p:grpSp>
        <p:nvGrpSpPr>
          <p:cNvPr id="74" name="Group 73"/>
          <p:cNvGrpSpPr/>
          <p:nvPr/>
        </p:nvGrpSpPr>
        <p:grpSpPr>
          <a:xfrm>
            <a:off x="251520" y="2852936"/>
            <a:ext cx="8576819" cy="3390137"/>
            <a:chOff x="0" y="2840413"/>
            <a:chExt cx="8721584" cy="3684931"/>
          </a:xfrm>
        </p:grpSpPr>
        <p:grpSp>
          <p:nvGrpSpPr>
            <p:cNvPr id="61" name="Group 60"/>
            <p:cNvGrpSpPr/>
            <p:nvPr/>
          </p:nvGrpSpPr>
          <p:grpSpPr>
            <a:xfrm>
              <a:off x="0" y="3933056"/>
              <a:ext cx="8721584" cy="2592288"/>
              <a:chOff x="0" y="3717032"/>
              <a:chExt cx="8938732" cy="2592288"/>
            </a:xfrm>
          </p:grpSpPr>
          <p:grpSp>
            <p:nvGrpSpPr>
              <p:cNvPr id="54" name="Group 53"/>
              <p:cNvGrpSpPr/>
              <p:nvPr/>
            </p:nvGrpSpPr>
            <p:grpSpPr>
              <a:xfrm>
                <a:off x="0" y="3861048"/>
                <a:ext cx="8892480" cy="2199149"/>
                <a:chOff x="72008" y="3356992"/>
                <a:chExt cx="8892480" cy="2199149"/>
              </a:xfrm>
              <a:effectLst/>
            </p:grpSpPr>
            <p:sp>
              <p:nvSpPr>
                <p:cNvPr id="37" name="Left-Right Arrow 36"/>
                <p:cNvSpPr/>
                <p:nvPr/>
              </p:nvSpPr>
              <p:spPr>
                <a:xfrm>
                  <a:off x="467544" y="4149080"/>
                  <a:ext cx="8208912" cy="648072"/>
                </a:xfrm>
                <a:prstGeom prst="leftRightArrow">
                  <a:avLst/>
                </a:prstGeom>
                <a:gradFill flip="none" rotWithShape="1">
                  <a:gsLst>
                    <a:gs pos="0">
                      <a:schemeClr val="accent3"/>
                    </a:gs>
                    <a:gs pos="50000">
                      <a:schemeClr val="accent3">
                        <a:alpha val="91000"/>
                      </a:schemeClr>
                    </a:gs>
                    <a:gs pos="100000">
                      <a:schemeClr val="accent1">
                        <a:tint val="23500"/>
                        <a:satMod val="160000"/>
                      </a:schemeClr>
                    </a:gs>
                  </a:gsLst>
                  <a:path path="circle">
                    <a:fillToRect l="50000" t="50000" r="50000" b="50000"/>
                  </a:path>
                  <a:tileRect/>
                </a:gradFill>
                <a:effectLst>
                  <a:outerShdw blurRad="63500" sx="102000" sy="102000" algn="ctr"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38" name="TextBox 37"/>
                <p:cNvSpPr txBox="1"/>
                <p:nvPr/>
              </p:nvSpPr>
              <p:spPr>
                <a:xfrm>
                  <a:off x="467544" y="4293096"/>
                  <a:ext cx="1296144" cy="369332"/>
                </a:xfrm>
                <a:prstGeom prst="rect">
                  <a:avLst/>
                </a:prstGeom>
                <a:noFill/>
              </p:spPr>
              <p:txBody>
                <a:bodyPr wrap="square" rtlCol="0">
                  <a:spAutoFit/>
                </a:bodyPr>
                <a:lstStyle/>
                <a:p>
                  <a:r>
                    <a:rPr lang="en-GB" b="1" dirty="0" smtClean="0">
                      <a:solidFill>
                        <a:schemeClr val="tx1">
                          <a:lumMod val="65000"/>
                          <a:lumOff val="35000"/>
                        </a:schemeClr>
                      </a:solidFill>
                      <a:latin typeface="Corbel" pitchFamily="34" charset="0"/>
                    </a:rPr>
                    <a:t>CREATIVE</a:t>
                  </a:r>
                  <a:endParaRPr lang="en-GB" b="1" dirty="0">
                    <a:solidFill>
                      <a:schemeClr val="tx1">
                        <a:lumMod val="65000"/>
                        <a:lumOff val="35000"/>
                      </a:schemeClr>
                    </a:solidFill>
                    <a:latin typeface="Corbel" pitchFamily="34" charset="0"/>
                  </a:endParaRPr>
                </a:p>
              </p:txBody>
            </p:sp>
            <p:sp>
              <p:nvSpPr>
                <p:cNvPr id="40" name="TextBox 39"/>
                <p:cNvSpPr txBox="1"/>
                <p:nvPr/>
              </p:nvSpPr>
              <p:spPr>
                <a:xfrm>
                  <a:off x="7668344" y="4293096"/>
                  <a:ext cx="1296144" cy="369332"/>
                </a:xfrm>
                <a:prstGeom prst="rect">
                  <a:avLst/>
                </a:prstGeom>
                <a:noFill/>
              </p:spPr>
              <p:txBody>
                <a:bodyPr wrap="square" rtlCol="0">
                  <a:spAutoFit/>
                </a:bodyPr>
                <a:lstStyle/>
                <a:p>
                  <a:r>
                    <a:rPr lang="en-GB" b="1" dirty="0" smtClean="0">
                      <a:solidFill>
                        <a:schemeClr val="tx1">
                          <a:lumMod val="75000"/>
                          <a:lumOff val="25000"/>
                        </a:schemeClr>
                      </a:solidFill>
                      <a:latin typeface="Corbel" pitchFamily="34" charset="0"/>
                    </a:rPr>
                    <a:t>DIGITAL</a:t>
                  </a:r>
                  <a:endParaRPr lang="en-GB" b="1" dirty="0">
                    <a:solidFill>
                      <a:schemeClr val="tx1">
                        <a:lumMod val="75000"/>
                        <a:lumOff val="25000"/>
                      </a:schemeClr>
                    </a:solidFill>
                    <a:latin typeface="Corbel" pitchFamily="34" charset="0"/>
                  </a:endParaRPr>
                </a:p>
              </p:txBody>
            </p:sp>
            <p:sp>
              <p:nvSpPr>
                <p:cNvPr id="41" name="TextBox 40"/>
                <p:cNvSpPr txBox="1"/>
                <p:nvPr/>
              </p:nvSpPr>
              <p:spPr>
                <a:xfrm>
                  <a:off x="72008" y="4797152"/>
                  <a:ext cx="864096" cy="338554"/>
                </a:xfrm>
                <a:prstGeom prst="rect">
                  <a:avLst/>
                </a:prstGeom>
                <a:noFill/>
              </p:spPr>
              <p:txBody>
                <a:bodyPr wrap="square" rtlCol="0">
                  <a:spAutoFit/>
                </a:bodyPr>
                <a:lstStyle/>
                <a:p>
                  <a:r>
                    <a:rPr lang="en-GB" sz="1600" dirty="0" smtClean="0">
                      <a:solidFill>
                        <a:schemeClr val="tx1">
                          <a:lumMod val="50000"/>
                          <a:lumOff val="50000"/>
                        </a:schemeClr>
                      </a:solidFill>
                      <a:latin typeface="Arial Narrow" pitchFamily="34" charset="0"/>
                    </a:rPr>
                    <a:t>Crafts</a:t>
                  </a:r>
                  <a:endParaRPr lang="en-GB" sz="1600" dirty="0">
                    <a:solidFill>
                      <a:schemeClr val="tx1">
                        <a:lumMod val="50000"/>
                        <a:lumOff val="50000"/>
                      </a:schemeClr>
                    </a:solidFill>
                    <a:latin typeface="Arial Narrow" pitchFamily="34" charset="0"/>
                  </a:endParaRPr>
                </a:p>
              </p:txBody>
            </p:sp>
            <p:sp>
              <p:nvSpPr>
                <p:cNvPr id="43" name="TextBox 42"/>
                <p:cNvSpPr txBox="1"/>
                <p:nvPr/>
              </p:nvSpPr>
              <p:spPr>
                <a:xfrm>
                  <a:off x="683568" y="3573016"/>
                  <a:ext cx="1296144" cy="584775"/>
                </a:xfrm>
                <a:prstGeom prst="rect">
                  <a:avLst/>
                </a:prstGeom>
                <a:noFill/>
              </p:spPr>
              <p:txBody>
                <a:bodyPr wrap="square" rtlCol="0">
                  <a:spAutoFit/>
                </a:bodyPr>
                <a:lstStyle/>
                <a:p>
                  <a:r>
                    <a:rPr lang="en-GB" sz="1600" dirty="0" smtClean="0">
                      <a:solidFill>
                        <a:schemeClr val="tx1">
                          <a:lumMod val="50000"/>
                          <a:lumOff val="50000"/>
                        </a:schemeClr>
                      </a:solidFill>
                      <a:latin typeface="Arial Narrow" pitchFamily="34" charset="0"/>
                    </a:rPr>
                    <a:t>Arts &amp; Antiques</a:t>
                  </a:r>
                  <a:endParaRPr lang="en-GB" sz="1600" dirty="0">
                    <a:solidFill>
                      <a:schemeClr val="tx1">
                        <a:lumMod val="50000"/>
                        <a:lumOff val="50000"/>
                      </a:schemeClr>
                    </a:solidFill>
                    <a:latin typeface="Arial Narrow" pitchFamily="34" charset="0"/>
                  </a:endParaRPr>
                </a:p>
              </p:txBody>
            </p:sp>
            <p:sp>
              <p:nvSpPr>
                <p:cNvPr id="44" name="TextBox 43"/>
                <p:cNvSpPr txBox="1"/>
                <p:nvPr/>
              </p:nvSpPr>
              <p:spPr>
                <a:xfrm>
                  <a:off x="1259632" y="4725144"/>
                  <a:ext cx="988980" cy="584775"/>
                </a:xfrm>
                <a:prstGeom prst="rect">
                  <a:avLst/>
                </a:prstGeom>
                <a:noFill/>
              </p:spPr>
              <p:txBody>
                <a:bodyPr wrap="square" rtlCol="0">
                  <a:spAutoFit/>
                </a:bodyPr>
                <a:lstStyle/>
                <a:p>
                  <a:r>
                    <a:rPr lang="en-GB" sz="1600" dirty="0" smtClean="0">
                      <a:solidFill>
                        <a:schemeClr val="tx1">
                          <a:lumMod val="50000"/>
                          <a:lumOff val="50000"/>
                        </a:schemeClr>
                      </a:solidFill>
                      <a:latin typeface="Arial Narrow" pitchFamily="34" charset="0"/>
                    </a:rPr>
                    <a:t>Designer Fashion</a:t>
                  </a:r>
                  <a:endParaRPr lang="en-GB" sz="1600" dirty="0">
                    <a:solidFill>
                      <a:schemeClr val="tx1">
                        <a:lumMod val="50000"/>
                        <a:lumOff val="50000"/>
                      </a:schemeClr>
                    </a:solidFill>
                    <a:latin typeface="Arial Narrow" pitchFamily="34" charset="0"/>
                  </a:endParaRPr>
                </a:p>
              </p:txBody>
            </p:sp>
            <p:sp>
              <p:nvSpPr>
                <p:cNvPr id="45" name="TextBox 44"/>
                <p:cNvSpPr txBox="1"/>
                <p:nvPr/>
              </p:nvSpPr>
              <p:spPr>
                <a:xfrm>
                  <a:off x="5220072" y="4725144"/>
                  <a:ext cx="864096" cy="338554"/>
                </a:xfrm>
                <a:prstGeom prst="rect">
                  <a:avLst/>
                </a:prstGeom>
                <a:noFill/>
              </p:spPr>
              <p:txBody>
                <a:bodyPr wrap="square" rtlCol="0">
                  <a:spAutoFit/>
                </a:bodyPr>
                <a:lstStyle/>
                <a:p>
                  <a:r>
                    <a:rPr lang="en-GB" sz="1600" dirty="0" smtClean="0">
                      <a:solidFill>
                        <a:schemeClr val="tx1">
                          <a:lumMod val="50000"/>
                          <a:lumOff val="50000"/>
                        </a:schemeClr>
                      </a:solidFill>
                      <a:latin typeface="Arial Narrow" pitchFamily="34" charset="0"/>
                    </a:rPr>
                    <a:t>Design</a:t>
                  </a:r>
                  <a:endParaRPr lang="en-GB" sz="1600" dirty="0">
                    <a:solidFill>
                      <a:schemeClr val="tx1">
                        <a:lumMod val="50000"/>
                        <a:lumOff val="50000"/>
                      </a:schemeClr>
                    </a:solidFill>
                    <a:latin typeface="Arial Narrow" pitchFamily="34" charset="0"/>
                  </a:endParaRPr>
                </a:p>
              </p:txBody>
            </p:sp>
            <p:sp>
              <p:nvSpPr>
                <p:cNvPr id="46" name="TextBox 45"/>
                <p:cNvSpPr txBox="1"/>
                <p:nvPr/>
              </p:nvSpPr>
              <p:spPr>
                <a:xfrm>
                  <a:off x="3524147" y="3842263"/>
                  <a:ext cx="1192160" cy="338554"/>
                </a:xfrm>
                <a:prstGeom prst="rect">
                  <a:avLst/>
                </a:prstGeom>
                <a:noFill/>
              </p:spPr>
              <p:txBody>
                <a:bodyPr wrap="square" rtlCol="0">
                  <a:spAutoFit/>
                </a:bodyPr>
                <a:lstStyle/>
                <a:p>
                  <a:r>
                    <a:rPr lang="en-GB" sz="1600" dirty="0" smtClean="0">
                      <a:solidFill>
                        <a:schemeClr val="tx1">
                          <a:lumMod val="50000"/>
                          <a:lumOff val="50000"/>
                        </a:schemeClr>
                      </a:solidFill>
                      <a:latin typeface="Arial Narrow" pitchFamily="34" charset="0"/>
                    </a:rPr>
                    <a:t>Architecture</a:t>
                  </a:r>
                  <a:endParaRPr lang="en-GB" sz="1600" dirty="0">
                    <a:solidFill>
                      <a:schemeClr val="tx1">
                        <a:lumMod val="50000"/>
                        <a:lumOff val="50000"/>
                      </a:schemeClr>
                    </a:solidFill>
                    <a:latin typeface="Arial Narrow" pitchFamily="34" charset="0"/>
                  </a:endParaRPr>
                </a:p>
              </p:txBody>
            </p:sp>
            <p:sp>
              <p:nvSpPr>
                <p:cNvPr id="47" name="TextBox 46"/>
                <p:cNvSpPr txBox="1"/>
                <p:nvPr/>
              </p:nvSpPr>
              <p:spPr>
                <a:xfrm>
                  <a:off x="4799937" y="3842263"/>
                  <a:ext cx="1152128" cy="338554"/>
                </a:xfrm>
                <a:prstGeom prst="rect">
                  <a:avLst/>
                </a:prstGeom>
                <a:noFill/>
              </p:spPr>
              <p:txBody>
                <a:bodyPr wrap="square" rtlCol="0">
                  <a:spAutoFit/>
                </a:bodyPr>
                <a:lstStyle/>
                <a:p>
                  <a:r>
                    <a:rPr lang="en-GB" sz="1600" dirty="0" smtClean="0">
                      <a:solidFill>
                        <a:schemeClr val="tx1">
                          <a:lumMod val="50000"/>
                          <a:lumOff val="50000"/>
                        </a:schemeClr>
                      </a:solidFill>
                      <a:latin typeface="Arial Narrow" pitchFamily="34" charset="0"/>
                    </a:rPr>
                    <a:t>Advertising</a:t>
                  </a:r>
                  <a:endParaRPr lang="en-GB" sz="1600" dirty="0">
                    <a:solidFill>
                      <a:schemeClr val="tx1">
                        <a:lumMod val="50000"/>
                        <a:lumOff val="50000"/>
                      </a:schemeClr>
                    </a:solidFill>
                    <a:latin typeface="Arial Narrow" pitchFamily="34" charset="0"/>
                  </a:endParaRPr>
                </a:p>
              </p:txBody>
            </p:sp>
            <p:sp>
              <p:nvSpPr>
                <p:cNvPr id="48" name="TextBox 47"/>
                <p:cNvSpPr txBox="1"/>
                <p:nvPr/>
              </p:nvSpPr>
              <p:spPr>
                <a:xfrm>
                  <a:off x="6012160" y="4725144"/>
                  <a:ext cx="1800200" cy="830997"/>
                </a:xfrm>
                <a:prstGeom prst="rect">
                  <a:avLst/>
                </a:prstGeom>
                <a:noFill/>
              </p:spPr>
              <p:txBody>
                <a:bodyPr wrap="square" rtlCol="0">
                  <a:spAutoFit/>
                </a:bodyPr>
                <a:lstStyle/>
                <a:p>
                  <a:r>
                    <a:rPr lang="en-GB" sz="1600" dirty="0" smtClean="0">
                      <a:solidFill>
                        <a:schemeClr val="tx1">
                          <a:lumMod val="50000"/>
                          <a:lumOff val="50000"/>
                        </a:schemeClr>
                      </a:solidFill>
                      <a:latin typeface="Arial Narrow" pitchFamily="34" charset="0"/>
                    </a:rPr>
                    <a:t>Digital Entertainment and Electronic Publishing</a:t>
                  </a:r>
                  <a:endParaRPr lang="en-GB" sz="1600" dirty="0">
                    <a:solidFill>
                      <a:schemeClr val="tx1">
                        <a:lumMod val="50000"/>
                        <a:lumOff val="50000"/>
                      </a:schemeClr>
                    </a:solidFill>
                    <a:latin typeface="Arial Narrow" pitchFamily="34" charset="0"/>
                  </a:endParaRPr>
                </a:p>
              </p:txBody>
            </p:sp>
            <p:sp>
              <p:nvSpPr>
                <p:cNvPr id="49" name="TextBox 48"/>
                <p:cNvSpPr txBox="1"/>
                <p:nvPr/>
              </p:nvSpPr>
              <p:spPr>
                <a:xfrm>
                  <a:off x="2627784" y="4725144"/>
                  <a:ext cx="1080120" cy="338554"/>
                </a:xfrm>
                <a:prstGeom prst="rect">
                  <a:avLst/>
                </a:prstGeom>
                <a:noFill/>
              </p:spPr>
              <p:txBody>
                <a:bodyPr wrap="square" rtlCol="0">
                  <a:spAutoFit/>
                </a:bodyPr>
                <a:lstStyle/>
                <a:p>
                  <a:r>
                    <a:rPr lang="en-GB" sz="1600" dirty="0" smtClean="0">
                      <a:solidFill>
                        <a:schemeClr val="tx1">
                          <a:lumMod val="50000"/>
                          <a:lumOff val="50000"/>
                        </a:schemeClr>
                      </a:solidFill>
                      <a:latin typeface="Arial Narrow" pitchFamily="34" charset="0"/>
                    </a:rPr>
                    <a:t>Publishing</a:t>
                  </a:r>
                  <a:endParaRPr lang="en-GB" sz="1600" dirty="0">
                    <a:solidFill>
                      <a:schemeClr val="tx1">
                        <a:lumMod val="50000"/>
                        <a:lumOff val="50000"/>
                      </a:schemeClr>
                    </a:solidFill>
                    <a:latin typeface="Arial Narrow" pitchFamily="34" charset="0"/>
                  </a:endParaRPr>
                </a:p>
              </p:txBody>
            </p:sp>
            <p:sp>
              <p:nvSpPr>
                <p:cNvPr id="50" name="TextBox 49"/>
                <p:cNvSpPr txBox="1"/>
                <p:nvPr/>
              </p:nvSpPr>
              <p:spPr>
                <a:xfrm>
                  <a:off x="1979712" y="3356992"/>
                  <a:ext cx="1584176" cy="830997"/>
                </a:xfrm>
                <a:prstGeom prst="rect">
                  <a:avLst/>
                </a:prstGeom>
                <a:noFill/>
              </p:spPr>
              <p:txBody>
                <a:bodyPr wrap="square" rtlCol="0">
                  <a:spAutoFit/>
                </a:bodyPr>
                <a:lstStyle/>
                <a:p>
                  <a:r>
                    <a:rPr lang="en-GB" sz="1600" dirty="0" smtClean="0">
                      <a:solidFill>
                        <a:schemeClr val="tx1">
                          <a:lumMod val="50000"/>
                          <a:lumOff val="50000"/>
                        </a:schemeClr>
                      </a:solidFill>
                      <a:latin typeface="Arial Narrow" pitchFamily="34" charset="0"/>
                    </a:rPr>
                    <a:t>Music &amp; Visual and Performing Arts</a:t>
                  </a:r>
                  <a:endParaRPr lang="en-GB" sz="1600" dirty="0">
                    <a:solidFill>
                      <a:schemeClr val="tx1">
                        <a:lumMod val="50000"/>
                        <a:lumOff val="50000"/>
                      </a:schemeClr>
                    </a:solidFill>
                    <a:latin typeface="Arial Narrow" pitchFamily="34" charset="0"/>
                  </a:endParaRPr>
                </a:p>
              </p:txBody>
            </p:sp>
            <p:sp>
              <p:nvSpPr>
                <p:cNvPr id="52" name="TextBox 51"/>
                <p:cNvSpPr txBox="1"/>
                <p:nvPr/>
              </p:nvSpPr>
              <p:spPr>
                <a:xfrm>
                  <a:off x="3995936" y="4725144"/>
                  <a:ext cx="1296144" cy="338554"/>
                </a:xfrm>
                <a:prstGeom prst="rect">
                  <a:avLst/>
                </a:prstGeom>
                <a:noFill/>
              </p:spPr>
              <p:txBody>
                <a:bodyPr wrap="square" rtlCol="0">
                  <a:spAutoFit/>
                </a:bodyPr>
                <a:lstStyle/>
                <a:p>
                  <a:r>
                    <a:rPr lang="en-GB" sz="1600" dirty="0" smtClean="0">
                      <a:solidFill>
                        <a:schemeClr val="tx1">
                          <a:lumMod val="50000"/>
                          <a:lumOff val="50000"/>
                        </a:schemeClr>
                      </a:solidFill>
                      <a:latin typeface="Arial Narrow" pitchFamily="34" charset="0"/>
                    </a:rPr>
                    <a:t>Radio &amp; TV</a:t>
                  </a:r>
                  <a:endParaRPr lang="en-GB" sz="1600" dirty="0">
                    <a:solidFill>
                      <a:schemeClr val="tx1">
                        <a:lumMod val="50000"/>
                        <a:lumOff val="50000"/>
                      </a:schemeClr>
                    </a:solidFill>
                    <a:latin typeface="Arial Narrow" pitchFamily="34" charset="0"/>
                  </a:endParaRPr>
                </a:p>
              </p:txBody>
            </p:sp>
            <p:sp>
              <p:nvSpPr>
                <p:cNvPr id="53" name="TextBox 52"/>
                <p:cNvSpPr txBox="1"/>
                <p:nvPr/>
              </p:nvSpPr>
              <p:spPr>
                <a:xfrm>
                  <a:off x="6000681" y="3529184"/>
                  <a:ext cx="1440160" cy="584775"/>
                </a:xfrm>
                <a:prstGeom prst="rect">
                  <a:avLst/>
                </a:prstGeom>
                <a:noFill/>
              </p:spPr>
              <p:txBody>
                <a:bodyPr wrap="square" rtlCol="0">
                  <a:spAutoFit/>
                </a:bodyPr>
                <a:lstStyle/>
                <a:p>
                  <a:r>
                    <a:rPr lang="en-GB" sz="1600" dirty="0" smtClean="0">
                      <a:solidFill>
                        <a:schemeClr val="tx1">
                          <a:lumMod val="50000"/>
                          <a:lumOff val="50000"/>
                        </a:schemeClr>
                      </a:solidFill>
                      <a:latin typeface="Arial Narrow" pitchFamily="34" charset="0"/>
                    </a:rPr>
                    <a:t>Video, Film &amp; Photography</a:t>
                  </a:r>
                  <a:endParaRPr lang="en-GB" sz="1600" dirty="0">
                    <a:solidFill>
                      <a:schemeClr val="tx1">
                        <a:lumMod val="50000"/>
                        <a:lumOff val="50000"/>
                      </a:schemeClr>
                    </a:solidFill>
                    <a:latin typeface="Arial Narrow" pitchFamily="34" charset="0"/>
                  </a:endParaRPr>
                </a:p>
              </p:txBody>
            </p:sp>
          </p:grpSp>
          <p:cxnSp>
            <p:nvCxnSpPr>
              <p:cNvPr id="56" name="Straight Connector 55"/>
              <p:cNvCxnSpPr/>
              <p:nvPr/>
            </p:nvCxnSpPr>
            <p:spPr>
              <a:xfrm>
                <a:off x="1586197" y="3717032"/>
                <a:ext cx="0" cy="2592288"/>
              </a:xfrm>
              <a:prstGeom prst="line">
                <a:avLst/>
              </a:prstGeom>
              <a:ln>
                <a:solidFill>
                  <a:schemeClr val="accent3">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7654743" y="3720163"/>
                <a:ext cx="0" cy="2573503"/>
              </a:xfrm>
              <a:prstGeom prst="line">
                <a:avLst/>
              </a:prstGeom>
              <a:ln>
                <a:solidFill>
                  <a:schemeClr val="accent3">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7354556" y="3798432"/>
                <a:ext cx="1584176" cy="584775"/>
              </a:xfrm>
              <a:prstGeom prst="rect">
                <a:avLst/>
              </a:prstGeom>
              <a:noFill/>
            </p:spPr>
            <p:txBody>
              <a:bodyPr wrap="square" rtlCol="0">
                <a:spAutoFit/>
              </a:bodyPr>
              <a:lstStyle/>
              <a:p>
                <a:r>
                  <a:rPr lang="en-GB" sz="1600" dirty="0" smtClean="0">
                    <a:solidFill>
                      <a:schemeClr val="tx1">
                        <a:lumMod val="50000"/>
                        <a:lumOff val="50000"/>
                      </a:schemeClr>
                    </a:solidFill>
                    <a:latin typeface="Arial Narrow" pitchFamily="34" charset="0"/>
                  </a:rPr>
                  <a:t>Business software consultancy</a:t>
                </a:r>
                <a:endParaRPr lang="en-GB" sz="1600" dirty="0">
                  <a:solidFill>
                    <a:schemeClr val="tx1">
                      <a:lumMod val="50000"/>
                      <a:lumOff val="50000"/>
                    </a:schemeClr>
                  </a:solidFill>
                  <a:latin typeface="Arial Narrow" pitchFamily="34" charset="0"/>
                </a:endParaRPr>
              </a:p>
            </p:txBody>
          </p:sp>
        </p:grpSp>
        <p:sp>
          <p:nvSpPr>
            <p:cNvPr id="73" name="TextBox 72"/>
            <p:cNvSpPr txBox="1"/>
            <p:nvPr/>
          </p:nvSpPr>
          <p:spPr>
            <a:xfrm>
              <a:off x="3033748" y="2840413"/>
              <a:ext cx="2952328" cy="401448"/>
            </a:xfrm>
            <a:prstGeom prst="rect">
              <a:avLst/>
            </a:prstGeom>
            <a:noFill/>
          </p:spPr>
          <p:txBody>
            <a:bodyPr wrap="square" rtlCol="0">
              <a:spAutoFit/>
            </a:bodyPr>
            <a:lstStyle/>
            <a:p>
              <a:pPr algn="ctr"/>
              <a:r>
                <a:rPr lang="en-GB" b="1" dirty="0" smtClean="0">
                  <a:solidFill>
                    <a:schemeClr val="tx1">
                      <a:lumMod val="65000"/>
                      <a:lumOff val="35000"/>
                    </a:schemeClr>
                  </a:solidFill>
                  <a:latin typeface="Arial Narrow" pitchFamily="34" charset="0"/>
                </a:rPr>
                <a:t>Mainstream C&amp;D activity</a:t>
              </a:r>
              <a:endParaRPr lang="en-GB" b="1" dirty="0">
                <a:solidFill>
                  <a:schemeClr val="tx1">
                    <a:lumMod val="65000"/>
                    <a:lumOff val="35000"/>
                  </a:schemeClr>
                </a:solidFill>
                <a:latin typeface="Arial Narrow" pitchFamily="34" charset="0"/>
              </a:endParaRPr>
            </a:p>
          </p:txBody>
        </p:sp>
      </p:grpSp>
    </p:spTree>
    <p:extLst>
      <p:ext uri="{BB962C8B-B14F-4D97-AF65-F5344CB8AC3E}">
        <p14:creationId xmlns:p14="http://schemas.microsoft.com/office/powerpoint/2010/main" val="4894750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itle 3"/>
          <p:cNvSpPr txBox="1">
            <a:spLocks/>
          </p:cNvSpPr>
          <p:nvPr/>
        </p:nvSpPr>
        <p:spPr>
          <a:xfrm>
            <a:off x="611560" y="0"/>
            <a:ext cx="853244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800" b="1" dirty="0" smtClean="0">
                <a:solidFill>
                  <a:schemeClr val="accent3"/>
                </a:solidFill>
                <a:latin typeface="Corbel" pitchFamily="34" charset="0"/>
              </a:rPr>
              <a:t>Why are the creative and digital industries important?</a:t>
            </a:r>
            <a:endParaRPr lang="en-GB" sz="2800" b="1" dirty="0">
              <a:solidFill>
                <a:schemeClr val="accent3"/>
              </a:solidFill>
              <a:latin typeface="Corbel" pitchFamily="34" charset="0"/>
            </a:endParaRPr>
          </a:p>
        </p:txBody>
      </p:sp>
      <p:sp>
        <p:nvSpPr>
          <p:cNvPr id="35" name="Isosceles Triangle 34"/>
          <p:cNvSpPr/>
          <p:nvPr/>
        </p:nvSpPr>
        <p:spPr>
          <a:xfrm rot="5400000">
            <a:off x="287524" y="440668"/>
            <a:ext cx="360040" cy="288032"/>
          </a:xfrm>
          <a:prstGeom prst="triangl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dirty="0">
              <a:solidFill>
                <a:schemeClr val="accent3"/>
              </a:solidFill>
            </a:endParaRPr>
          </a:p>
        </p:txBody>
      </p:sp>
      <p:sp>
        <p:nvSpPr>
          <p:cNvPr id="30" name="Rectangle 29"/>
          <p:cNvSpPr/>
          <p:nvPr/>
        </p:nvSpPr>
        <p:spPr>
          <a:xfrm>
            <a:off x="251520" y="1157843"/>
            <a:ext cx="8568952" cy="830997"/>
          </a:xfrm>
          <a:prstGeom prst="rect">
            <a:avLst/>
          </a:prstGeom>
          <a:solidFill>
            <a:schemeClr val="bg1">
              <a:lumMod val="95000"/>
            </a:schemeClr>
          </a:solidFill>
        </p:spPr>
        <p:txBody>
          <a:bodyPr wrap="square">
            <a:spAutoFit/>
          </a:bodyPr>
          <a:lstStyle/>
          <a:p>
            <a:pPr algn="just"/>
            <a:r>
              <a:rPr lang="en-GB" sz="1600" b="1" dirty="0" smtClean="0">
                <a:solidFill>
                  <a:schemeClr val="tx1">
                    <a:lumMod val="50000"/>
                    <a:lumOff val="50000"/>
                  </a:schemeClr>
                </a:solidFill>
                <a:latin typeface="Arial Narrow" pitchFamily="34" charset="0"/>
              </a:rPr>
              <a:t>“Because they are demonstrating significant growth in wealth and employment, positioning the UK as a key player in the global market. This in turn is helping to  attract more companies to locate and invest as well as stimulating innovation in other sectors to generate further economic benefits. “</a:t>
            </a:r>
          </a:p>
        </p:txBody>
      </p:sp>
      <p:graphicFrame>
        <p:nvGraphicFramePr>
          <p:cNvPr id="9" name="Diagram 8"/>
          <p:cNvGraphicFramePr/>
          <p:nvPr>
            <p:extLst>
              <p:ext uri="{D42A27DB-BD31-4B8C-83A1-F6EECF244321}">
                <p14:modId xmlns:p14="http://schemas.microsoft.com/office/powerpoint/2010/main" val="2904903731"/>
              </p:ext>
            </p:extLst>
          </p:nvPr>
        </p:nvGraphicFramePr>
        <p:xfrm>
          <a:off x="1043608" y="2387789"/>
          <a:ext cx="7344816" cy="38884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894750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itle 3"/>
          <p:cNvSpPr txBox="1">
            <a:spLocks/>
          </p:cNvSpPr>
          <p:nvPr/>
        </p:nvSpPr>
        <p:spPr>
          <a:xfrm>
            <a:off x="611560" y="0"/>
            <a:ext cx="853244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800" b="1" dirty="0" smtClean="0">
                <a:solidFill>
                  <a:schemeClr val="accent3"/>
                </a:solidFill>
                <a:latin typeface="Corbel" pitchFamily="34" charset="0"/>
              </a:rPr>
              <a:t>What are the strengths of Bath?</a:t>
            </a:r>
            <a:endParaRPr lang="en-GB" sz="2800" b="1" dirty="0">
              <a:solidFill>
                <a:schemeClr val="accent3"/>
              </a:solidFill>
              <a:latin typeface="Corbel" pitchFamily="34" charset="0"/>
            </a:endParaRPr>
          </a:p>
        </p:txBody>
      </p:sp>
      <p:sp>
        <p:nvSpPr>
          <p:cNvPr id="35" name="Isosceles Triangle 34"/>
          <p:cNvSpPr/>
          <p:nvPr/>
        </p:nvSpPr>
        <p:spPr>
          <a:xfrm rot="5400000">
            <a:off x="287524" y="440668"/>
            <a:ext cx="360040" cy="288032"/>
          </a:xfrm>
          <a:prstGeom prst="triangl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dirty="0">
              <a:solidFill>
                <a:schemeClr val="accent3"/>
              </a:solidFill>
            </a:endParaRPr>
          </a:p>
        </p:txBody>
      </p:sp>
      <p:sp>
        <p:nvSpPr>
          <p:cNvPr id="30" name="Rectangle 29"/>
          <p:cNvSpPr/>
          <p:nvPr/>
        </p:nvSpPr>
        <p:spPr>
          <a:xfrm>
            <a:off x="323528" y="1085835"/>
            <a:ext cx="8568952" cy="830997"/>
          </a:xfrm>
          <a:prstGeom prst="rect">
            <a:avLst/>
          </a:prstGeom>
          <a:solidFill>
            <a:schemeClr val="bg1">
              <a:lumMod val="95000"/>
            </a:schemeClr>
          </a:solidFill>
        </p:spPr>
        <p:txBody>
          <a:bodyPr wrap="square">
            <a:spAutoFit/>
          </a:bodyPr>
          <a:lstStyle/>
          <a:p>
            <a:pPr algn="just"/>
            <a:r>
              <a:rPr lang="en-GB" sz="1600" b="1" dirty="0" smtClean="0">
                <a:solidFill>
                  <a:schemeClr val="tx1">
                    <a:lumMod val="50000"/>
                    <a:lumOff val="50000"/>
                  </a:schemeClr>
                </a:solidFill>
                <a:latin typeface="Arial Narrow" pitchFamily="34" charset="0"/>
              </a:rPr>
              <a:t>“Bath remains the South West’s ‘most creative city’ with the highest proportions of creative and digital employment and enterprise stocks in a number of key industries spanning Publishing, Design, Architecture, Music and Visual &amp; Performing Arts and Software and Digital“</a:t>
            </a:r>
          </a:p>
        </p:txBody>
      </p:sp>
      <p:pic>
        <p:nvPicPr>
          <p:cNvPr id="2051" name="Picture 3"/>
          <p:cNvPicPr>
            <a:picLocks noChangeAspect="1" noChangeArrowheads="1"/>
          </p:cNvPicPr>
          <p:nvPr/>
        </p:nvPicPr>
        <p:blipFill>
          <a:blip r:embed="rId3" cstate="print"/>
          <a:srcRect/>
          <a:stretch>
            <a:fillRect/>
          </a:stretch>
        </p:blipFill>
        <p:spPr bwMode="auto">
          <a:xfrm>
            <a:off x="827584" y="2060848"/>
            <a:ext cx="7677946" cy="3809578"/>
          </a:xfrm>
          <a:prstGeom prst="rect">
            <a:avLst/>
          </a:prstGeom>
          <a:noFill/>
          <a:ln w="9525">
            <a:noFill/>
            <a:miter lim="800000"/>
            <a:headEnd/>
            <a:tailEnd/>
          </a:ln>
          <a:effectLst/>
        </p:spPr>
      </p:pic>
      <p:sp>
        <p:nvSpPr>
          <p:cNvPr id="6" name="TextBox 5"/>
          <p:cNvSpPr txBox="1"/>
          <p:nvPr/>
        </p:nvSpPr>
        <p:spPr>
          <a:xfrm>
            <a:off x="323528" y="6021288"/>
            <a:ext cx="8280920" cy="400110"/>
          </a:xfrm>
          <a:prstGeom prst="rect">
            <a:avLst/>
          </a:prstGeom>
          <a:noFill/>
        </p:spPr>
        <p:txBody>
          <a:bodyPr wrap="square" rtlCol="0">
            <a:spAutoFit/>
          </a:bodyPr>
          <a:lstStyle/>
          <a:p>
            <a:r>
              <a:rPr lang="en-GB" sz="1000" dirty="0" smtClean="0">
                <a:solidFill>
                  <a:schemeClr val="tx1">
                    <a:lumMod val="50000"/>
                    <a:lumOff val="50000"/>
                  </a:schemeClr>
                </a:solidFill>
                <a:latin typeface="Arial Narrow" pitchFamily="34" charset="0"/>
              </a:rPr>
              <a:t>Location Quotients compare the density of employment in a certain sector compared to expected national averages.  Scores higher than 1.0 indicate a greater density than average, below 1.0 a lower density and so on. </a:t>
            </a:r>
            <a:endParaRPr lang="en-GB" sz="1000" dirty="0">
              <a:solidFill>
                <a:schemeClr val="tx1">
                  <a:lumMod val="50000"/>
                  <a:lumOff val="50000"/>
                </a:schemeClr>
              </a:solidFill>
              <a:latin typeface="Arial Narrow" pitchFamily="34" charset="0"/>
            </a:endParaRPr>
          </a:p>
        </p:txBody>
      </p:sp>
    </p:spTree>
    <p:extLst>
      <p:ext uri="{BB962C8B-B14F-4D97-AF65-F5344CB8AC3E}">
        <p14:creationId xmlns:p14="http://schemas.microsoft.com/office/powerpoint/2010/main" val="4894750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itle 3"/>
          <p:cNvSpPr txBox="1">
            <a:spLocks/>
          </p:cNvSpPr>
          <p:nvPr/>
        </p:nvSpPr>
        <p:spPr>
          <a:xfrm>
            <a:off x="611560" y="0"/>
            <a:ext cx="853244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800" b="1" dirty="0" smtClean="0">
                <a:solidFill>
                  <a:schemeClr val="accent3"/>
                </a:solidFill>
                <a:latin typeface="Corbel" pitchFamily="34" charset="0"/>
              </a:rPr>
              <a:t>What are the most valuable interventions for B&amp;NES?</a:t>
            </a:r>
            <a:endParaRPr lang="en-GB" sz="2800" b="1" dirty="0">
              <a:solidFill>
                <a:schemeClr val="accent3"/>
              </a:solidFill>
              <a:latin typeface="Corbel" pitchFamily="34" charset="0"/>
            </a:endParaRPr>
          </a:p>
        </p:txBody>
      </p:sp>
      <p:sp>
        <p:nvSpPr>
          <p:cNvPr id="35" name="Isosceles Triangle 34"/>
          <p:cNvSpPr/>
          <p:nvPr/>
        </p:nvSpPr>
        <p:spPr>
          <a:xfrm rot="5400000">
            <a:off x="287524" y="440668"/>
            <a:ext cx="360040" cy="288032"/>
          </a:xfrm>
          <a:prstGeom prst="triangl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dirty="0">
              <a:solidFill>
                <a:schemeClr val="accent3"/>
              </a:solidFill>
            </a:endParaRPr>
          </a:p>
        </p:txBody>
      </p:sp>
      <p:sp>
        <p:nvSpPr>
          <p:cNvPr id="30" name="Rectangle 29"/>
          <p:cNvSpPr/>
          <p:nvPr/>
        </p:nvSpPr>
        <p:spPr>
          <a:xfrm>
            <a:off x="323528" y="1085835"/>
            <a:ext cx="8568952" cy="830997"/>
          </a:xfrm>
          <a:prstGeom prst="rect">
            <a:avLst/>
          </a:prstGeom>
          <a:solidFill>
            <a:schemeClr val="bg1">
              <a:lumMod val="95000"/>
            </a:schemeClr>
          </a:solidFill>
        </p:spPr>
        <p:txBody>
          <a:bodyPr wrap="square">
            <a:spAutoFit/>
          </a:bodyPr>
          <a:lstStyle/>
          <a:p>
            <a:pPr algn="just"/>
            <a:r>
              <a:rPr lang="en-GB" sz="1600" b="1" dirty="0" smtClean="0">
                <a:solidFill>
                  <a:schemeClr val="tx1">
                    <a:lumMod val="50000"/>
                    <a:lumOff val="50000"/>
                  </a:schemeClr>
                </a:solidFill>
                <a:latin typeface="Arial Narrow" pitchFamily="34" charset="0"/>
              </a:rPr>
              <a:t>“While a number of interventions will encourage growth in the sector, supply of workspace is a limiting factor; is unlikely to be provided speculatively by the private sector; and is pushing companies to consider Bristol. It is most likely to bring both short-term and long-term impact”</a:t>
            </a:r>
          </a:p>
        </p:txBody>
      </p:sp>
      <p:grpSp>
        <p:nvGrpSpPr>
          <p:cNvPr id="59" name="Group 58"/>
          <p:cNvGrpSpPr/>
          <p:nvPr/>
        </p:nvGrpSpPr>
        <p:grpSpPr>
          <a:xfrm>
            <a:off x="0" y="2420888"/>
            <a:ext cx="5976664" cy="4197370"/>
            <a:chOff x="755576" y="1268760"/>
            <a:chExt cx="6048672" cy="4557410"/>
          </a:xfrm>
        </p:grpSpPr>
        <p:sp>
          <p:nvSpPr>
            <p:cNvPr id="60" name="Rectangle 59"/>
            <p:cNvSpPr/>
            <p:nvPr/>
          </p:nvSpPr>
          <p:spPr>
            <a:xfrm>
              <a:off x="2195736" y="1277471"/>
              <a:ext cx="4608512" cy="4032448"/>
            </a:xfrm>
            <a:prstGeom prst="rect">
              <a:avLst/>
            </a:prstGeom>
            <a:solidFill>
              <a:schemeClr val="accent3"/>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1" name="Straight Connector 60"/>
            <p:cNvCxnSpPr/>
            <p:nvPr/>
          </p:nvCxnSpPr>
          <p:spPr>
            <a:xfrm>
              <a:off x="2195736" y="1268760"/>
              <a:ext cx="0" cy="4032448"/>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4499992" y="1268760"/>
              <a:ext cx="0" cy="4032448"/>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6804248" y="1268760"/>
              <a:ext cx="0" cy="4032448"/>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2195736" y="1268760"/>
              <a:ext cx="4608512"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2195736" y="3284984"/>
              <a:ext cx="4608512"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2195736" y="5301208"/>
              <a:ext cx="4608512"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755576" y="1277471"/>
              <a:ext cx="1296144" cy="276999"/>
            </a:xfrm>
            <a:prstGeom prst="rect">
              <a:avLst/>
            </a:prstGeom>
            <a:noFill/>
          </p:spPr>
          <p:txBody>
            <a:bodyPr wrap="square" rtlCol="0">
              <a:spAutoFit/>
            </a:bodyPr>
            <a:lstStyle/>
            <a:p>
              <a:pPr algn="r"/>
              <a:r>
                <a:rPr lang="en-GB" sz="1200" dirty="0" smtClean="0">
                  <a:solidFill>
                    <a:schemeClr val="tx1">
                      <a:lumMod val="50000"/>
                      <a:lumOff val="50000"/>
                    </a:schemeClr>
                  </a:solidFill>
                  <a:latin typeface="Arial Narrow" pitchFamily="34" charset="0"/>
                </a:rPr>
                <a:t>Long term impact</a:t>
              </a:r>
              <a:endParaRPr lang="en-GB" sz="1200" dirty="0">
                <a:solidFill>
                  <a:schemeClr val="tx1">
                    <a:lumMod val="50000"/>
                    <a:lumOff val="50000"/>
                  </a:schemeClr>
                </a:solidFill>
                <a:latin typeface="Arial Narrow" pitchFamily="34" charset="0"/>
              </a:endParaRPr>
            </a:p>
          </p:txBody>
        </p:sp>
        <p:sp>
          <p:nvSpPr>
            <p:cNvPr id="68" name="TextBox 67"/>
            <p:cNvSpPr txBox="1"/>
            <p:nvPr/>
          </p:nvSpPr>
          <p:spPr>
            <a:xfrm>
              <a:off x="755576" y="4725144"/>
              <a:ext cx="1296144" cy="276999"/>
            </a:xfrm>
            <a:prstGeom prst="rect">
              <a:avLst/>
            </a:prstGeom>
            <a:noFill/>
          </p:spPr>
          <p:txBody>
            <a:bodyPr wrap="square" rtlCol="0">
              <a:spAutoFit/>
            </a:bodyPr>
            <a:lstStyle/>
            <a:p>
              <a:pPr algn="r"/>
              <a:r>
                <a:rPr lang="en-GB" sz="1200" dirty="0" smtClean="0">
                  <a:solidFill>
                    <a:schemeClr val="tx1">
                      <a:lumMod val="50000"/>
                      <a:lumOff val="50000"/>
                    </a:schemeClr>
                  </a:solidFill>
                  <a:latin typeface="Arial Narrow" pitchFamily="34" charset="0"/>
                </a:rPr>
                <a:t>Short term impact</a:t>
              </a:r>
              <a:endParaRPr lang="en-GB" sz="1200" dirty="0">
                <a:solidFill>
                  <a:schemeClr val="tx1">
                    <a:lumMod val="50000"/>
                    <a:lumOff val="50000"/>
                  </a:schemeClr>
                </a:solidFill>
                <a:latin typeface="Arial Narrow" pitchFamily="34" charset="0"/>
              </a:endParaRPr>
            </a:p>
          </p:txBody>
        </p:sp>
        <p:sp>
          <p:nvSpPr>
            <p:cNvPr id="69" name="TextBox 68"/>
            <p:cNvSpPr txBox="1"/>
            <p:nvPr/>
          </p:nvSpPr>
          <p:spPr>
            <a:xfrm>
              <a:off x="5508104" y="5364505"/>
              <a:ext cx="1296144" cy="461665"/>
            </a:xfrm>
            <a:prstGeom prst="rect">
              <a:avLst/>
            </a:prstGeom>
            <a:noFill/>
          </p:spPr>
          <p:txBody>
            <a:bodyPr wrap="square" rtlCol="0">
              <a:spAutoFit/>
            </a:bodyPr>
            <a:lstStyle/>
            <a:p>
              <a:pPr algn="r"/>
              <a:r>
                <a:rPr lang="en-GB" sz="1200" dirty="0" smtClean="0">
                  <a:solidFill>
                    <a:schemeClr val="tx1">
                      <a:lumMod val="50000"/>
                      <a:lumOff val="50000"/>
                    </a:schemeClr>
                  </a:solidFill>
                  <a:latin typeface="Arial Narrow" pitchFamily="34" charset="0"/>
                </a:rPr>
                <a:t>Local intervention required</a:t>
              </a:r>
              <a:endParaRPr lang="en-GB" sz="1200" dirty="0">
                <a:solidFill>
                  <a:schemeClr val="tx1">
                    <a:lumMod val="50000"/>
                    <a:lumOff val="50000"/>
                  </a:schemeClr>
                </a:solidFill>
                <a:latin typeface="Arial Narrow" pitchFamily="34" charset="0"/>
              </a:endParaRPr>
            </a:p>
          </p:txBody>
        </p:sp>
        <p:sp>
          <p:nvSpPr>
            <p:cNvPr id="70" name="TextBox 69"/>
            <p:cNvSpPr txBox="1"/>
            <p:nvPr/>
          </p:nvSpPr>
          <p:spPr>
            <a:xfrm>
              <a:off x="2195736" y="5373216"/>
              <a:ext cx="1296144" cy="276999"/>
            </a:xfrm>
            <a:prstGeom prst="rect">
              <a:avLst/>
            </a:prstGeom>
            <a:noFill/>
          </p:spPr>
          <p:txBody>
            <a:bodyPr wrap="square" rtlCol="0">
              <a:spAutoFit/>
            </a:bodyPr>
            <a:lstStyle/>
            <a:p>
              <a:r>
                <a:rPr lang="en-GB" sz="1200" dirty="0" smtClean="0">
                  <a:solidFill>
                    <a:schemeClr val="tx1">
                      <a:lumMod val="50000"/>
                      <a:lumOff val="50000"/>
                    </a:schemeClr>
                  </a:solidFill>
                  <a:latin typeface="Arial Narrow" pitchFamily="34" charset="0"/>
                </a:rPr>
                <a:t>Provision in place</a:t>
              </a:r>
              <a:endParaRPr lang="en-GB" sz="1200" dirty="0">
                <a:solidFill>
                  <a:schemeClr val="tx1">
                    <a:lumMod val="50000"/>
                    <a:lumOff val="50000"/>
                  </a:schemeClr>
                </a:solidFill>
                <a:latin typeface="Arial Narrow" pitchFamily="34" charset="0"/>
              </a:endParaRPr>
            </a:p>
          </p:txBody>
        </p:sp>
        <p:sp>
          <p:nvSpPr>
            <p:cNvPr id="71" name="Oval 70"/>
            <p:cNvSpPr/>
            <p:nvPr/>
          </p:nvSpPr>
          <p:spPr>
            <a:xfrm>
              <a:off x="2483767" y="4869160"/>
              <a:ext cx="216025" cy="207313"/>
            </a:xfrm>
            <a:prstGeom prst="ellips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TextBox 71"/>
            <p:cNvSpPr txBox="1"/>
            <p:nvPr/>
          </p:nvSpPr>
          <p:spPr>
            <a:xfrm>
              <a:off x="2699792" y="4797152"/>
              <a:ext cx="1440160" cy="400110"/>
            </a:xfrm>
            <a:prstGeom prst="rect">
              <a:avLst/>
            </a:prstGeom>
            <a:noFill/>
          </p:spPr>
          <p:txBody>
            <a:bodyPr wrap="square" rtlCol="0">
              <a:spAutoFit/>
            </a:bodyPr>
            <a:lstStyle/>
            <a:p>
              <a:r>
                <a:rPr lang="en-GB" sz="1000" dirty="0" smtClean="0">
                  <a:solidFill>
                    <a:schemeClr val="bg1"/>
                  </a:solidFill>
                  <a:latin typeface="Arial Narrow" pitchFamily="34" charset="0"/>
                </a:rPr>
                <a:t>Grant support (some provision from TSB)</a:t>
              </a:r>
              <a:endParaRPr lang="en-GB" sz="1000" dirty="0">
                <a:solidFill>
                  <a:schemeClr val="bg1"/>
                </a:solidFill>
                <a:latin typeface="Arial Narrow" pitchFamily="34" charset="0"/>
              </a:endParaRPr>
            </a:p>
          </p:txBody>
        </p:sp>
        <p:sp>
          <p:nvSpPr>
            <p:cNvPr id="73" name="Oval 72"/>
            <p:cNvSpPr/>
            <p:nvPr/>
          </p:nvSpPr>
          <p:spPr>
            <a:xfrm>
              <a:off x="2483768" y="3446891"/>
              <a:ext cx="216025" cy="207313"/>
            </a:xfrm>
            <a:prstGeom prst="ellips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TextBox 73"/>
            <p:cNvSpPr txBox="1"/>
            <p:nvPr/>
          </p:nvSpPr>
          <p:spPr>
            <a:xfrm>
              <a:off x="2699793" y="3429000"/>
              <a:ext cx="1656184" cy="246221"/>
            </a:xfrm>
            <a:prstGeom prst="rect">
              <a:avLst/>
            </a:prstGeom>
            <a:noFill/>
          </p:spPr>
          <p:txBody>
            <a:bodyPr wrap="square" rtlCol="0">
              <a:spAutoFit/>
            </a:bodyPr>
            <a:lstStyle/>
            <a:p>
              <a:r>
                <a:rPr lang="en-GB" sz="1000" dirty="0" smtClean="0">
                  <a:solidFill>
                    <a:schemeClr val="bg1"/>
                  </a:solidFill>
                  <a:latin typeface="Arial Narrow" pitchFamily="34" charset="0"/>
                </a:rPr>
                <a:t>Finance</a:t>
              </a:r>
              <a:endParaRPr lang="en-GB" sz="1000" dirty="0">
                <a:solidFill>
                  <a:schemeClr val="bg1"/>
                </a:solidFill>
                <a:latin typeface="Arial Narrow" pitchFamily="34" charset="0"/>
              </a:endParaRPr>
            </a:p>
          </p:txBody>
        </p:sp>
        <p:sp>
          <p:nvSpPr>
            <p:cNvPr id="75" name="Oval 74"/>
            <p:cNvSpPr/>
            <p:nvPr/>
          </p:nvSpPr>
          <p:spPr>
            <a:xfrm>
              <a:off x="2483768" y="3720175"/>
              <a:ext cx="216025" cy="207313"/>
            </a:xfrm>
            <a:prstGeom prst="ellips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TextBox 75"/>
            <p:cNvSpPr txBox="1"/>
            <p:nvPr/>
          </p:nvSpPr>
          <p:spPr>
            <a:xfrm>
              <a:off x="2699793" y="3702284"/>
              <a:ext cx="1656184" cy="246221"/>
            </a:xfrm>
            <a:prstGeom prst="rect">
              <a:avLst/>
            </a:prstGeom>
            <a:noFill/>
          </p:spPr>
          <p:txBody>
            <a:bodyPr wrap="square" rtlCol="0">
              <a:spAutoFit/>
            </a:bodyPr>
            <a:lstStyle/>
            <a:p>
              <a:r>
                <a:rPr lang="en-GB" sz="1000" dirty="0" smtClean="0">
                  <a:solidFill>
                    <a:schemeClr val="bg1"/>
                  </a:solidFill>
                  <a:latin typeface="Arial Narrow" pitchFamily="34" charset="0"/>
                </a:rPr>
                <a:t>Legal</a:t>
              </a:r>
              <a:endParaRPr lang="en-GB" sz="1000" dirty="0">
                <a:solidFill>
                  <a:schemeClr val="bg1"/>
                </a:solidFill>
                <a:latin typeface="Arial Narrow" pitchFamily="34" charset="0"/>
              </a:endParaRPr>
            </a:p>
          </p:txBody>
        </p:sp>
        <p:sp>
          <p:nvSpPr>
            <p:cNvPr id="77" name="Oval 76"/>
            <p:cNvSpPr/>
            <p:nvPr/>
          </p:nvSpPr>
          <p:spPr>
            <a:xfrm>
              <a:off x="2483768" y="4008207"/>
              <a:ext cx="216025" cy="207313"/>
            </a:xfrm>
            <a:prstGeom prst="ellips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TextBox 77"/>
            <p:cNvSpPr txBox="1"/>
            <p:nvPr/>
          </p:nvSpPr>
          <p:spPr>
            <a:xfrm>
              <a:off x="2699793" y="3990316"/>
              <a:ext cx="1656184" cy="246221"/>
            </a:xfrm>
            <a:prstGeom prst="rect">
              <a:avLst/>
            </a:prstGeom>
            <a:noFill/>
          </p:spPr>
          <p:txBody>
            <a:bodyPr wrap="square" rtlCol="0">
              <a:spAutoFit/>
            </a:bodyPr>
            <a:lstStyle/>
            <a:p>
              <a:r>
                <a:rPr lang="en-GB" sz="1000" dirty="0" smtClean="0">
                  <a:solidFill>
                    <a:schemeClr val="bg1"/>
                  </a:solidFill>
                  <a:latin typeface="Arial Narrow" pitchFamily="34" charset="0"/>
                </a:rPr>
                <a:t>Funding</a:t>
              </a:r>
              <a:endParaRPr lang="en-GB" sz="1000" dirty="0">
                <a:solidFill>
                  <a:schemeClr val="bg1"/>
                </a:solidFill>
                <a:latin typeface="Arial Narrow" pitchFamily="34" charset="0"/>
              </a:endParaRPr>
            </a:p>
          </p:txBody>
        </p:sp>
        <p:sp>
          <p:nvSpPr>
            <p:cNvPr id="79" name="Oval 78"/>
            <p:cNvSpPr/>
            <p:nvPr/>
          </p:nvSpPr>
          <p:spPr>
            <a:xfrm>
              <a:off x="2483768" y="4296239"/>
              <a:ext cx="216025" cy="207313"/>
            </a:xfrm>
            <a:prstGeom prst="ellips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0" name="TextBox 79"/>
            <p:cNvSpPr txBox="1"/>
            <p:nvPr/>
          </p:nvSpPr>
          <p:spPr>
            <a:xfrm>
              <a:off x="2699793" y="4278348"/>
              <a:ext cx="1656184" cy="246221"/>
            </a:xfrm>
            <a:prstGeom prst="rect">
              <a:avLst/>
            </a:prstGeom>
            <a:noFill/>
          </p:spPr>
          <p:txBody>
            <a:bodyPr wrap="square" rtlCol="0">
              <a:spAutoFit/>
            </a:bodyPr>
            <a:lstStyle/>
            <a:p>
              <a:r>
                <a:rPr lang="en-GB" sz="1000" dirty="0" smtClean="0">
                  <a:solidFill>
                    <a:schemeClr val="bg1"/>
                  </a:solidFill>
                  <a:latin typeface="Arial Narrow" pitchFamily="34" charset="0"/>
                </a:rPr>
                <a:t>Mentoring</a:t>
              </a:r>
              <a:endParaRPr lang="en-GB" sz="1000" dirty="0">
                <a:solidFill>
                  <a:schemeClr val="bg1"/>
                </a:solidFill>
                <a:latin typeface="Arial Narrow" pitchFamily="34" charset="0"/>
              </a:endParaRPr>
            </a:p>
          </p:txBody>
        </p:sp>
        <p:sp>
          <p:nvSpPr>
            <p:cNvPr id="81" name="Oval 80"/>
            <p:cNvSpPr/>
            <p:nvPr/>
          </p:nvSpPr>
          <p:spPr>
            <a:xfrm>
              <a:off x="4716015" y="3429000"/>
              <a:ext cx="216025" cy="207313"/>
            </a:xfrm>
            <a:prstGeom prst="ellips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2" name="TextBox 81"/>
            <p:cNvSpPr txBox="1"/>
            <p:nvPr/>
          </p:nvSpPr>
          <p:spPr>
            <a:xfrm>
              <a:off x="4932040" y="3429000"/>
              <a:ext cx="1656184" cy="246221"/>
            </a:xfrm>
            <a:prstGeom prst="rect">
              <a:avLst/>
            </a:prstGeom>
            <a:noFill/>
          </p:spPr>
          <p:txBody>
            <a:bodyPr wrap="square" rtlCol="0">
              <a:spAutoFit/>
            </a:bodyPr>
            <a:lstStyle/>
            <a:p>
              <a:r>
                <a:rPr lang="en-GB" sz="1000" dirty="0" smtClean="0">
                  <a:solidFill>
                    <a:schemeClr val="bg1"/>
                  </a:solidFill>
                  <a:latin typeface="Arial Narrow" pitchFamily="34" charset="0"/>
                </a:rPr>
                <a:t>Office space</a:t>
              </a:r>
              <a:endParaRPr lang="en-GB" sz="1000" dirty="0">
                <a:solidFill>
                  <a:schemeClr val="bg1"/>
                </a:solidFill>
                <a:latin typeface="Arial Narrow" pitchFamily="34" charset="0"/>
              </a:endParaRPr>
            </a:p>
          </p:txBody>
        </p:sp>
        <p:sp>
          <p:nvSpPr>
            <p:cNvPr id="83" name="Oval 82"/>
            <p:cNvSpPr/>
            <p:nvPr/>
          </p:nvSpPr>
          <p:spPr>
            <a:xfrm>
              <a:off x="4716016" y="3717032"/>
              <a:ext cx="216025" cy="207313"/>
            </a:xfrm>
            <a:prstGeom prst="ellips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TextBox 83"/>
            <p:cNvSpPr txBox="1"/>
            <p:nvPr/>
          </p:nvSpPr>
          <p:spPr>
            <a:xfrm>
              <a:off x="4932041" y="3717032"/>
              <a:ext cx="1656184" cy="246221"/>
            </a:xfrm>
            <a:prstGeom prst="rect">
              <a:avLst/>
            </a:prstGeom>
            <a:noFill/>
          </p:spPr>
          <p:txBody>
            <a:bodyPr wrap="square" rtlCol="0">
              <a:spAutoFit/>
            </a:bodyPr>
            <a:lstStyle/>
            <a:p>
              <a:r>
                <a:rPr lang="en-GB" sz="1000" dirty="0" smtClean="0">
                  <a:solidFill>
                    <a:schemeClr val="bg1"/>
                  </a:solidFill>
                  <a:latin typeface="Arial Narrow" pitchFamily="34" charset="0"/>
                </a:rPr>
                <a:t>Digital Connectivity</a:t>
              </a:r>
              <a:endParaRPr lang="en-GB" sz="1000" dirty="0">
                <a:solidFill>
                  <a:schemeClr val="bg1"/>
                </a:solidFill>
                <a:latin typeface="Arial Narrow" pitchFamily="34" charset="0"/>
              </a:endParaRPr>
            </a:p>
          </p:txBody>
        </p:sp>
        <p:sp>
          <p:nvSpPr>
            <p:cNvPr id="85" name="Oval 84"/>
            <p:cNvSpPr/>
            <p:nvPr/>
          </p:nvSpPr>
          <p:spPr>
            <a:xfrm>
              <a:off x="4716015" y="4005064"/>
              <a:ext cx="216025" cy="207313"/>
            </a:xfrm>
            <a:prstGeom prst="ellips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6" name="TextBox 85"/>
            <p:cNvSpPr txBox="1"/>
            <p:nvPr/>
          </p:nvSpPr>
          <p:spPr>
            <a:xfrm>
              <a:off x="4932040" y="4005064"/>
              <a:ext cx="1656184" cy="246221"/>
            </a:xfrm>
            <a:prstGeom prst="rect">
              <a:avLst/>
            </a:prstGeom>
            <a:noFill/>
          </p:spPr>
          <p:txBody>
            <a:bodyPr wrap="square" rtlCol="0">
              <a:spAutoFit/>
            </a:bodyPr>
            <a:lstStyle/>
            <a:p>
              <a:r>
                <a:rPr lang="en-GB" sz="1000" dirty="0" smtClean="0">
                  <a:solidFill>
                    <a:schemeClr val="bg1"/>
                  </a:solidFill>
                  <a:latin typeface="Arial Narrow" pitchFamily="34" charset="0"/>
                </a:rPr>
                <a:t>Networks and idea exchange</a:t>
              </a:r>
              <a:endParaRPr lang="en-GB" sz="1000" dirty="0">
                <a:solidFill>
                  <a:schemeClr val="bg1"/>
                </a:solidFill>
                <a:latin typeface="Arial Narrow" pitchFamily="34" charset="0"/>
              </a:endParaRPr>
            </a:p>
          </p:txBody>
        </p:sp>
        <p:sp>
          <p:nvSpPr>
            <p:cNvPr id="87" name="Oval 86"/>
            <p:cNvSpPr/>
            <p:nvPr/>
          </p:nvSpPr>
          <p:spPr>
            <a:xfrm>
              <a:off x="4716016" y="1700808"/>
              <a:ext cx="216025" cy="207313"/>
            </a:xfrm>
            <a:prstGeom prst="ellips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8" name="TextBox 87"/>
            <p:cNvSpPr txBox="1"/>
            <p:nvPr/>
          </p:nvSpPr>
          <p:spPr>
            <a:xfrm>
              <a:off x="4932041" y="1700808"/>
              <a:ext cx="1656184" cy="246221"/>
            </a:xfrm>
            <a:prstGeom prst="rect">
              <a:avLst/>
            </a:prstGeom>
            <a:noFill/>
          </p:spPr>
          <p:txBody>
            <a:bodyPr wrap="square" rtlCol="0">
              <a:spAutoFit/>
            </a:bodyPr>
            <a:lstStyle/>
            <a:p>
              <a:r>
                <a:rPr lang="en-GB" sz="1000" dirty="0" smtClean="0">
                  <a:solidFill>
                    <a:schemeClr val="bg1"/>
                  </a:solidFill>
                  <a:latin typeface="Arial Narrow" pitchFamily="34" charset="0"/>
                </a:rPr>
                <a:t>Skills</a:t>
              </a:r>
              <a:endParaRPr lang="en-GB" sz="1000" dirty="0">
                <a:solidFill>
                  <a:schemeClr val="bg1"/>
                </a:solidFill>
                <a:latin typeface="Arial Narrow" pitchFamily="34" charset="0"/>
              </a:endParaRPr>
            </a:p>
          </p:txBody>
        </p:sp>
        <p:sp>
          <p:nvSpPr>
            <p:cNvPr id="89" name="Oval 88"/>
            <p:cNvSpPr/>
            <p:nvPr/>
          </p:nvSpPr>
          <p:spPr>
            <a:xfrm>
              <a:off x="4716017" y="1974092"/>
              <a:ext cx="216025" cy="207313"/>
            </a:xfrm>
            <a:prstGeom prst="ellips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0" name="TextBox 89"/>
            <p:cNvSpPr txBox="1"/>
            <p:nvPr/>
          </p:nvSpPr>
          <p:spPr>
            <a:xfrm>
              <a:off x="4932042" y="1974092"/>
              <a:ext cx="1656184" cy="246221"/>
            </a:xfrm>
            <a:prstGeom prst="rect">
              <a:avLst/>
            </a:prstGeom>
            <a:noFill/>
          </p:spPr>
          <p:txBody>
            <a:bodyPr wrap="square" rtlCol="0">
              <a:spAutoFit/>
            </a:bodyPr>
            <a:lstStyle/>
            <a:p>
              <a:r>
                <a:rPr lang="en-GB" sz="1000" dirty="0" smtClean="0">
                  <a:solidFill>
                    <a:schemeClr val="bg1"/>
                  </a:solidFill>
                  <a:latin typeface="Arial Narrow" pitchFamily="34" charset="0"/>
                </a:rPr>
                <a:t>Graduate retention</a:t>
              </a:r>
              <a:endParaRPr lang="en-GB" sz="1000" dirty="0">
                <a:solidFill>
                  <a:schemeClr val="bg1"/>
                </a:solidFill>
                <a:latin typeface="Arial Narrow" pitchFamily="34" charset="0"/>
              </a:endParaRPr>
            </a:p>
          </p:txBody>
        </p:sp>
        <p:sp>
          <p:nvSpPr>
            <p:cNvPr id="91" name="Oval 90"/>
            <p:cNvSpPr/>
            <p:nvPr/>
          </p:nvSpPr>
          <p:spPr>
            <a:xfrm>
              <a:off x="4716017" y="2246675"/>
              <a:ext cx="216025" cy="207313"/>
            </a:xfrm>
            <a:prstGeom prst="ellips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2" name="TextBox 91"/>
            <p:cNvSpPr txBox="1"/>
            <p:nvPr/>
          </p:nvSpPr>
          <p:spPr>
            <a:xfrm>
              <a:off x="4932042" y="2246675"/>
              <a:ext cx="1656184" cy="246221"/>
            </a:xfrm>
            <a:prstGeom prst="rect">
              <a:avLst/>
            </a:prstGeom>
            <a:noFill/>
          </p:spPr>
          <p:txBody>
            <a:bodyPr wrap="square" rtlCol="0">
              <a:spAutoFit/>
            </a:bodyPr>
            <a:lstStyle/>
            <a:p>
              <a:r>
                <a:rPr lang="en-GB" sz="1000" dirty="0" smtClean="0">
                  <a:solidFill>
                    <a:schemeClr val="bg1"/>
                  </a:solidFill>
                  <a:latin typeface="Arial Narrow" pitchFamily="34" charset="0"/>
                </a:rPr>
                <a:t>Enterprise and  Start-ups</a:t>
              </a:r>
              <a:endParaRPr lang="en-GB" sz="1000" dirty="0">
                <a:solidFill>
                  <a:schemeClr val="bg1"/>
                </a:solidFill>
                <a:latin typeface="Arial Narrow" pitchFamily="34" charset="0"/>
              </a:endParaRPr>
            </a:p>
          </p:txBody>
        </p:sp>
        <p:sp>
          <p:nvSpPr>
            <p:cNvPr id="93" name="Oval 92"/>
            <p:cNvSpPr/>
            <p:nvPr/>
          </p:nvSpPr>
          <p:spPr>
            <a:xfrm>
              <a:off x="4716015" y="2564904"/>
              <a:ext cx="216025" cy="207313"/>
            </a:xfrm>
            <a:prstGeom prst="ellips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4" name="TextBox 93"/>
            <p:cNvSpPr txBox="1"/>
            <p:nvPr/>
          </p:nvSpPr>
          <p:spPr>
            <a:xfrm>
              <a:off x="4932040" y="2564904"/>
              <a:ext cx="1656184" cy="246221"/>
            </a:xfrm>
            <a:prstGeom prst="rect">
              <a:avLst/>
            </a:prstGeom>
            <a:noFill/>
          </p:spPr>
          <p:txBody>
            <a:bodyPr wrap="square" rtlCol="0">
              <a:spAutoFit/>
            </a:bodyPr>
            <a:lstStyle/>
            <a:p>
              <a:r>
                <a:rPr lang="en-GB" sz="1000" dirty="0" smtClean="0">
                  <a:solidFill>
                    <a:schemeClr val="bg1"/>
                  </a:solidFill>
                  <a:latin typeface="Arial Narrow" pitchFamily="34" charset="0"/>
                </a:rPr>
                <a:t>Profile</a:t>
              </a:r>
              <a:endParaRPr lang="en-GB" sz="1000" dirty="0">
                <a:solidFill>
                  <a:schemeClr val="bg1"/>
                </a:solidFill>
                <a:latin typeface="Arial Narrow" pitchFamily="34" charset="0"/>
              </a:endParaRPr>
            </a:p>
          </p:txBody>
        </p:sp>
        <p:sp>
          <p:nvSpPr>
            <p:cNvPr id="95" name="Oval 94"/>
            <p:cNvSpPr/>
            <p:nvPr/>
          </p:nvSpPr>
          <p:spPr>
            <a:xfrm>
              <a:off x="2483768" y="1412776"/>
              <a:ext cx="216025" cy="207313"/>
            </a:xfrm>
            <a:prstGeom prst="ellips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6" name="TextBox 95"/>
            <p:cNvSpPr txBox="1"/>
            <p:nvPr/>
          </p:nvSpPr>
          <p:spPr>
            <a:xfrm>
              <a:off x="2699793" y="1397327"/>
              <a:ext cx="1656184" cy="246221"/>
            </a:xfrm>
            <a:prstGeom prst="rect">
              <a:avLst/>
            </a:prstGeom>
            <a:noFill/>
          </p:spPr>
          <p:txBody>
            <a:bodyPr wrap="square" rtlCol="0">
              <a:spAutoFit/>
            </a:bodyPr>
            <a:lstStyle/>
            <a:p>
              <a:r>
                <a:rPr lang="en-GB" sz="1000" dirty="0" smtClean="0">
                  <a:solidFill>
                    <a:schemeClr val="bg1"/>
                  </a:solidFill>
                  <a:latin typeface="Arial Narrow" pitchFamily="34" charset="0"/>
                </a:rPr>
                <a:t>Internationalisation</a:t>
              </a:r>
              <a:endParaRPr lang="en-GB" sz="1000" dirty="0">
                <a:solidFill>
                  <a:schemeClr val="bg1"/>
                </a:solidFill>
                <a:latin typeface="Arial Narrow" pitchFamily="34" charset="0"/>
              </a:endParaRPr>
            </a:p>
          </p:txBody>
        </p:sp>
        <p:sp>
          <p:nvSpPr>
            <p:cNvPr id="97" name="Oval 96"/>
            <p:cNvSpPr/>
            <p:nvPr/>
          </p:nvSpPr>
          <p:spPr>
            <a:xfrm>
              <a:off x="2483768" y="1700808"/>
              <a:ext cx="216025" cy="207313"/>
            </a:xfrm>
            <a:prstGeom prst="ellips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TextBox 97"/>
            <p:cNvSpPr txBox="1"/>
            <p:nvPr/>
          </p:nvSpPr>
          <p:spPr>
            <a:xfrm>
              <a:off x="2699793" y="1700808"/>
              <a:ext cx="1656184" cy="246221"/>
            </a:xfrm>
            <a:prstGeom prst="rect">
              <a:avLst/>
            </a:prstGeom>
            <a:noFill/>
          </p:spPr>
          <p:txBody>
            <a:bodyPr wrap="square" rtlCol="0">
              <a:spAutoFit/>
            </a:bodyPr>
            <a:lstStyle/>
            <a:p>
              <a:r>
                <a:rPr lang="en-GB" sz="1000" dirty="0" smtClean="0">
                  <a:solidFill>
                    <a:schemeClr val="bg1"/>
                  </a:solidFill>
                  <a:latin typeface="Arial Narrow" pitchFamily="34" charset="0"/>
                </a:rPr>
                <a:t>Corporate finance strategy</a:t>
              </a:r>
              <a:endParaRPr lang="en-GB" sz="1000" dirty="0">
                <a:solidFill>
                  <a:schemeClr val="bg1"/>
                </a:solidFill>
                <a:latin typeface="Arial Narrow" pitchFamily="34" charset="0"/>
              </a:endParaRPr>
            </a:p>
          </p:txBody>
        </p:sp>
        <p:sp>
          <p:nvSpPr>
            <p:cNvPr id="99" name="Oval 98"/>
            <p:cNvSpPr/>
            <p:nvPr/>
          </p:nvSpPr>
          <p:spPr>
            <a:xfrm>
              <a:off x="2483768" y="1958643"/>
              <a:ext cx="216025" cy="207313"/>
            </a:xfrm>
            <a:prstGeom prst="ellips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0" name="TextBox 99"/>
            <p:cNvSpPr txBox="1"/>
            <p:nvPr/>
          </p:nvSpPr>
          <p:spPr>
            <a:xfrm>
              <a:off x="2699793" y="1958643"/>
              <a:ext cx="1656184" cy="246221"/>
            </a:xfrm>
            <a:prstGeom prst="rect">
              <a:avLst/>
            </a:prstGeom>
            <a:noFill/>
          </p:spPr>
          <p:txBody>
            <a:bodyPr wrap="square" rtlCol="0">
              <a:spAutoFit/>
            </a:bodyPr>
            <a:lstStyle/>
            <a:p>
              <a:r>
                <a:rPr lang="en-GB" sz="1000" dirty="0" smtClean="0">
                  <a:solidFill>
                    <a:schemeClr val="bg1"/>
                  </a:solidFill>
                  <a:latin typeface="Arial Narrow" pitchFamily="34" charset="0"/>
                </a:rPr>
                <a:t>Design and branding</a:t>
              </a:r>
              <a:endParaRPr lang="en-GB" sz="1000" dirty="0">
                <a:solidFill>
                  <a:schemeClr val="bg1"/>
                </a:solidFill>
                <a:latin typeface="Arial Narrow" pitchFamily="34" charset="0"/>
              </a:endParaRPr>
            </a:p>
          </p:txBody>
        </p:sp>
        <p:sp>
          <p:nvSpPr>
            <p:cNvPr id="101" name="Oval 100"/>
            <p:cNvSpPr/>
            <p:nvPr/>
          </p:nvSpPr>
          <p:spPr>
            <a:xfrm>
              <a:off x="2483768" y="2246675"/>
              <a:ext cx="216025" cy="207313"/>
            </a:xfrm>
            <a:prstGeom prst="ellips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 name="TextBox 101"/>
            <p:cNvSpPr txBox="1"/>
            <p:nvPr/>
          </p:nvSpPr>
          <p:spPr>
            <a:xfrm>
              <a:off x="2699793" y="2246675"/>
              <a:ext cx="1656184" cy="246221"/>
            </a:xfrm>
            <a:prstGeom prst="rect">
              <a:avLst/>
            </a:prstGeom>
            <a:noFill/>
          </p:spPr>
          <p:txBody>
            <a:bodyPr wrap="square" rtlCol="0">
              <a:spAutoFit/>
            </a:bodyPr>
            <a:lstStyle/>
            <a:p>
              <a:r>
                <a:rPr lang="en-GB" sz="1000" dirty="0" smtClean="0">
                  <a:solidFill>
                    <a:schemeClr val="bg1"/>
                  </a:solidFill>
                  <a:latin typeface="Arial Narrow" pitchFamily="34" charset="0"/>
                </a:rPr>
                <a:t>R&amp;D and technology transfer</a:t>
              </a:r>
              <a:endParaRPr lang="en-GB" sz="1000" dirty="0">
                <a:solidFill>
                  <a:schemeClr val="bg1"/>
                </a:solidFill>
                <a:latin typeface="Arial Narrow" pitchFamily="34" charset="0"/>
              </a:endParaRPr>
            </a:p>
          </p:txBody>
        </p:sp>
        <p:sp>
          <p:nvSpPr>
            <p:cNvPr id="103" name="Oval 102"/>
            <p:cNvSpPr/>
            <p:nvPr/>
          </p:nvSpPr>
          <p:spPr>
            <a:xfrm>
              <a:off x="2483768" y="4584271"/>
              <a:ext cx="216025" cy="207313"/>
            </a:xfrm>
            <a:prstGeom prst="ellips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4" name="TextBox 103"/>
            <p:cNvSpPr txBox="1"/>
            <p:nvPr/>
          </p:nvSpPr>
          <p:spPr>
            <a:xfrm>
              <a:off x="2699793" y="4566380"/>
              <a:ext cx="1656184" cy="246221"/>
            </a:xfrm>
            <a:prstGeom prst="rect">
              <a:avLst/>
            </a:prstGeom>
            <a:noFill/>
          </p:spPr>
          <p:txBody>
            <a:bodyPr wrap="square" rtlCol="0">
              <a:spAutoFit/>
            </a:bodyPr>
            <a:lstStyle/>
            <a:p>
              <a:r>
                <a:rPr lang="en-GB" sz="1000" dirty="0" smtClean="0">
                  <a:solidFill>
                    <a:schemeClr val="bg1"/>
                  </a:solidFill>
                  <a:latin typeface="Arial Narrow" pitchFamily="34" charset="0"/>
                </a:rPr>
                <a:t>Enterprise skills</a:t>
              </a:r>
              <a:endParaRPr lang="en-GB" sz="1000" dirty="0">
                <a:solidFill>
                  <a:schemeClr val="bg1"/>
                </a:solidFill>
                <a:latin typeface="Arial Narrow" pitchFamily="34" charset="0"/>
              </a:endParaRPr>
            </a:p>
          </p:txBody>
        </p:sp>
        <p:sp>
          <p:nvSpPr>
            <p:cNvPr id="105" name="Oval 104"/>
            <p:cNvSpPr/>
            <p:nvPr/>
          </p:nvSpPr>
          <p:spPr>
            <a:xfrm>
              <a:off x="4716016" y="4293096"/>
              <a:ext cx="216025" cy="207313"/>
            </a:xfrm>
            <a:prstGeom prst="ellips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6" name="TextBox 105"/>
            <p:cNvSpPr txBox="1"/>
            <p:nvPr/>
          </p:nvSpPr>
          <p:spPr>
            <a:xfrm>
              <a:off x="4932040" y="4293096"/>
              <a:ext cx="1656184" cy="246221"/>
            </a:xfrm>
            <a:prstGeom prst="rect">
              <a:avLst/>
            </a:prstGeom>
            <a:noFill/>
          </p:spPr>
          <p:txBody>
            <a:bodyPr wrap="square" rtlCol="0">
              <a:spAutoFit/>
            </a:bodyPr>
            <a:lstStyle/>
            <a:p>
              <a:r>
                <a:rPr lang="en-GB" sz="1000" dirty="0" smtClean="0">
                  <a:solidFill>
                    <a:schemeClr val="bg1"/>
                  </a:solidFill>
                  <a:latin typeface="Arial Narrow" pitchFamily="34" charset="0"/>
                </a:rPr>
                <a:t>Access and style of delivery</a:t>
              </a:r>
              <a:endParaRPr lang="en-GB" sz="1000" dirty="0">
                <a:solidFill>
                  <a:schemeClr val="bg1"/>
                </a:solidFill>
                <a:latin typeface="Arial Narrow" pitchFamily="34" charset="0"/>
              </a:endParaRPr>
            </a:p>
          </p:txBody>
        </p:sp>
        <p:sp>
          <p:nvSpPr>
            <p:cNvPr id="107" name="Right Brace 106"/>
            <p:cNvSpPr/>
            <p:nvPr/>
          </p:nvSpPr>
          <p:spPr>
            <a:xfrm>
              <a:off x="3779912" y="3532656"/>
              <a:ext cx="360040" cy="1664606"/>
            </a:xfrm>
            <a:prstGeom prst="rightBrace">
              <a:avLst>
                <a:gd name="adj1" fmla="val 8333"/>
                <a:gd name="adj2" fmla="val 50763"/>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8" name="Oval 107"/>
            <p:cNvSpPr/>
            <p:nvPr/>
          </p:nvSpPr>
          <p:spPr>
            <a:xfrm>
              <a:off x="4716016" y="1413477"/>
              <a:ext cx="216025" cy="207313"/>
            </a:xfrm>
            <a:prstGeom prst="ellips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9" name="TextBox 108"/>
            <p:cNvSpPr txBox="1"/>
            <p:nvPr/>
          </p:nvSpPr>
          <p:spPr>
            <a:xfrm>
              <a:off x="4932041" y="1398028"/>
              <a:ext cx="1656184" cy="246221"/>
            </a:xfrm>
            <a:prstGeom prst="rect">
              <a:avLst/>
            </a:prstGeom>
            <a:noFill/>
          </p:spPr>
          <p:txBody>
            <a:bodyPr wrap="square" rtlCol="0">
              <a:spAutoFit/>
            </a:bodyPr>
            <a:lstStyle/>
            <a:p>
              <a:r>
                <a:rPr lang="en-GB" sz="1000" dirty="0" smtClean="0">
                  <a:solidFill>
                    <a:schemeClr val="bg1"/>
                  </a:solidFill>
                  <a:latin typeface="Arial Narrow" pitchFamily="34" charset="0"/>
                </a:rPr>
                <a:t>Office space</a:t>
              </a:r>
              <a:endParaRPr lang="en-GB" sz="1000" dirty="0">
                <a:solidFill>
                  <a:schemeClr val="bg1"/>
                </a:solidFill>
                <a:latin typeface="Arial Narrow" pitchFamily="34" charset="0"/>
              </a:endParaRPr>
            </a:p>
          </p:txBody>
        </p:sp>
        <p:cxnSp>
          <p:nvCxnSpPr>
            <p:cNvPr id="110" name="Straight Arrow Connector 109"/>
            <p:cNvCxnSpPr>
              <a:stCxn id="107" idx="1"/>
            </p:cNvCxnSpPr>
            <p:nvPr/>
          </p:nvCxnSpPr>
          <p:spPr>
            <a:xfrm flipV="1">
              <a:off x="4139952" y="4365104"/>
              <a:ext cx="504056" cy="12556"/>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grpSp>
      <p:sp>
        <p:nvSpPr>
          <p:cNvPr id="113" name="Right Arrow 112"/>
          <p:cNvSpPr/>
          <p:nvPr/>
        </p:nvSpPr>
        <p:spPr>
          <a:xfrm>
            <a:off x="4932040" y="2564904"/>
            <a:ext cx="1584176" cy="216024"/>
          </a:xfrm>
          <a:prstGeom prst="rightArrow">
            <a:avLst/>
          </a:prstGeom>
          <a:effectLst>
            <a:outerShdw blurRad="50800" dist="38100" dir="5400000" algn="t"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en-GB"/>
          </a:p>
        </p:txBody>
      </p:sp>
      <p:sp>
        <p:nvSpPr>
          <p:cNvPr id="114" name="Right Arrow 113"/>
          <p:cNvSpPr/>
          <p:nvPr/>
        </p:nvSpPr>
        <p:spPr>
          <a:xfrm>
            <a:off x="4932040" y="4437112"/>
            <a:ext cx="1584176" cy="216024"/>
          </a:xfrm>
          <a:prstGeom prst="rightArrow">
            <a:avLst/>
          </a:prstGeom>
          <a:effectLst>
            <a:outerShdw blurRad="50800" dist="38100" dir="5400000" algn="t"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en-GB"/>
          </a:p>
        </p:txBody>
      </p:sp>
      <p:sp>
        <p:nvSpPr>
          <p:cNvPr id="115" name="TextBox 114"/>
          <p:cNvSpPr txBox="1"/>
          <p:nvPr/>
        </p:nvSpPr>
        <p:spPr>
          <a:xfrm>
            <a:off x="6660232" y="2420888"/>
            <a:ext cx="2232248" cy="1754326"/>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1200" dirty="0" smtClean="0">
                <a:solidFill>
                  <a:schemeClr val="tx1">
                    <a:lumMod val="50000"/>
                    <a:lumOff val="50000"/>
                  </a:schemeClr>
                </a:solidFill>
                <a:latin typeface="Arial Narrow" pitchFamily="34" charset="0"/>
              </a:rPr>
              <a:t>The development of a hub at sufficient scale will  overcome property barriers for C&amp;D firms at various growth stages and act as the focal point for complementary support services and raise the profile of the local industry  to encourage further growth through skills retention, investment and sales</a:t>
            </a:r>
            <a:endParaRPr lang="en-GB" sz="1200" dirty="0">
              <a:solidFill>
                <a:schemeClr val="tx1">
                  <a:lumMod val="50000"/>
                  <a:lumOff val="50000"/>
                </a:schemeClr>
              </a:solidFill>
              <a:latin typeface="Arial Narrow" pitchFamily="34" charset="0"/>
            </a:endParaRPr>
          </a:p>
        </p:txBody>
      </p:sp>
      <p:sp>
        <p:nvSpPr>
          <p:cNvPr id="116" name="TextBox 115"/>
          <p:cNvSpPr txBox="1"/>
          <p:nvPr/>
        </p:nvSpPr>
        <p:spPr>
          <a:xfrm>
            <a:off x="6660232" y="4365104"/>
            <a:ext cx="2232248" cy="1754326"/>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1200" dirty="0" smtClean="0">
                <a:solidFill>
                  <a:schemeClr val="tx1">
                    <a:lumMod val="50000"/>
                    <a:lumOff val="50000"/>
                  </a:schemeClr>
                </a:solidFill>
                <a:latin typeface="Arial Narrow" pitchFamily="34" charset="0"/>
              </a:rPr>
              <a:t>Meets the immediate need for suitable office space which relieves pressures on freelance / self-employed staff in sub-optimal property and diminishes the  competing offer from Bristol. It also acts as a proof of concept to raise confidence within property market of the level of demand.</a:t>
            </a:r>
            <a:endParaRPr lang="en-GB" sz="1200" dirty="0">
              <a:solidFill>
                <a:schemeClr val="tx1">
                  <a:lumMod val="50000"/>
                  <a:lumOff val="50000"/>
                </a:schemeClr>
              </a:solidFill>
              <a:latin typeface="Arial Narrow" pitchFamily="34" charset="0"/>
            </a:endParaRPr>
          </a:p>
        </p:txBody>
      </p:sp>
    </p:spTree>
    <p:extLst>
      <p:ext uri="{BB962C8B-B14F-4D97-AF65-F5344CB8AC3E}">
        <p14:creationId xmlns:p14="http://schemas.microsoft.com/office/powerpoint/2010/main" val="4894750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itle 3"/>
          <p:cNvSpPr txBox="1">
            <a:spLocks/>
          </p:cNvSpPr>
          <p:nvPr/>
        </p:nvSpPr>
        <p:spPr>
          <a:xfrm>
            <a:off x="611560" y="0"/>
            <a:ext cx="853244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800" b="1" dirty="0" smtClean="0">
                <a:solidFill>
                  <a:schemeClr val="accent3"/>
                </a:solidFill>
                <a:latin typeface="Corbel" pitchFamily="34" charset="0"/>
              </a:rPr>
              <a:t>What makes a great hub?</a:t>
            </a:r>
            <a:endParaRPr lang="en-GB" sz="2800" b="1" dirty="0">
              <a:solidFill>
                <a:schemeClr val="accent3"/>
              </a:solidFill>
              <a:latin typeface="Corbel" pitchFamily="34" charset="0"/>
            </a:endParaRPr>
          </a:p>
        </p:txBody>
      </p:sp>
      <p:sp>
        <p:nvSpPr>
          <p:cNvPr id="35" name="Isosceles Triangle 34"/>
          <p:cNvSpPr/>
          <p:nvPr/>
        </p:nvSpPr>
        <p:spPr>
          <a:xfrm rot="5400000">
            <a:off x="287524" y="440668"/>
            <a:ext cx="360040" cy="288032"/>
          </a:xfrm>
          <a:prstGeom prst="triangl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dirty="0">
              <a:solidFill>
                <a:schemeClr val="accent3"/>
              </a:solidFill>
            </a:endParaRPr>
          </a:p>
        </p:txBody>
      </p:sp>
      <p:sp>
        <p:nvSpPr>
          <p:cNvPr id="30" name="Rectangle 29"/>
          <p:cNvSpPr/>
          <p:nvPr/>
        </p:nvSpPr>
        <p:spPr>
          <a:xfrm>
            <a:off x="323528" y="1085835"/>
            <a:ext cx="8568952" cy="830997"/>
          </a:xfrm>
          <a:prstGeom prst="rect">
            <a:avLst/>
          </a:prstGeom>
          <a:solidFill>
            <a:schemeClr val="bg1">
              <a:lumMod val="95000"/>
            </a:schemeClr>
          </a:solidFill>
        </p:spPr>
        <p:txBody>
          <a:bodyPr wrap="square">
            <a:spAutoFit/>
          </a:bodyPr>
          <a:lstStyle/>
          <a:p>
            <a:pPr algn="just"/>
            <a:r>
              <a:rPr lang="en-GB" sz="1600" b="1" dirty="0" smtClean="0">
                <a:solidFill>
                  <a:schemeClr val="tx1">
                    <a:lumMod val="50000"/>
                    <a:lumOff val="50000"/>
                  </a:schemeClr>
                </a:solidFill>
                <a:latin typeface="Arial Narrow" pitchFamily="34" charset="0"/>
              </a:rPr>
              <a:t>“A flexible and shared space which accommodates firms at every stage of their growth trajectory, creating an environment of dynamism and interaction. Companies can also be supported through the provision of mentoring business services typically demanded by the sector”</a:t>
            </a:r>
          </a:p>
        </p:txBody>
      </p:sp>
      <p:pic>
        <p:nvPicPr>
          <p:cNvPr id="142" name="Picture 141" descr="Flower Diagram.png"/>
          <p:cNvPicPr>
            <a:picLocks noChangeAspect="1"/>
          </p:cNvPicPr>
          <p:nvPr/>
        </p:nvPicPr>
        <p:blipFill>
          <a:blip r:embed="rId3" cstate="print"/>
          <a:stretch>
            <a:fillRect/>
          </a:stretch>
        </p:blipFill>
        <p:spPr>
          <a:xfrm>
            <a:off x="873641" y="1987129"/>
            <a:ext cx="3734364" cy="3890143"/>
          </a:xfrm>
          <a:prstGeom prst="rect">
            <a:avLst/>
          </a:prstGeom>
        </p:spPr>
      </p:pic>
      <p:sp>
        <p:nvSpPr>
          <p:cNvPr id="143" name="Right Arrow 142"/>
          <p:cNvSpPr/>
          <p:nvPr/>
        </p:nvSpPr>
        <p:spPr>
          <a:xfrm>
            <a:off x="4860032" y="3717032"/>
            <a:ext cx="864096" cy="216024"/>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GB"/>
          </a:p>
        </p:txBody>
      </p:sp>
      <p:sp>
        <p:nvSpPr>
          <p:cNvPr id="2" name="Rectangle 1"/>
          <p:cNvSpPr/>
          <p:nvPr/>
        </p:nvSpPr>
        <p:spPr>
          <a:xfrm>
            <a:off x="334442" y="5733256"/>
            <a:ext cx="8558038" cy="830997"/>
          </a:xfrm>
          <a:prstGeom prst="rect">
            <a:avLst/>
          </a:prstGeom>
        </p:spPr>
        <p:txBody>
          <a:bodyPr wrap="square">
            <a:spAutoFit/>
          </a:bodyPr>
          <a:lstStyle/>
          <a:p>
            <a:r>
              <a:rPr lang="en-GB" sz="1600" dirty="0">
                <a:solidFill>
                  <a:schemeClr val="tx1">
                    <a:lumMod val="50000"/>
                    <a:lumOff val="50000"/>
                  </a:schemeClr>
                </a:solidFill>
                <a:latin typeface="Arial Narrow" pitchFamily="34" charset="0"/>
              </a:rPr>
              <a:t>Hubs typically provide a combination of co-working space; small offices for rental and shared space for networking and training. Some centre management and administration is required and a variety of charging structures according to usage patterns will seek to cover costs</a:t>
            </a:r>
            <a:endParaRPr lang="en-GB" sz="1600" dirty="0"/>
          </a:p>
        </p:txBody>
      </p:sp>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0152" y="2448184"/>
            <a:ext cx="2681433" cy="2740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9475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itle 3"/>
          <p:cNvSpPr txBox="1">
            <a:spLocks/>
          </p:cNvSpPr>
          <p:nvPr/>
        </p:nvSpPr>
        <p:spPr>
          <a:xfrm>
            <a:off x="611560" y="0"/>
            <a:ext cx="853244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800" b="1" dirty="0" smtClean="0">
                <a:solidFill>
                  <a:schemeClr val="accent3"/>
                </a:solidFill>
                <a:latin typeface="Corbel" pitchFamily="34" charset="0"/>
              </a:rPr>
              <a:t>Is there demand for a hub?</a:t>
            </a:r>
            <a:endParaRPr lang="en-GB" sz="2800" b="1" dirty="0">
              <a:solidFill>
                <a:schemeClr val="accent3"/>
              </a:solidFill>
              <a:latin typeface="Corbel" pitchFamily="34" charset="0"/>
            </a:endParaRPr>
          </a:p>
        </p:txBody>
      </p:sp>
      <p:sp>
        <p:nvSpPr>
          <p:cNvPr id="35" name="Isosceles Triangle 34"/>
          <p:cNvSpPr/>
          <p:nvPr/>
        </p:nvSpPr>
        <p:spPr>
          <a:xfrm rot="5400000">
            <a:off x="287524" y="440668"/>
            <a:ext cx="360040" cy="288032"/>
          </a:xfrm>
          <a:prstGeom prst="triangl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dirty="0">
              <a:solidFill>
                <a:schemeClr val="accent3"/>
              </a:solidFill>
            </a:endParaRPr>
          </a:p>
        </p:txBody>
      </p:sp>
      <p:sp>
        <p:nvSpPr>
          <p:cNvPr id="30" name="Rectangle 29"/>
          <p:cNvSpPr/>
          <p:nvPr/>
        </p:nvSpPr>
        <p:spPr>
          <a:xfrm>
            <a:off x="395536" y="980728"/>
            <a:ext cx="8568952" cy="1077218"/>
          </a:xfrm>
          <a:prstGeom prst="rect">
            <a:avLst/>
          </a:prstGeom>
          <a:solidFill>
            <a:schemeClr val="bg1">
              <a:lumMod val="95000"/>
            </a:schemeClr>
          </a:solidFill>
        </p:spPr>
        <p:txBody>
          <a:bodyPr wrap="square">
            <a:spAutoFit/>
          </a:bodyPr>
          <a:lstStyle/>
          <a:p>
            <a:pPr algn="just"/>
            <a:r>
              <a:rPr lang="en-GB" sz="1600" b="1" dirty="0" smtClean="0">
                <a:solidFill>
                  <a:schemeClr val="tx1">
                    <a:lumMod val="50000"/>
                    <a:lumOff val="50000"/>
                  </a:schemeClr>
                </a:solidFill>
                <a:latin typeface="Arial Narrow" pitchFamily="34" charset="0"/>
              </a:rPr>
              <a:t>“Yes. Demand is being driven by strong growth potential in business services including creative and digital; freelance and start-up activity in the sector; demand for grow-on space from currently more established businesses and the weight of support for short-term opportunities such as The Guildhall scheme”</a:t>
            </a:r>
          </a:p>
        </p:txBody>
      </p:sp>
      <p:pic>
        <p:nvPicPr>
          <p:cNvPr id="1026" name="Picture 2"/>
          <p:cNvPicPr>
            <a:picLocks noChangeAspect="1" noChangeArrowheads="1"/>
          </p:cNvPicPr>
          <p:nvPr/>
        </p:nvPicPr>
        <p:blipFill>
          <a:blip r:embed="rId3" cstate="print"/>
          <a:srcRect/>
          <a:stretch>
            <a:fillRect/>
          </a:stretch>
        </p:blipFill>
        <p:spPr bwMode="auto">
          <a:xfrm>
            <a:off x="467544" y="2204864"/>
            <a:ext cx="3600400" cy="3286310"/>
          </a:xfrm>
          <a:prstGeom prst="rect">
            <a:avLst/>
          </a:prstGeom>
          <a:noFill/>
          <a:ln w="9525">
            <a:noFill/>
            <a:miter lim="800000"/>
            <a:headEnd/>
            <a:tailEnd/>
          </a:ln>
          <a:effectLst/>
        </p:spPr>
      </p:pic>
      <p:sp>
        <p:nvSpPr>
          <p:cNvPr id="7" name="Rectangle 6"/>
          <p:cNvSpPr/>
          <p:nvPr/>
        </p:nvSpPr>
        <p:spPr>
          <a:xfrm>
            <a:off x="323528" y="5644985"/>
            <a:ext cx="8568952" cy="1077218"/>
          </a:xfrm>
          <a:prstGeom prst="rect">
            <a:avLst/>
          </a:prstGeom>
        </p:spPr>
        <p:txBody>
          <a:bodyPr wrap="square">
            <a:spAutoFit/>
          </a:bodyPr>
          <a:lstStyle/>
          <a:p>
            <a:pPr algn="just"/>
            <a:r>
              <a:rPr lang="en-GB" sz="1600" b="1" dirty="0" smtClean="0">
                <a:solidFill>
                  <a:schemeClr val="tx1">
                    <a:lumMod val="50000"/>
                    <a:lumOff val="50000"/>
                  </a:schemeClr>
                </a:solidFill>
                <a:latin typeface="Arial Narrow" pitchFamily="34" charset="0"/>
              </a:rPr>
              <a:t>Using employment densities on Smart Growth Employment Forecasts and taking into account the propensity to homework within SMEs, we estimate an annual level of demand for workspace between a base case scenario of 1,122m2 and best case of 1,864m2. </a:t>
            </a:r>
          </a:p>
          <a:p>
            <a:r>
              <a:rPr lang="en-GB" sz="1600" dirty="0" smtClean="0">
                <a:solidFill>
                  <a:schemeClr val="tx1">
                    <a:lumMod val="50000"/>
                    <a:lumOff val="50000"/>
                  </a:schemeClr>
                </a:solidFill>
                <a:latin typeface="Arial Narrow" pitchFamily="34" charset="0"/>
              </a:rPr>
              <a:t>  </a:t>
            </a:r>
            <a:endParaRPr lang="en-GB" sz="1600" dirty="0">
              <a:latin typeface="Arial Narrow" pitchFamily="34" charset="0"/>
            </a:endParaRPr>
          </a:p>
        </p:txBody>
      </p:sp>
      <p:graphicFrame>
        <p:nvGraphicFramePr>
          <p:cNvPr id="13" name="Diagram 12"/>
          <p:cNvGraphicFramePr/>
          <p:nvPr/>
        </p:nvGraphicFramePr>
        <p:xfrm>
          <a:off x="4283968" y="2564904"/>
          <a:ext cx="4608512" cy="25922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4" name="TextBox 13"/>
          <p:cNvSpPr txBox="1"/>
          <p:nvPr/>
        </p:nvSpPr>
        <p:spPr>
          <a:xfrm>
            <a:off x="4427984" y="2420888"/>
            <a:ext cx="2088232" cy="369332"/>
          </a:xfrm>
          <a:prstGeom prst="rect">
            <a:avLst/>
          </a:prstGeom>
          <a:noFill/>
        </p:spPr>
        <p:txBody>
          <a:bodyPr wrap="square" rtlCol="0">
            <a:spAutoFit/>
          </a:bodyPr>
          <a:lstStyle/>
          <a:p>
            <a:pPr algn="ctr"/>
            <a:r>
              <a:rPr lang="en-GB" dirty="0" smtClean="0">
                <a:solidFill>
                  <a:schemeClr val="bg1">
                    <a:lumMod val="65000"/>
                  </a:schemeClr>
                </a:solidFill>
                <a:latin typeface="Arial Narrow" pitchFamily="34" charset="0"/>
              </a:rPr>
              <a:t>Business As Usual</a:t>
            </a:r>
            <a:endParaRPr lang="en-GB" dirty="0">
              <a:solidFill>
                <a:schemeClr val="bg1">
                  <a:lumMod val="65000"/>
                </a:schemeClr>
              </a:solidFill>
              <a:latin typeface="Arial Narrow" pitchFamily="34" charset="0"/>
            </a:endParaRPr>
          </a:p>
        </p:txBody>
      </p:sp>
      <p:sp>
        <p:nvSpPr>
          <p:cNvPr id="16" name="TextBox 15"/>
          <p:cNvSpPr txBox="1"/>
          <p:nvPr/>
        </p:nvSpPr>
        <p:spPr>
          <a:xfrm>
            <a:off x="6804248" y="2420888"/>
            <a:ext cx="2088232" cy="369332"/>
          </a:xfrm>
          <a:prstGeom prst="rect">
            <a:avLst/>
          </a:prstGeom>
          <a:noFill/>
        </p:spPr>
        <p:txBody>
          <a:bodyPr wrap="square" rtlCol="0">
            <a:spAutoFit/>
          </a:bodyPr>
          <a:lstStyle/>
          <a:p>
            <a:pPr algn="ctr"/>
            <a:r>
              <a:rPr lang="en-GB" dirty="0" smtClean="0">
                <a:solidFill>
                  <a:schemeClr val="bg1">
                    <a:lumMod val="65000"/>
                  </a:schemeClr>
                </a:solidFill>
                <a:latin typeface="Arial Narrow" pitchFamily="34" charset="0"/>
              </a:rPr>
              <a:t>High Intervention</a:t>
            </a:r>
            <a:endParaRPr lang="en-GB" dirty="0">
              <a:solidFill>
                <a:schemeClr val="bg1">
                  <a:lumMod val="65000"/>
                </a:schemeClr>
              </a:solidFill>
              <a:latin typeface="Arial Narrow" pitchFamily="34" charset="0"/>
            </a:endParaRPr>
          </a:p>
        </p:txBody>
      </p:sp>
    </p:spTree>
    <p:extLst>
      <p:ext uri="{BB962C8B-B14F-4D97-AF65-F5344CB8AC3E}">
        <p14:creationId xmlns:p14="http://schemas.microsoft.com/office/powerpoint/2010/main" val="4894750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itle 3"/>
          <p:cNvSpPr txBox="1">
            <a:spLocks/>
          </p:cNvSpPr>
          <p:nvPr/>
        </p:nvSpPr>
        <p:spPr>
          <a:xfrm>
            <a:off x="611560" y="0"/>
            <a:ext cx="853244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800" b="1" dirty="0" smtClean="0">
                <a:solidFill>
                  <a:schemeClr val="accent3"/>
                </a:solidFill>
                <a:latin typeface="Corbel" pitchFamily="34" charset="0"/>
              </a:rPr>
              <a:t>How could a hub be delivered? </a:t>
            </a:r>
            <a:endParaRPr lang="en-GB" sz="2800" b="1" dirty="0">
              <a:solidFill>
                <a:schemeClr val="accent3"/>
              </a:solidFill>
              <a:latin typeface="Corbel" pitchFamily="34" charset="0"/>
            </a:endParaRPr>
          </a:p>
        </p:txBody>
      </p:sp>
      <p:sp>
        <p:nvSpPr>
          <p:cNvPr id="35" name="Isosceles Triangle 34"/>
          <p:cNvSpPr/>
          <p:nvPr/>
        </p:nvSpPr>
        <p:spPr>
          <a:xfrm rot="5400000">
            <a:off x="287524" y="440668"/>
            <a:ext cx="360040" cy="288032"/>
          </a:xfrm>
          <a:prstGeom prst="triangl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dirty="0">
              <a:solidFill>
                <a:schemeClr val="accent3"/>
              </a:solidFill>
            </a:endParaRPr>
          </a:p>
        </p:txBody>
      </p:sp>
      <p:sp>
        <p:nvSpPr>
          <p:cNvPr id="30" name="Rectangle 29"/>
          <p:cNvSpPr/>
          <p:nvPr/>
        </p:nvSpPr>
        <p:spPr>
          <a:xfrm>
            <a:off x="323528" y="980729"/>
            <a:ext cx="8568952" cy="830997"/>
          </a:xfrm>
          <a:prstGeom prst="rect">
            <a:avLst/>
          </a:prstGeom>
          <a:solidFill>
            <a:schemeClr val="bg1">
              <a:lumMod val="95000"/>
            </a:schemeClr>
          </a:solidFill>
        </p:spPr>
        <p:txBody>
          <a:bodyPr wrap="square">
            <a:spAutoFit/>
          </a:bodyPr>
          <a:lstStyle/>
          <a:p>
            <a:pPr algn="just"/>
            <a:r>
              <a:rPr lang="en-GB" sz="1600" b="1" dirty="0" smtClean="0">
                <a:solidFill>
                  <a:schemeClr val="tx1">
                    <a:lumMod val="50000"/>
                    <a:lumOff val="50000"/>
                  </a:schemeClr>
                </a:solidFill>
                <a:latin typeface="Arial Narrow" pitchFamily="34" charset="0"/>
              </a:rPr>
              <a:t>“A myriad of options exist between the extremes of delivered by no profit public intervention and a pure market led delivery. Each option has slightly different implications for the cost of delivery, cost of tenant occupation, developer risk, and return / cost to the Council” </a:t>
            </a:r>
          </a:p>
        </p:txBody>
      </p:sp>
      <p:sp>
        <p:nvSpPr>
          <p:cNvPr id="2" name="Rectangle 1"/>
          <p:cNvSpPr/>
          <p:nvPr/>
        </p:nvSpPr>
        <p:spPr>
          <a:xfrm>
            <a:off x="467544" y="2276872"/>
            <a:ext cx="8280920" cy="216024"/>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path path="circle">
              <a:fillToRect l="50000" t="50000" r="50000" b="50000"/>
            </a:path>
            <a:tileRect/>
          </a:gra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Isosceles Triangle 2"/>
          <p:cNvSpPr/>
          <p:nvPr/>
        </p:nvSpPr>
        <p:spPr>
          <a:xfrm>
            <a:off x="467544" y="2780928"/>
            <a:ext cx="360040" cy="288032"/>
          </a:xfrm>
          <a:prstGeom prst="triangle">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Isosceles Triangle 7"/>
          <p:cNvSpPr/>
          <p:nvPr/>
        </p:nvSpPr>
        <p:spPr>
          <a:xfrm>
            <a:off x="4391980" y="2780928"/>
            <a:ext cx="360040" cy="288032"/>
          </a:xfrm>
          <a:prstGeom prst="triangle">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Isosceles Triangle 8"/>
          <p:cNvSpPr/>
          <p:nvPr/>
        </p:nvSpPr>
        <p:spPr>
          <a:xfrm>
            <a:off x="8316416" y="2780928"/>
            <a:ext cx="360040" cy="288032"/>
          </a:xfrm>
          <a:prstGeom prst="triangle">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395536" y="3140968"/>
            <a:ext cx="2232248" cy="2308324"/>
          </a:xfrm>
          <a:prstGeom prst="rect">
            <a:avLst/>
          </a:prstGeom>
          <a:noFill/>
        </p:spPr>
        <p:txBody>
          <a:bodyPr wrap="square" rtlCol="0">
            <a:spAutoFit/>
          </a:bodyPr>
          <a:lstStyle/>
          <a:p>
            <a:r>
              <a:rPr lang="en-GB" sz="1600" dirty="0" smtClean="0">
                <a:solidFill>
                  <a:schemeClr val="tx1">
                    <a:lumMod val="50000"/>
                    <a:lumOff val="50000"/>
                  </a:schemeClr>
                </a:solidFill>
                <a:latin typeface="Arial Narrow" pitchFamily="34" charset="0"/>
              </a:rPr>
              <a:t>Public sector extreme – fully subsidised provision. This does not represent good value for money since it does not reflect the minimum public sector contribution to allow the project to proceed. There is an alternative to full subsidy</a:t>
            </a:r>
            <a:endParaRPr lang="en-GB" sz="1600" dirty="0">
              <a:solidFill>
                <a:schemeClr val="tx1">
                  <a:lumMod val="50000"/>
                  <a:lumOff val="50000"/>
                </a:schemeClr>
              </a:solidFill>
              <a:latin typeface="Arial Narrow" pitchFamily="34" charset="0"/>
            </a:endParaRPr>
          </a:p>
        </p:txBody>
      </p:sp>
      <p:sp>
        <p:nvSpPr>
          <p:cNvPr id="11" name="TextBox 10"/>
          <p:cNvSpPr txBox="1"/>
          <p:nvPr/>
        </p:nvSpPr>
        <p:spPr>
          <a:xfrm>
            <a:off x="3203848" y="3140968"/>
            <a:ext cx="2808312" cy="1569660"/>
          </a:xfrm>
          <a:prstGeom prst="rect">
            <a:avLst/>
          </a:prstGeom>
          <a:noFill/>
        </p:spPr>
        <p:txBody>
          <a:bodyPr wrap="square" rtlCol="0">
            <a:spAutoFit/>
          </a:bodyPr>
          <a:lstStyle/>
          <a:p>
            <a:pPr algn="ctr"/>
            <a:r>
              <a:rPr lang="en-GB" sz="1600" dirty="0" smtClean="0">
                <a:solidFill>
                  <a:schemeClr val="tx1">
                    <a:lumMod val="50000"/>
                    <a:lumOff val="50000"/>
                  </a:schemeClr>
                </a:solidFill>
                <a:latin typeface="Arial Narrow" pitchFamily="34" charset="0"/>
              </a:rPr>
              <a:t>Mid point scenario – </a:t>
            </a:r>
          </a:p>
          <a:p>
            <a:pPr algn="ctr"/>
            <a:r>
              <a:rPr lang="en-GB" sz="1600" dirty="0" smtClean="0">
                <a:solidFill>
                  <a:schemeClr val="tx1">
                    <a:lumMod val="50000"/>
                    <a:lumOff val="50000"/>
                  </a:schemeClr>
                </a:solidFill>
                <a:latin typeface="Arial Narrow" pitchFamily="34" charset="0"/>
              </a:rPr>
              <a:t>Council acts as developer and funds the developer. The Council then gets all the funding returned plus its cost of capital / interest costs over 15 years.</a:t>
            </a:r>
            <a:endParaRPr lang="en-GB" sz="1600" dirty="0">
              <a:solidFill>
                <a:schemeClr val="tx1">
                  <a:lumMod val="50000"/>
                  <a:lumOff val="50000"/>
                </a:schemeClr>
              </a:solidFill>
              <a:latin typeface="Arial Narrow" pitchFamily="34" charset="0"/>
            </a:endParaRPr>
          </a:p>
        </p:txBody>
      </p:sp>
      <p:sp>
        <p:nvSpPr>
          <p:cNvPr id="12" name="TextBox 11"/>
          <p:cNvSpPr txBox="1"/>
          <p:nvPr/>
        </p:nvSpPr>
        <p:spPr>
          <a:xfrm>
            <a:off x="6156176" y="3140968"/>
            <a:ext cx="2808312" cy="2308324"/>
          </a:xfrm>
          <a:prstGeom prst="rect">
            <a:avLst/>
          </a:prstGeom>
          <a:noFill/>
        </p:spPr>
        <p:txBody>
          <a:bodyPr wrap="square" rtlCol="0">
            <a:spAutoFit/>
          </a:bodyPr>
          <a:lstStyle/>
          <a:p>
            <a:pPr algn="r"/>
            <a:r>
              <a:rPr lang="en-GB" sz="1600" dirty="0" smtClean="0">
                <a:solidFill>
                  <a:schemeClr val="tx1">
                    <a:lumMod val="50000"/>
                    <a:lumOff val="50000"/>
                  </a:schemeClr>
                </a:solidFill>
                <a:latin typeface="Arial Narrow" pitchFamily="34" charset="0"/>
              </a:rPr>
              <a:t>Private Sector Extreme – </a:t>
            </a:r>
          </a:p>
          <a:p>
            <a:pPr algn="r"/>
            <a:r>
              <a:rPr lang="en-GB" sz="1600" dirty="0" smtClean="0">
                <a:solidFill>
                  <a:schemeClr val="tx1">
                    <a:lumMod val="50000"/>
                    <a:lumOff val="50000"/>
                  </a:schemeClr>
                </a:solidFill>
                <a:latin typeface="Arial Narrow" pitchFamily="34" charset="0"/>
              </a:rPr>
              <a:t>Private sector charges full rental + the operating costs. Not only does this make rental levels very high, it is also unlikely that the developer can raise finance on the basis of small digital and creative companies taking up the accommodation </a:t>
            </a:r>
            <a:endParaRPr lang="en-GB" sz="1600" dirty="0">
              <a:solidFill>
                <a:schemeClr val="tx1">
                  <a:lumMod val="50000"/>
                  <a:lumOff val="50000"/>
                </a:schemeClr>
              </a:solidFill>
              <a:latin typeface="Arial Narrow" pitchFamily="34" charset="0"/>
            </a:endParaRPr>
          </a:p>
        </p:txBody>
      </p:sp>
      <p:sp>
        <p:nvSpPr>
          <p:cNvPr id="5" name="TextBox 4"/>
          <p:cNvSpPr txBox="1"/>
          <p:nvPr/>
        </p:nvSpPr>
        <p:spPr>
          <a:xfrm>
            <a:off x="395536" y="5445224"/>
            <a:ext cx="2232248" cy="646331"/>
          </a:xfrm>
          <a:prstGeom prst="rect">
            <a:avLst/>
          </a:prstGeom>
          <a:noFill/>
          <a:ln>
            <a:solidFill>
              <a:schemeClr val="accent3"/>
            </a:solidFill>
          </a:ln>
        </p:spPr>
        <p:txBody>
          <a:bodyPr wrap="square" rtlCol="0">
            <a:spAutoFit/>
          </a:bodyPr>
          <a:lstStyle/>
          <a:p>
            <a:r>
              <a:rPr lang="en-GB" b="1" dirty="0" smtClean="0">
                <a:solidFill>
                  <a:schemeClr val="tx1">
                    <a:lumMod val="50000"/>
                    <a:lumOff val="50000"/>
                  </a:schemeClr>
                </a:solidFill>
                <a:latin typeface="Arial Narrow" pitchFamily="34" charset="0"/>
              </a:rPr>
              <a:t>Considered Inappropriate</a:t>
            </a:r>
            <a:endParaRPr lang="en-GB" b="1" dirty="0">
              <a:solidFill>
                <a:schemeClr val="tx1">
                  <a:lumMod val="50000"/>
                  <a:lumOff val="50000"/>
                </a:schemeClr>
              </a:solidFill>
              <a:latin typeface="Arial Narrow" pitchFamily="34" charset="0"/>
            </a:endParaRPr>
          </a:p>
        </p:txBody>
      </p:sp>
      <p:sp>
        <p:nvSpPr>
          <p:cNvPr id="14" name="TextBox 13"/>
          <p:cNvSpPr txBox="1"/>
          <p:nvPr/>
        </p:nvSpPr>
        <p:spPr>
          <a:xfrm>
            <a:off x="6660232" y="5445224"/>
            <a:ext cx="2232248" cy="646331"/>
          </a:xfrm>
          <a:prstGeom prst="rect">
            <a:avLst/>
          </a:prstGeom>
          <a:noFill/>
          <a:ln>
            <a:solidFill>
              <a:schemeClr val="accent3"/>
            </a:solidFill>
          </a:ln>
        </p:spPr>
        <p:txBody>
          <a:bodyPr wrap="square" rtlCol="0">
            <a:spAutoFit/>
          </a:bodyPr>
          <a:lstStyle/>
          <a:p>
            <a:pPr algn="r"/>
            <a:r>
              <a:rPr lang="en-GB" b="1" dirty="0" smtClean="0">
                <a:solidFill>
                  <a:schemeClr val="tx1">
                    <a:lumMod val="50000"/>
                    <a:lumOff val="50000"/>
                  </a:schemeClr>
                </a:solidFill>
                <a:latin typeface="Arial Narrow" pitchFamily="34" charset="0"/>
              </a:rPr>
              <a:t>Rents too expensive, funding difficulties</a:t>
            </a:r>
            <a:endParaRPr lang="en-GB" b="1" dirty="0">
              <a:solidFill>
                <a:schemeClr val="tx1">
                  <a:lumMod val="50000"/>
                  <a:lumOff val="50000"/>
                </a:schemeClr>
              </a:solidFill>
              <a:latin typeface="Arial Narrow" pitchFamily="34" charset="0"/>
            </a:endParaRPr>
          </a:p>
        </p:txBody>
      </p:sp>
      <p:sp>
        <p:nvSpPr>
          <p:cNvPr id="15" name="TextBox 14"/>
          <p:cNvSpPr txBox="1"/>
          <p:nvPr/>
        </p:nvSpPr>
        <p:spPr>
          <a:xfrm>
            <a:off x="3527884" y="5445224"/>
            <a:ext cx="2232248" cy="1200329"/>
          </a:xfrm>
          <a:prstGeom prst="rect">
            <a:avLst/>
          </a:prstGeom>
          <a:noFill/>
          <a:ln>
            <a:solidFill>
              <a:schemeClr val="accent3"/>
            </a:solidFill>
          </a:ln>
        </p:spPr>
        <p:txBody>
          <a:bodyPr wrap="square" rtlCol="0">
            <a:spAutoFit/>
          </a:bodyPr>
          <a:lstStyle/>
          <a:p>
            <a:pPr algn="ctr"/>
            <a:r>
              <a:rPr lang="en-GB" b="1" dirty="0" smtClean="0">
                <a:solidFill>
                  <a:schemeClr val="tx1">
                    <a:lumMod val="50000"/>
                    <a:lumOff val="50000"/>
                  </a:schemeClr>
                </a:solidFill>
                <a:latin typeface="Arial Narrow" pitchFamily="34" charset="0"/>
              </a:rPr>
              <a:t>Deliverable. B&amp;NES takes risk balanced by making a return and asset ownership</a:t>
            </a:r>
            <a:endParaRPr lang="en-GB" b="1" dirty="0">
              <a:solidFill>
                <a:schemeClr val="tx1">
                  <a:lumMod val="50000"/>
                  <a:lumOff val="50000"/>
                </a:schemeClr>
              </a:solidFill>
              <a:latin typeface="Arial Narrow" pitchFamily="34" charset="0"/>
            </a:endParaRPr>
          </a:p>
        </p:txBody>
      </p:sp>
    </p:spTree>
    <p:extLst>
      <p:ext uri="{BB962C8B-B14F-4D97-AF65-F5344CB8AC3E}">
        <p14:creationId xmlns:p14="http://schemas.microsoft.com/office/powerpoint/2010/main" val="4894750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1282</TotalTime>
  <Words>1049</Words>
  <Application>Microsoft Office PowerPoint</Application>
  <PresentationFormat>On-screen Show (4:3)</PresentationFormat>
  <Paragraphs>101</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“A series of industries which have their origin in individual creativity, skill and talent to generate and exploit economic property.”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 Quays Example</dc:title>
  <dc:creator>Nigel</dc:creator>
  <cp:lastModifiedBy>Anna Garner</cp:lastModifiedBy>
  <cp:revision>112</cp:revision>
  <dcterms:created xsi:type="dcterms:W3CDTF">2011-12-17T06:28:37Z</dcterms:created>
  <dcterms:modified xsi:type="dcterms:W3CDTF">2012-10-25T14:24:47Z</dcterms:modified>
</cp:coreProperties>
</file>