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rancesca Smith" initials="FS" lastIdx="4"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86" d="100"/>
          <a:sy n="86" d="100"/>
        </p:scale>
        <p:origin x="3648" y="96"/>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2701831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51376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063920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545295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776813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7FE6FFB-E581-44F7-9E8F-4420624296FE}" type="datetimeFigureOut">
              <a:rPr lang="en-GB" smtClean="0"/>
              <a:t>06/07/2023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61324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7FE6FFB-E581-44F7-9E8F-4420624296FE}" type="datetimeFigureOut">
              <a:rPr lang="en-GB" smtClean="0"/>
              <a:t>06/07/2023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221915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7FE6FFB-E581-44F7-9E8F-4420624296FE}" type="datetimeFigureOut">
              <a:rPr lang="en-GB" smtClean="0"/>
              <a:t>06/07/2023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214781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FE6FFB-E581-44F7-9E8F-4420624296FE}" type="datetimeFigureOut">
              <a:rPr lang="en-GB" smtClean="0"/>
              <a:t>06/07/2023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4070636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FE6FFB-E581-44F7-9E8F-4420624296FE}" type="datetimeFigureOut">
              <a:rPr lang="en-GB" smtClean="0"/>
              <a:t>06/07/2023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830597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FE6FFB-E581-44F7-9E8F-4420624296FE}" type="datetimeFigureOut">
              <a:rPr lang="en-GB" smtClean="0"/>
              <a:t>06/07/2023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396921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97FE6FFB-E581-44F7-9E8F-4420624296FE}" type="datetimeFigureOut">
              <a:rPr lang="en-GB" smtClean="0"/>
              <a:t>06/07/2023</a:t>
            </a:fld>
            <a:endParaRPr lang="en-GB"/>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2B8AFB6B-647D-4FAD-A1DC-0419428BA665}" type="slidenum">
              <a:rPr lang="en-GB" smtClean="0"/>
              <a:t>‹#›</a:t>
            </a:fld>
            <a:endParaRPr lang="en-GB"/>
          </a:p>
        </p:txBody>
      </p:sp>
    </p:spTree>
    <p:extLst>
      <p:ext uri="{BB962C8B-B14F-4D97-AF65-F5344CB8AC3E}">
        <p14:creationId xmlns:p14="http://schemas.microsoft.com/office/powerpoint/2010/main" val="29480667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ouncil_connect@bathnes.gov.uk"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hyperlink" Target="http://www.bathnes.gov.uk/permanent-traffic-order-notic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ront Cover Logo"/>
          <p:cNvPicPr/>
          <p:nvPr/>
        </p:nvPicPr>
        <p:blipFill>
          <a:blip r:embed="rId2">
            <a:extLst>
              <a:ext uri="{28A0092B-C50C-407E-A947-70E740481C1C}">
                <a14:useLocalDpi xmlns:a14="http://schemas.microsoft.com/office/drawing/2010/main" val="0"/>
              </a:ext>
            </a:extLst>
          </a:blip>
          <a:srcRect/>
          <a:stretch>
            <a:fillRect/>
          </a:stretch>
        </p:blipFill>
        <p:spPr bwMode="auto">
          <a:xfrm>
            <a:off x="305068" y="274251"/>
            <a:ext cx="1890395" cy="755650"/>
          </a:xfrm>
          <a:prstGeom prst="rect">
            <a:avLst/>
          </a:prstGeom>
          <a:noFill/>
        </p:spPr>
      </p:pic>
      <p:sp>
        <p:nvSpPr>
          <p:cNvPr id="5" name="Text Box 2"/>
          <p:cNvSpPr txBox="1">
            <a:spLocks noChangeArrowheads="1"/>
          </p:cNvSpPr>
          <p:nvPr/>
        </p:nvSpPr>
        <p:spPr bwMode="auto">
          <a:xfrm>
            <a:off x="2420888" y="395536"/>
            <a:ext cx="4207510" cy="475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spcAft>
                <a:spcPts val="0"/>
              </a:spcAft>
            </a:pPr>
            <a:r>
              <a:rPr lang="en-GB" sz="2800" b="1" u="none" strike="noStrike" dirty="0">
                <a:effectLst/>
                <a:latin typeface="Arial"/>
                <a:ea typeface="Times New Roman"/>
              </a:rPr>
              <a:t>TRAFFIC PROPOSAL</a:t>
            </a:r>
            <a:endParaRPr lang="en-GB" sz="1200" u="sng" dirty="0">
              <a:effectLst/>
              <a:latin typeface="Times New Roman"/>
              <a:ea typeface="Times New Roman"/>
            </a:endParaRPr>
          </a:p>
          <a:p>
            <a:pPr>
              <a:spcAft>
                <a:spcPts val="200"/>
              </a:spcAft>
            </a:pPr>
            <a:r>
              <a:rPr lang="en-GB" sz="1200" dirty="0">
                <a:effectLst/>
                <a:latin typeface="Arial"/>
                <a:ea typeface="Calibri"/>
                <a:cs typeface="Times New Roman"/>
              </a:rPr>
              <a:t> </a:t>
            </a:r>
          </a:p>
        </p:txBody>
      </p:sp>
      <p:sp>
        <p:nvSpPr>
          <p:cNvPr id="6" name="Rectangle 5"/>
          <p:cNvSpPr/>
          <p:nvPr/>
        </p:nvSpPr>
        <p:spPr>
          <a:xfrm>
            <a:off x="368617" y="1043642"/>
            <a:ext cx="6057900" cy="7704822"/>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graphicFrame>
        <p:nvGraphicFramePr>
          <p:cNvPr id="10" name="Table 9"/>
          <p:cNvGraphicFramePr>
            <a:graphicFrameLocks noGrp="1"/>
          </p:cNvGraphicFramePr>
          <p:nvPr>
            <p:extLst>
              <p:ext uri="{D42A27DB-BD31-4B8C-83A1-F6EECF244321}">
                <p14:modId xmlns:p14="http://schemas.microsoft.com/office/powerpoint/2010/main" val="168431363"/>
              </p:ext>
            </p:extLst>
          </p:nvPr>
        </p:nvGraphicFramePr>
        <p:xfrm>
          <a:off x="440625" y="1115616"/>
          <a:ext cx="5940703" cy="824096"/>
        </p:xfrm>
        <a:graphic>
          <a:graphicData uri="http://schemas.openxmlformats.org/drawingml/2006/table">
            <a:tbl>
              <a:tblPr firstRow="1" firstCol="1" bandRow="1">
                <a:tableStyleId>{5C22544A-7EE6-4342-B048-85BDC9FD1C3A}</a:tableStyleId>
              </a:tblPr>
              <a:tblGrid>
                <a:gridCol w="828135">
                  <a:extLst>
                    <a:ext uri="{9D8B030D-6E8A-4147-A177-3AD203B41FA5}">
                      <a16:colId xmlns:a16="http://schemas.microsoft.com/office/drawing/2014/main" val="20000"/>
                    </a:ext>
                  </a:extLst>
                </a:gridCol>
                <a:gridCol w="2736304">
                  <a:extLst>
                    <a:ext uri="{9D8B030D-6E8A-4147-A177-3AD203B41FA5}">
                      <a16:colId xmlns:a16="http://schemas.microsoft.com/office/drawing/2014/main" val="20001"/>
                    </a:ext>
                  </a:extLst>
                </a:gridCol>
                <a:gridCol w="2376264">
                  <a:extLst>
                    <a:ext uri="{9D8B030D-6E8A-4147-A177-3AD203B41FA5}">
                      <a16:colId xmlns:a16="http://schemas.microsoft.com/office/drawing/2014/main" val="20002"/>
                    </a:ext>
                  </a:extLst>
                </a:gridCol>
              </a:tblGrid>
              <a:tr h="504056">
                <a:tc>
                  <a:txBody>
                    <a:bodyPr/>
                    <a:lstStyle/>
                    <a:p>
                      <a:pPr>
                        <a:spcAft>
                          <a:spcPts val="0"/>
                        </a:spcAft>
                      </a:pPr>
                      <a:r>
                        <a:rPr lang="en-GB" sz="1050" dirty="0">
                          <a:solidFill>
                            <a:sysClr val="windowText" lastClr="000000"/>
                          </a:solidFill>
                          <a:effectLst/>
                        </a:rPr>
                        <a:t>Title of Proposal</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spcAft>
                          <a:spcPts val="0"/>
                        </a:spcAft>
                      </a:pPr>
                      <a:r>
                        <a:rPr lang="en-GB" sz="1050" dirty="0">
                          <a:solidFill>
                            <a:sysClr val="windowText" lastClr="000000"/>
                          </a:solidFill>
                          <a:effectLst/>
                        </a:rPr>
                        <a:t>(VARIOUS ROADS, NORTH EAST SOMERSET)(PROHIBITION</a:t>
                      </a:r>
                      <a:r>
                        <a:rPr lang="en-GB" sz="1050" baseline="0" dirty="0">
                          <a:solidFill>
                            <a:sysClr val="windowText" lastClr="000000"/>
                          </a:solidFill>
                          <a:effectLst/>
                        </a:rPr>
                        <a:t> AND RESTRICTION OF PARKING AND LOADING) (NO STOPPING ON ENTRANCE MARKINGS) (AUTHORISED AND DESIGNATED PARKING PLACES) (VARIATION No 1 )(ORDER 2023)</a:t>
                      </a:r>
                      <a:endParaRPr lang="en-GB" sz="1050" dirty="0">
                        <a:solidFill>
                          <a:sysClr val="windowText" lastClr="000000"/>
                        </a:solidFill>
                        <a:effectLs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extLst>
                  <a:ext uri="{0D108BD9-81ED-4DB2-BD59-A6C34878D82A}">
                    <a16:rowId xmlns:a16="http://schemas.microsoft.com/office/drawing/2014/main" val="10000"/>
                  </a:ext>
                </a:extLst>
              </a:tr>
              <a:tr h="0">
                <a:tc gridSpan="2">
                  <a:txBody>
                    <a:bodyPr/>
                    <a:lstStyle/>
                    <a:p>
                      <a:pPr>
                        <a:spcAft>
                          <a:spcPts val="0"/>
                        </a:spcAft>
                      </a:pPr>
                      <a:r>
                        <a:rPr lang="en-GB" sz="1050" dirty="0">
                          <a:solidFill>
                            <a:sysClr val="windowText" lastClr="000000"/>
                          </a:solidFill>
                          <a:effectLst/>
                        </a:rPr>
                        <a:t>Reference</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a:txBody>
                    <a:bodyPr/>
                    <a:lstStyle/>
                    <a:p>
                      <a:pPr>
                        <a:spcAft>
                          <a:spcPts val="0"/>
                        </a:spcAft>
                      </a:pPr>
                      <a:r>
                        <a:rPr lang="en-GB" sz="1050" b="1" kern="1200" dirty="0">
                          <a:solidFill>
                            <a:schemeClr val="dk1"/>
                          </a:solidFill>
                          <a:effectLst/>
                          <a:latin typeface="+mn-lt"/>
                          <a:ea typeface="+mn-ea"/>
                          <a:cs typeface="+mn-cs"/>
                        </a:rPr>
                        <a:t>23-011</a:t>
                      </a:r>
                      <a:endParaRPr lang="en-GB" sz="1050" dirty="0">
                        <a:solidFill>
                          <a:sysClr val="windowText" lastClr="000000"/>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0">
                <a:tc gridSpan="2">
                  <a:txBody>
                    <a:bodyPr/>
                    <a:lstStyle/>
                    <a:p>
                      <a:pPr>
                        <a:spcAft>
                          <a:spcPts val="0"/>
                        </a:spcAft>
                      </a:pPr>
                      <a:r>
                        <a:rPr lang="en-GB" sz="1050" dirty="0">
                          <a:solidFill>
                            <a:sysClr val="windowText" lastClr="000000"/>
                          </a:solidFill>
                          <a:effectLst/>
                        </a:rPr>
                        <a:t>Closing date for Objections and Representations</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a:txBody>
                    <a:bodyPr/>
                    <a:lstStyle/>
                    <a:p>
                      <a:pPr>
                        <a:spcAft>
                          <a:spcPts val="0"/>
                        </a:spcAft>
                      </a:pPr>
                      <a:r>
                        <a:rPr lang="en-GB" sz="1050" dirty="0">
                          <a:solidFill>
                            <a:sysClr val="windowText" lastClr="000000"/>
                          </a:solidFill>
                          <a:effectLst/>
                          <a:latin typeface="Arial"/>
                          <a:ea typeface="Calibri"/>
                          <a:cs typeface="Times New Roman"/>
                        </a:rPr>
                        <a:t>10/08/2023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11" name="Text Box 2"/>
          <p:cNvSpPr txBox="1">
            <a:spLocks noChangeArrowheads="1"/>
          </p:cNvSpPr>
          <p:nvPr/>
        </p:nvSpPr>
        <p:spPr bwMode="auto">
          <a:xfrm>
            <a:off x="413523" y="1957685"/>
            <a:ext cx="5933307" cy="507831"/>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algn="just">
              <a:spcAft>
                <a:spcPts val="0"/>
              </a:spcAft>
            </a:pPr>
            <a:r>
              <a:rPr lang="en-GB" sz="900" u="none" strike="noStrike" dirty="0">
                <a:effectLst/>
                <a:latin typeface="Arial"/>
                <a:ea typeface="Times New Roman"/>
              </a:rPr>
              <a:t>NOTICE is given that the Bath and North East Somerset Council proposes to make an order under provisions contained in the Road Traffic Regulation Act 1984 the effect of which will introduce the following variations to highway restrictions as shown on the plan below:</a:t>
            </a:r>
            <a:endParaRPr lang="en-GB" sz="900" u="sng" dirty="0">
              <a:effectLst/>
              <a:latin typeface="Times New Roman"/>
              <a:ea typeface="Times New Roman"/>
            </a:endParaRPr>
          </a:p>
        </p:txBody>
      </p:sp>
      <p:sp>
        <p:nvSpPr>
          <p:cNvPr id="12" name="Rectangle 11"/>
          <p:cNvSpPr/>
          <p:nvPr/>
        </p:nvSpPr>
        <p:spPr>
          <a:xfrm>
            <a:off x="357181" y="2410709"/>
            <a:ext cx="6069336" cy="2308324"/>
          </a:xfrm>
          <a:prstGeom prst="rect">
            <a:avLst/>
          </a:prstGeom>
        </p:spPr>
        <p:txBody>
          <a:bodyPr wrap="square">
            <a:spAutoFit/>
          </a:bodyPr>
          <a:lstStyle/>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No Parking At Any Time in lengths of </a:t>
            </a:r>
            <a:r>
              <a:rPr lang="en-GB" sz="900" u="none" strike="noStrike" dirty="0" err="1">
                <a:effectLst/>
                <a:latin typeface="Times New Roman" panose="02020603050405020304" pitchFamily="18" charset="0"/>
                <a:ea typeface="Times New Roman" panose="02020603050405020304" pitchFamily="18" charset="0"/>
              </a:rPr>
              <a:t>Cameley</a:t>
            </a:r>
            <a:r>
              <a:rPr lang="en-GB" sz="900" u="none" strike="noStrike" dirty="0">
                <a:effectLst/>
                <a:latin typeface="Times New Roman" panose="02020603050405020304" pitchFamily="18" charset="0"/>
                <a:ea typeface="Times New Roman" panose="02020603050405020304" pitchFamily="18" charset="0"/>
              </a:rPr>
              <a:t> Rd / Molly Cl, Mendip, Ridge Ln / Ridge Cr, West </a:t>
            </a:r>
            <a:r>
              <a:rPr lang="en-GB" sz="900" u="none" strike="noStrike" dirty="0" err="1">
                <a:effectLst/>
                <a:latin typeface="Times New Roman" panose="02020603050405020304" pitchFamily="18" charset="0"/>
                <a:ea typeface="Times New Roman" panose="02020603050405020304" pitchFamily="18" charset="0"/>
              </a:rPr>
              <a:t>Harptree</a:t>
            </a:r>
            <a:r>
              <a:rPr lang="en-GB" sz="900" u="none" strike="noStrike" dirty="0">
                <a:effectLst/>
                <a:latin typeface="Times New Roman" panose="02020603050405020304" pitchFamily="18" charset="0"/>
                <a:ea typeface="Times New Roman" panose="02020603050405020304" pitchFamily="18" charset="0"/>
              </a:rPr>
              <a:t>, Wally Ln / </a:t>
            </a:r>
            <a:r>
              <a:rPr lang="en-GB" sz="900" u="none" strike="noStrike" dirty="0" err="1">
                <a:effectLst/>
                <a:latin typeface="Times New Roman" panose="02020603050405020304" pitchFamily="18" charset="0"/>
                <a:ea typeface="Times New Roman" panose="02020603050405020304" pitchFamily="18" charset="0"/>
              </a:rPr>
              <a:t>Wallycourt</a:t>
            </a:r>
            <a:r>
              <a:rPr lang="en-GB" sz="900" u="none" strike="noStrike" dirty="0">
                <a:effectLst/>
                <a:latin typeface="Times New Roman" panose="02020603050405020304" pitchFamily="18" charset="0"/>
                <a:ea typeface="Times New Roman" panose="02020603050405020304" pitchFamily="18" charset="0"/>
              </a:rPr>
              <a:t> Rd, Chew Valley, </a:t>
            </a:r>
            <a:r>
              <a:rPr lang="en-GB" sz="900" u="none" strike="noStrike" dirty="0" err="1">
                <a:effectLst/>
                <a:latin typeface="Times New Roman" panose="02020603050405020304" pitchFamily="18" charset="0"/>
                <a:ea typeface="Times New Roman" panose="02020603050405020304" pitchFamily="18" charset="0"/>
              </a:rPr>
              <a:t>Pow’s</a:t>
            </a:r>
            <a:r>
              <a:rPr lang="en-GB" sz="900" u="none" strike="noStrike" dirty="0">
                <a:effectLst/>
                <a:latin typeface="Times New Roman" panose="02020603050405020304" pitchFamily="18" charset="0"/>
                <a:ea typeface="Times New Roman" panose="02020603050405020304" pitchFamily="18" charset="0"/>
              </a:rPr>
              <a:t> Orchard, MSN, Beaufort Ave, MSN, Publow Ln, Pensford, Ridge Ln / Ridge Cr, West </a:t>
            </a:r>
            <a:r>
              <a:rPr lang="en-GB" sz="900" u="none" strike="noStrike" dirty="0" err="1">
                <a:effectLst/>
                <a:latin typeface="Times New Roman" panose="02020603050405020304" pitchFamily="18" charset="0"/>
                <a:ea typeface="Times New Roman" panose="02020603050405020304" pitchFamily="18" charset="0"/>
              </a:rPr>
              <a:t>Harptree</a:t>
            </a:r>
            <a:r>
              <a:rPr lang="en-GB" sz="900" u="none" strike="noStrike" dirty="0">
                <a:effectLst/>
                <a:latin typeface="Times New Roman" panose="02020603050405020304" pitchFamily="18" charset="0"/>
                <a:ea typeface="Times New Roman" panose="02020603050405020304" pitchFamily="18" charset="0"/>
              </a:rPr>
              <a:t>, St Peter’s Rd, Westfield, </a:t>
            </a:r>
            <a:r>
              <a:rPr lang="en-GB" sz="900" u="none" strike="noStrike" dirty="0" err="1">
                <a:effectLst/>
                <a:latin typeface="Times New Roman" panose="02020603050405020304" pitchFamily="18" charset="0"/>
                <a:ea typeface="Times New Roman" panose="02020603050405020304" pitchFamily="18" charset="0"/>
              </a:rPr>
              <a:t>Weekesley</a:t>
            </a:r>
            <a:r>
              <a:rPr lang="en-GB" sz="900" u="none" strike="noStrike" dirty="0">
                <a:effectLst/>
                <a:latin typeface="Times New Roman" panose="02020603050405020304" pitchFamily="18" charset="0"/>
                <a:ea typeface="Times New Roman" panose="02020603050405020304" pitchFamily="18" charset="0"/>
              </a:rPr>
              <a:t> Ln / North Rd, </a:t>
            </a:r>
            <a:r>
              <a:rPr lang="en-GB" sz="900" u="none" strike="noStrike" dirty="0" err="1">
                <a:effectLst/>
                <a:latin typeface="Times New Roman" panose="02020603050405020304" pitchFamily="18" charset="0"/>
                <a:ea typeface="Times New Roman" panose="02020603050405020304" pitchFamily="18" charset="0"/>
              </a:rPr>
              <a:t>Camerton</a:t>
            </a:r>
            <a:r>
              <a:rPr lang="en-GB" sz="900" u="none" strike="noStrike" dirty="0">
                <a:effectLst/>
                <a:latin typeface="Times New Roman" panose="02020603050405020304" pitchFamily="18" charset="0"/>
                <a:ea typeface="Times New Roman" panose="02020603050405020304" pitchFamily="18" charset="0"/>
              </a:rPr>
              <a:t>, </a:t>
            </a:r>
            <a:r>
              <a:rPr lang="en-GB" sz="900" u="none" strike="noStrike" dirty="0" err="1">
                <a:effectLst/>
                <a:latin typeface="Times New Roman" panose="02020603050405020304" pitchFamily="18" charset="0"/>
                <a:ea typeface="Times New Roman" panose="02020603050405020304" pitchFamily="18" charset="0"/>
              </a:rPr>
              <a:t>Dymboro</a:t>
            </a:r>
            <a:r>
              <a:rPr lang="en-GB" sz="900" u="none" strike="noStrike" dirty="0">
                <a:effectLst/>
                <a:latin typeface="Times New Roman" panose="02020603050405020304" pitchFamily="18" charset="0"/>
                <a:ea typeface="Times New Roman" panose="02020603050405020304" pitchFamily="18" charset="0"/>
              </a:rPr>
              <a:t>, MSN, Avon Court, Batheaston, Loves Ln, Timsbury, </a:t>
            </a:r>
            <a:r>
              <a:rPr lang="en-GB" sz="900" u="none" strike="noStrike" dirty="0" err="1">
                <a:effectLst/>
                <a:latin typeface="Times New Roman" panose="02020603050405020304" pitchFamily="18" charset="0"/>
                <a:ea typeface="Times New Roman" panose="02020603050405020304" pitchFamily="18" charset="0"/>
              </a:rPr>
              <a:t>Bailbrook</a:t>
            </a:r>
            <a:r>
              <a:rPr lang="en-GB" sz="900" u="none" strike="noStrike" dirty="0">
                <a:effectLst/>
                <a:latin typeface="Times New Roman" panose="02020603050405020304" pitchFamily="18" charset="0"/>
                <a:ea typeface="Times New Roman" panose="02020603050405020304" pitchFamily="18" charset="0"/>
              </a:rPr>
              <a:t> Ln, Batheaston, Gregory’s </a:t>
            </a:r>
            <a:r>
              <a:rPr lang="en-GB" sz="900" u="none" strike="noStrike" dirty="0" err="1">
                <a:effectLst/>
                <a:latin typeface="Times New Roman" panose="02020603050405020304" pitchFamily="18" charset="0"/>
                <a:ea typeface="Times New Roman" panose="02020603050405020304" pitchFamily="18" charset="0"/>
              </a:rPr>
              <a:t>Tyning</a:t>
            </a:r>
            <a:r>
              <a:rPr lang="en-GB" sz="900" u="none" strike="noStrike" dirty="0">
                <a:effectLst/>
                <a:latin typeface="Times New Roman" panose="02020603050405020304" pitchFamily="18" charset="0"/>
                <a:ea typeface="Times New Roman" panose="02020603050405020304" pitchFamily="18" charset="0"/>
              </a:rPr>
              <a:t>, Paulton, Greenhill Rd / Greenhill Pl, MSN, Lansdown Cr, Timsbury, A37 Bristol Rd, Whitchurch, </a:t>
            </a:r>
            <a:r>
              <a:rPr lang="en-GB" sz="900" u="none" strike="noStrike" dirty="0" err="1">
                <a:effectLst/>
                <a:latin typeface="Times New Roman" panose="02020603050405020304" pitchFamily="18" charset="0"/>
                <a:ea typeface="Times New Roman" panose="02020603050405020304" pitchFamily="18" charset="0"/>
              </a:rPr>
              <a:t>Goldney</a:t>
            </a:r>
            <a:r>
              <a:rPr lang="en-GB" sz="900" u="none" strike="noStrike" dirty="0">
                <a:effectLst/>
                <a:latin typeface="Times New Roman" panose="02020603050405020304" pitchFamily="18" charset="0"/>
                <a:ea typeface="Times New Roman" panose="02020603050405020304" pitchFamily="18" charset="0"/>
              </a:rPr>
              <a:t> Way, Temple Cloud, </a:t>
            </a:r>
            <a:r>
              <a:rPr lang="en-GB" sz="900" u="none" strike="noStrike" dirty="0" err="1">
                <a:effectLst/>
                <a:latin typeface="Times New Roman" panose="02020603050405020304" pitchFamily="18" charset="0"/>
                <a:ea typeface="Times New Roman" panose="02020603050405020304" pitchFamily="18" charset="0"/>
              </a:rPr>
              <a:t>Northend</a:t>
            </a:r>
            <a:r>
              <a:rPr lang="en-GB" sz="900" u="none" strike="noStrike" dirty="0">
                <a:effectLst/>
                <a:latin typeface="Times New Roman" panose="02020603050405020304" pitchFamily="18" charset="0"/>
                <a:ea typeface="Times New Roman" panose="02020603050405020304" pitchFamily="18" charset="0"/>
              </a:rPr>
              <a:t>, Batheaston, </a:t>
            </a:r>
            <a:r>
              <a:rPr lang="en-GB" sz="900" u="none" strike="noStrike" dirty="0" err="1">
                <a:effectLst/>
                <a:latin typeface="Times New Roman" panose="02020603050405020304" pitchFamily="18" charset="0"/>
                <a:ea typeface="Times New Roman" panose="02020603050405020304" pitchFamily="18" charset="0"/>
              </a:rPr>
              <a:t>Cappards</a:t>
            </a:r>
            <a:r>
              <a:rPr lang="en-GB" sz="900" u="none" strike="noStrike" dirty="0">
                <a:effectLst/>
                <a:latin typeface="Times New Roman" panose="02020603050405020304" pitchFamily="18" charset="0"/>
                <a:ea typeface="Times New Roman" panose="02020603050405020304" pitchFamily="18" charset="0"/>
              </a:rPr>
              <a:t> Rd, Bishop Sutton, </a:t>
            </a:r>
            <a:r>
              <a:rPr lang="en-GB" sz="900" u="none" strike="noStrike" dirty="0" err="1">
                <a:effectLst/>
                <a:latin typeface="Times New Roman" panose="02020603050405020304" pitchFamily="18" charset="0"/>
                <a:ea typeface="Times New Roman" panose="02020603050405020304" pitchFamily="18" charset="0"/>
              </a:rPr>
              <a:t>Rotcombe</a:t>
            </a:r>
            <a:r>
              <a:rPr lang="en-GB" sz="900" u="none" strike="noStrike" dirty="0">
                <a:effectLst/>
                <a:latin typeface="Times New Roman" panose="02020603050405020304" pitchFamily="18" charset="0"/>
                <a:ea typeface="Times New Roman" panose="02020603050405020304" pitchFamily="18" charset="0"/>
              </a:rPr>
              <a:t> Ln, High Littleton, St Julian’s Rd, Shoscombe, Springhill Cl, Paulton, Churchill, Freshford, Paulton Rd, </a:t>
            </a:r>
            <a:r>
              <a:rPr lang="en-GB" sz="900" u="none" strike="noStrike" dirty="0" err="1">
                <a:effectLst/>
                <a:latin typeface="Times New Roman" panose="02020603050405020304" pitchFamily="18" charset="0"/>
                <a:ea typeface="Times New Roman" panose="02020603050405020304" pitchFamily="18" charset="0"/>
              </a:rPr>
              <a:t>Hallatrow</a:t>
            </a:r>
            <a:r>
              <a:rPr lang="en-GB" sz="900" u="none" strike="noStrike" dirty="0">
                <a:effectLst/>
                <a:latin typeface="Times New Roman" panose="02020603050405020304" pitchFamily="18" charset="0"/>
                <a:ea typeface="Times New Roman" panose="02020603050405020304" pitchFamily="18" charset="0"/>
              </a:rPr>
              <a:t>, </a:t>
            </a:r>
            <a:r>
              <a:rPr lang="en-GB" sz="900" u="none" strike="noStrike" dirty="0" err="1">
                <a:effectLst/>
                <a:latin typeface="Times New Roman" panose="02020603050405020304" pitchFamily="18" charset="0"/>
                <a:ea typeface="Times New Roman" panose="02020603050405020304" pitchFamily="18" charset="0"/>
              </a:rPr>
              <a:t>Chilcompton</a:t>
            </a:r>
            <a:r>
              <a:rPr lang="en-GB" sz="900" u="none" strike="noStrike" dirty="0">
                <a:effectLst/>
                <a:latin typeface="Times New Roman" panose="02020603050405020304" pitchFamily="18" charset="0"/>
                <a:ea typeface="Times New Roman" panose="02020603050405020304" pitchFamily="18" charset="0"/>
              </a:rPr>
              <a:t> Rd, MSN, Ham Ln, Paulton, Waterloo Rd, Radstock. </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The removal of No Parking At Any Time in lengths of Waterloo Rd, Radstock. </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a School Keep Clear Marking, operating Mon – Fri, between 8am – 8p in lengths of St Julian’s Rd, Shoscombe.</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a Disabled Parking bay in lengths of St Julian’s Rd, Shoscombe.</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a Taxi Parking bay in lengths of St Julian’s Rd, Shoscombe.</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1 hour Limited Waiting, between 9am – 5pm in lengths of the A37 Bristol Rd, Whitchurch.</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No Parking Between Mon – Fri, 8am – 9.30am and 2.30pm – 4pm in lengths of Wells Rd, MSN.</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No Loading At Any Time in lengths of St Peter’s Rd, Westfield.</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pPr>
            <a:endParaRPr lang="en-GB" sz="900" u="sng"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13" name="Rectangle 12"/>
          <p:cNvSpPr/>
          <p:nvPr/>
        </p:nvSpPr>
        <p:spPr>
          <a:xfrm>
            <a:off x="421510" y="4429859"/>
            <a:ext cx="5905999" cy="923330"/>
          </a:xfrm>
          <a:prstGeom prst="rect">
            <a:avLst/>
          </a:prstGeom>
        </p:spPr>
        <p:txBody>
          <a:bodyPr wrap="square">
            <a:spAutoFit/>
          </a:bodyPr>
          <a:lstStyle/>
          <a:p>
            <a:pPr algn="just"/>
            <a:endParaRPr lang="en-GB" sz="900" dirty="0">
              <a:latin typeface="Arial" panose="020B0604020202020204" pitchFamily="34" charset="0"/>
              <a:cs typeface="Arial" panose="020B0604020202020204" pitchFamily="34" charset="0"/>
            </a:endParaRPr>
          </a:p>
          <a:p>
            <a:pPr algn="just"/>
            <a:r>
              <a:rPr lang="en-GB" sz="900" dirty="0">
                <a:latin typeface="Arial" panose="020B0604020202020204" pitchFamily="34" charset="0"/>
                <a:cs typeface="Arial" panose="020B0604020202020204" pitchFamily="34" charset="0"/>
              </a:rPr>
              <a:t>Full details of the proposals, together with a map and a Statement of the Council’s Reasons for proposing to make the order, may be requested, free of charge, by contacting by email </a:t>
            </a:r>
            <a:r>
              <a:rPr lang="en-GB" sz="900" dirty="0">
                <a:latin typeface="Arial" panose="020B0604020202020204" pitchFamily="34" charset="0"/>
                <a:cs typeface="Arial" panose="020B0604020202020204" pitchFamily="34" charset="0"/>
                <a:hlinkClick r:id="rId3"/>
              </a:rPr>
              <a:t>council_connect@bathnes.gov.uk</a:t>
            </a:r>
            <a:r>
              <a:rPr lang="en-GB" sz="900" dirty="0">
                <a:latin typeface="Arial" panose="020B0604020202020204" pitchFamily="34" charset="0"/>
                <a:cs typeface="Arial" panose="020B0604020202020204" pitchFamily="34" charset="0"/>
              </a:rPr>
              <a:t>. The proposal may also be viewed on the Council’s website by typing in </a:t>
            </a:r>
            <a:r>
              <a:rPr lang="en-GB" sz="900" b="1" dirty="0">
                <a:latin typeface="Arial" panose="020B0604020202020204" pitchFamily="34" charset="0"/>
                <a:cs typeface="Arial" panose="020B0604020202020204" pitchFamily="34" charset="0"/>
              </a:rPr>
              <a:t>23-011 </a:t>
            </a:r>
            <a:r>
              <a:rPr lang="en-GB" sz="900" dirty="0">
                <a:latin typeface="Arial" panose="020B0604020202020204" pitchFamily="34" charset="0"/>
                <a:cs typeface="Arial" panose="020B0604020202020204" pitchFamily="34" charset="0"/>
              </a:rPr>
              <a:t>in the search box on the home page: </a:t>
            </a:r>
            <a:r>
              <a:rPr lang="en-GB" sz="900" dirty="0">
                <a:latin typeface="Arial" panose="020B0604020202020204" pitchFamily="34" charset="0"/>
                <a:cs typeface="Arial" panose="020B0604020202020204" pitchFamily="34" charset="0"/>
                <a:hlinkClick r:id="rId4"/>
              </a:rPr>
              <a:t>www.bathnes.gov.uk/permanent-traffic-order-notices</a:t>
            </a:r>
            <a:endParaRPr lang="en-GB" sz="900" u="sng" dirty="0">
              <a:latin typeface="Arial" panose="020B0604020202020204" pitchFamily="34" charset="0"/>
              <a:cs typeface="Arial" panose="020B0604020202020204" pitchFamily="34" charset="0"/>
            </a:endParaRPr>
          </a:p>
          <a:p>
            <a:pPr algn="just"/>
            <a:endParaRPr lang="en-GB" sz="900" dirty="0">
              <a:latin typeface="Arial"/>
              <a:ea typeface="Times New Roman"/>
            </a:endParaRPr>
          </a:p>
        </p:txBody>
      </p:sp>
      <p:sp>
        <p:nvSpPr>
          <p:cNvPr id="15" name="Rectangle 14"/>
          <p:cNvSpPr/>
          <p:nvPr/>
        </p:nvSpPr>
        <p:spPr>
          <a:xfrm>
            <a:off x="367212" y="7409557"/>
            <a:ext cx="5979351" cy="923330"/>
          </a:xfrm>
          <a:prstGeom prst="rect">
            <a:avLst/>
          </a:prstGeom>
        </p:spPr>
        <p:txBody>
          <a:bodyPr wrap="square">
            <a:spAutoFit/>
          </a:bodyPr>
          <a:lstStyle/>
          <a:p>
            <a:pPr algn="just"/>
            <a:r>
              <a:rPr lang="en-GB" sz="900" dirty="0">
                <a:latin typeface="Arial"/>
                <a:ea typeface="Times New Roman"/>
              </a:rPr>
              <a:t>Objections and representations with respect to the proposal, together with the grounds on which they are made, must be sent by email to </a:t>
            </a:r>
            <a:r>
              <a:rPr lang="en-GB" sz="800" b="1" dirty="0">
                <a:latin typeface="Arial"/>
                <a:ea typeface="Times New Roman"/>
              </a:rPr>
              <a:t>traffic_managementteam@bathnes.gov.uk  </a:t>
            </a:r>
            <a:r>
              <a:rPr lang="en-GB" sz="900" dirty="0">
                <a:latin typeface="Arial"/>
                <a:ea typeface="Times New Roman"/>
              </a:rPr>
              <a:t>Please quote the title of the proposal and the reference as shown above. Please note that all representations received may be considered in public by the Council and that the substance of any representation together with the name and address of the person making it could become available for public inspection.</a:t>
            </a:r>
          </a:p>
          <a:p>
            <a:endParaRPr lang="en-GB" sz="900" dirty="0">
              <a:latin typeface="Arial"/>
              <a:ea typeface="Times New Roman"/>
            </a:endParaRPr>
          </a:p>
        </p:txBody>
      </p:sp>
      <p:sp>
        <p:nvSpPr>
          <p:cNvPr id="16" name="Text Box 2"/>
          <p:cNvSpPr txBox="1">
            <a:spLocks noChangeArrowheads="1"/>
          </p:cNvSpPr>
          <p:nvPr/>
        </p:nvSpPr>
        <p:spPr bwMode="auto">
          <a:xfrm>
            <a:off x="3437277" y="8176741"/>
            <a:ext cx="2949263" cy="504056"/>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spcAft>
                <a:spcPts val="0"/>
              </a:spcAft>
            </a:pPr>
            <a:r>
              <a:rPr lang="en-GB" sz="900" dirty="0">
                <a:effectLst/>
                <a:latin typeface="Arial"/>
                <a:ea typeface="Times New Roman"/>
              </a:rPr>
              <a:t>Chris Major </a:t>
            </a:r>
            <a:r>
              <a:rPr lang="en-GB" sz="900" dirty="0">
                <a:latin typeface="Times New Roman"/>
                <a:ea typeface="Times New Roman"/>
              </a:rPr>
              <a:t>– </a:t>
            </a:r>
            <a:r>
              <a:rPr lang="en-GB" sz="900" dirty="0">
                <a:latin typeface="Arial"/>
                <a:ea typeface="Times New Roman"/>
              </a:rPr>
              <a:t>Director</a:t>
            </a:r>
            <a:r>
              <a:rPr lang="en-GB" sz="900" dirty="0">
                <a:effectLst/>
                <a:latin typeface="Arial"/>
                <a:ea typeface="Times New Roman"/>
              </a:rPr>
              <a:t> – </a:t>
            </a:r>
            <a:r>
              <a:rPr lang="en-GB" sz="900" dirty="0">
                <a:latin typeface="Arial"/>
                <a:ea typeface="Times New Roman"/>
              </a:rPr>
              <a:t>Place Management</a:t>
            </a:r>
            <a:endParaRPr lang="en-GB" sz="900" dirty="0">
              <a:effectLst/>
              <a:latin typeface="Times New Roman"/>
              <a:ea typeface="Times New Roman"/>
            </a:endParaRPr>
          </a:p>
          <a:p>
            <a:pPr>
              <a:spcAft>
                <a:spcPts val="0"/>
              </a:spcAft>
            </a:pPr>
            <a:r>
              <a:rPr lang="en-GB" sz="900" dirty="0">
                <a:effectLst/>
                <a:latin typeface="Arial"/>
                <a:ea typeface="Times New Roman"/>
              </a:rPr>
              <a:t>Bath &amp; North East Somerset Council</a:t>
            </a:r>
          </a:p>
          <a:p>
            <a:pPr>
              <a:spcAft>
                <a:spcPts val="0"/>
              </a:spcAft>
            </a:pPr>
            <a:r>
              <a:rPr lang="en-GB" sz="900" dirty="0">
                <a:latin typeface="Arial"/>
                <a:ea typeface="Times New Roman"/>
              </a:rPr>
              <a:t>Dated: 20</a:t>
            </a:r>
            <a:r>
              <a:rPr lang="en-GB" sz="900" baseline="30000" dirty="0">
                <a:latin typeface="Arial"/>
                <a:ea typeface="Times New Roman"/>
              </a:rPr>
              <a:t>th</a:t>
            </a:r>
            <a:r>
              <a:rPr lang="en-GB" sz="900" dirty="0">
                <a:latin typeface="Arial"/>
                <a:ea typeface="Times New Roman"/>
              </a:rPr>
              <a:t> July 2023</a:t>
            </a:r>
            <a:endParaRPr lang="en-GB" sz="900" dirty="0">
              <a:effectLst/>
              <a:latin typeface="Arial"/>
              <a:ea typeface="Times New Roman"/>
            </a:endParaRPr>
          </a:p>
        </p:txBody>
      </p:sp>
      <p:graphicFrame>
        <p:nvGraphicFramePr>
          <p:cNvPr id="2" name="Table 1"/>
          <p:cNvGraphicFramePr>
            <a:graphicFrameLocks noGrp="1"/>
          </p:cNvGraphicFramePr>
          <p:nvPr>
            <p:extLst>
              <p:ext uri="{D42A27DB-BD31-4B8C-83A1-F6EECF244321}">
                <p14:modId xmlns:p14="http://schemas.microsoft.com/office/powerpoint/2010/main" val="2238219607"/>
              </p:ext>
            </p:extLst>
          </p:nvPr>
        </p:nvGraphicFramePr>
        <p:xfrm>
          <a:off x="476672" y="8244408"/>
          <a:ext cx="2808312" cy="457200"/>
        </p:xfrm>
        <a:graphic>
          <a:graphicData uri="http://schemas.openxmlformats.org/drawingml/2006/table">
            <a:tbl>
              <a:tblPr>
                <a:tableStyleId>{616DA210-FB5B-4158-B5E0-FEB733F419BA}</a:tableStyleId>
              </a:tblPr>
              <a:tblGrid>
                <a:gridCol w="1008112">
                  <a:extLst>
                    <a:ext uri="{9D8B030D-6E8A-4147-A177-3AD203B41FA5}">
                      <a16:colId xmlns:a16="http://schemas.microsoft.com/office/drawing/2014/main" val="20000"/>
                    </a:ext>
                  </a:extLst>
                </a:gridCol>
                <a:gridCol w="1800200">
                  <a:extLst>
                    <a:ext uri="{9D8B030D-6E8A-4147-A177-3AD203B41FA5}">
                      <a16:colId xmlns:a16="http://schemas.microsoft.com/office/drawing/2014/main" val="20001"/>
                    </a:ext>
                  </a:extLst>
                </a:gridCol>
              </a:tblGrid>
              <a:tr h="144016">
                <a:tc>
                  <a:txBody>
                    <a:bodyPr/>
                    <a:lstStyle/>
                    <a:p>
                      <a:r>
                        <a:rPr lang="en-GB" sz="900" dirty="0"/>
                        <a:t>Department:</a:t>
                      </a:r>
                      <a:endParaRPr lang="en-GB" sz="900" dirty="0">
                        <a:latin typeface="Arial" panose="020B0604020202020204" pitchFamily="34" charset="0"/>
                        <a:cs typeface="Arial" panose="020B0604020202020204" pitchFamily="34" charset="0"/>
                      </a:endParaRPr>
                    </a:p>
                  </a:txBody>
                  <a:tcPr/>
                </a:tc>
                <a:tc>
                  <a:txBody>
                    <a:bodyPr/>
                    <a:lstStyle/>
                    <a:p>
                      <a:r>
                        <a:rPr lang="en-GB" sz="900" dirty="0">
                          <a:latin typeface="+mn-lt"/>
                          <a:cs typeface="+mn-cs"/>
                        </a:rPr>
                        <a:t>Traffic Management Team</a:t>
                      </a:r>
                      <a:endParaRPr lang="en-GB" sz="9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0"/>
                  </a:ext>
                </a:extLst>
              </a:tr>
              <a:tr h="144016">
                <a:tc>
                  <a:txBody>
                    <a:bodyPr/>
                    <a:lstStyle/>
                    <a:p>
                      <a:endParaRPr lang="en-GB" sz="900" dirty="0">
                        <a:latin typeface="Arial" panose="020B0604020202020204" pitchFamily="34" charset="0"/>
                        <a:cs typeface="Arial" panose="020B0604020202020204" pitchFamily="34" charset="0"/>
                      </a:endParaRPr>
                    </a:p>
                  </a:txBody>
                  <a:tcPr/>
                </a:tc>
                <a:tc>
                  <a:txBody>
                    <a:bodyPr/>
                    <a:lstStyle/>
                    <a:p>
                      <a:endParaRPr lang="en-GB" sz="9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1"/>
                  </a:ext>
                </a:extLst>
              </a:tr>
            </a:tbl>
          </a:graphicData>
        </a:graphic>
      </p:graphicFrame>
      <p:pic>
        <p:nvPicPr>
          <p:cNvPr id="14" name="Picture 13">
            <a:extLst>
              <a:ext uri="{FF2B5EF4-FFF2-40B4-BE49-F238E27FC236}">
                <a16:creationId xmlns:a16="http://schemas.microsoft.com/office/drawing/2014/main" id="{228B86AB-7FB6-47B0-9ECB-C44D74B129B6}"/>
              </a:ext>
            </a:extLst>
          </p:cNvPr>
          <p:cNvPicPr>
            <a:picLocks noChangeAspect="1"/>
          </p:cNvPicPr>
          <p:nvPr/>
        </p:nvPicPr>
        <p:blipFill>
          <a:blip r:embed="rId5"/>
          <a:stretch>
            <a:fillRect/>
          </a:stretch>
        </p:blipFill>
        <p:spPr>
          <a:xfrm>
            <a:off x="421510" y="5190030"/>
            <a:ext cx="5925053" cy="2255050"/>
          </a:xfrm>
          <a:prstGeom prst="rect">
            <a:avLst/>
          </a:prstGeom>
          <a:ln>
            <a:solidFill>
              <a:schemeClr val="tx1"/>
            </a:solidFill>
          </a:ln>
        </p:spPr>
      </p:pic>
    </p:spTree>
    <p:extLst>
      <p:ext uri="{BB962C8B-B14F-4D97-AF65-F5344CB8AC3E}">
        <p14:creationId xmlns:p14="http://schemas.microsoft.com/office/powerpoint/2010/main" val="14761954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784</TotalTime>
  <Words>586</Words>
  <Application>Microsoft Office PowerPoint</Application>
  <PresentationFormat>On-screen Show (4:3)</PresentationFormat>
  <Paragraphs>25</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Symbol</vt:lpstr>
      <vt:lpstr>Times New Roman</vt:lpstr>
      <vt:lpstr>Office Theme</vt:lpstr>
      <vt:lpstr>PowerPoint Presentation</vt:lpstr>
    </vt:vector>
  </TitlesOfParts>
  <Company>Bath and North East Somerset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Carrel</dc:creator>
  <cp:lastModifiedBy>Kris Gardom</cp:lastModifiedBy>
  <cp:revision>173</cp:revision>
  <cp:lastPrinted>2016-04-25T14:23:25Z</cp:lastPrinted>
  <dcterms:created xsi:type="dcterms:W3CDTF">2016-04-25T13:09:18Z</dcterms:created>
  <dcterms:modified xsi:type="dcterms:W3CDTF">2023-07-06T09:35:13Z</dcterms:modified>
</cp:coreProperties>
</file>