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ca Smith" initials="F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3336" y="-23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270183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137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06392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4529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77681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6132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FE6FFB-E581-44F7-9E8F-4420624296FE}"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2191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FE6FFB-E581-44F7-9E8F-4420624296FE}"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1478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E6FFB-E581-44F7-9E8F-4420624296FE}"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407063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83059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39692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7FE6FFB-E581-44F7-9E8F-4420624296FE}" type="datetimeFigureOut">
              <a:rPr lang="en-GB" smtClean="0"/>
              <a:t>30/03/2023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B8AFB6B-647D-4FAD-A1DC-0419428BA665}" type="slidenum">
              <a:rPr lang="en-GB" smtClean="0"/>
              <a:t>‹#›</a:t>
            </a:fld>
            <a:endParaRPr lang="en-GB"/>
          </a:p>
        </p:txBody>
      </p:sp>
    </p:spTree>
    <p:extLst>
      <p:ext uri="{BB962C8B-B14F-4D97-AF65-F5344CB8AC3E}">
        <p14:creationId xmlns:p14="http://schemas.microsoft.com/office/powerpoint/2010/main" val="2948066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uncil_connect@bathnes.gov.uk"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hyperlink" Target="http://www.bathnes.gov.uk/permanent-traffic-order-not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 Cover Logo"/>
          <p:cNvPicPr/>
          <p:nvPr/>
        </p:nvPicPr>
        <p:blipFill>
          <a:blip r:embed="rId2">
            <a:extLst>
              <a:ext uri="{28A0092B-C50C-407E-A947-70E740481C1C}">
                <a14:useLocalDpi xmlns:a14="http://schemas.microsoft.com/office/drawing/2010/main" val="0"/>
              </a:ext>
            </a:extLst>
          </a:blip>
          <a:srcRect/>
          <a:stretch>
            <a:fillRect/>
          </a:stretch>
        </p:blipFill>
        <p:spPr bwMode="auto">
          <a:xfrm>
            <a:off x="305068" y="274251"/>
            <a:ext cx="1890395" cy="755650"/>
          </a:xfrm>
          <a:prstGeom prst="rect">
            <a:avLst/>
          </a:prstGeom>
          <a:noFill/>
        </p:spPr>
      </p:pic>
      <p:sp>
        <p:nvSpPr>
          <p:cNvPr id="5" name="Text Box 2"/>
          <p:cNvSpPr txBox="1">
            <a:spLocks noChangeArrowheads="1"/>
          </p:cNvSpPr>
          <p:nvPr/>
        </p:nvSpPr>
        <p:spPr bwMode="auto">
          <a:xfrm>
            <a:off x="2420888" y="395536"/>
            <a:ext cx="420751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GB" sz="2800" b="1" u="none" strike="noStrike" dirty="0">
                <a:effectLst/>
                <a:latin typeface="Arial"/>
                <a:ea typeface="Times New Roman"/>
              </a:rPr>
              <a:t>TRAFFIC PROPOSAL</a:t>
            </a:r>
            <a:endParaRPr lang="en-GB" sz="1200" u="sng" dirty="0">
              <a:effectLst/>
              <a:latin typeface="Times New Roman"/>
              <a:ea typeface="Times New Roman"/>
            </a:endParaRPr>
          </a:p>
          <a:p>
            <a:pPr>
              <a:spcAft>
                <a:spcPts val="200"/>
              </a:spcAft>
            </a:pPr>
            <a:r>
              <a:rPr lang="en-GB" sz="1200" dirty="0">
                <a:effectLst/>
                <a:latin typeface="Arial"/>
                <a:ea typeface="Calibri"/>
                <a:cs typeface="Times New Roman"/>
              </a:rPr>
              <a:t> </a:t>
            </a:r>
          </a:p>
        </p:txBody>
      </p:sp>
      <p:sp>
        <p:nvSpPr>
          <p:cNvPr id="6" name="Rectangle 5"/>
          <p:cNvSpPr/>
          <p:nvPr/>
        </p:nvSpPr>
        <p:spPr>
          <a:xfrm>
            <a:off x="368617" y="1043642"/>
            <a:ext cx="6057900" cy="770482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015390808"/>
              </p:ext>
            </p:extLst>
          </p:nvPr>
        </p:nvGraphicFramePr>
        <p:xfrm>
          <a:off x="440625" y="1115616"/>
          <a:ext cx="5940703" cy="824096"/>
        </p:xfrm>
        <a:graphic>
          <a:graphicData uri="http://schemas.openxmlformats.org/drawingml/2006/table">
            <a:tbl>
              <a:tblPr firstRow="1" firstCol="1" bandRow="1">
                <a:tableStyleId>{5C22544A-7EE6-4342-B048-85BDC9FD1C3A}</a:tableStyleId>
              </a:tblPr>
              <a:tblGrid>
                <a:gridCol w="828135">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504056">
                <a:tc>
                  <a:txBody>
                    <a:bodyPr/>
                    <a:lstStyle/>
                    <a:p>
                      <a:pPr>
                        <a:spcAft>
                          <a:spcPts val="0"/>
                        </a:spcAft>
                      </a:pPr>
                      <a:r>
                        <a:rPr lang="en-GB" sz="1050" dirty="0">
                          <a:solidFill>
                            <a:sysClr val="windowText" lastClr="000000"/>
                          </a:solidFill>
                          <a:effectLst/>
                        </a:rPr>
                        <a:t>Title of Proposal</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spcAft>
                          <a:spcPts val="0"/>
                        </a:spcAft>
                      </a:pPr>
                      <a:r>
                        <a:rPr lang="en-GB" sz="1050" dirty="0">
                          <a:solidFill>
                            <a:sysClr val="windowText" lastClr="000000"/>
                          </a:solidFill>
                          <a:effectLst/>
                        </a:rPr>
                        <a:t>(VARIOUS ROADS, SOUTH WEST OUTER AREA, BATH)(PROHIBITION</a:t>
                      </a:r>
                      <a:r>
                        <a:rPr lang="en-GB" sz="1050" baseline="0" dirty="0">
                          <a:solidFill>
                            <a:sysClr val="windowText" lastClr="000000"/>
                          </a:solidFill>
                          <a:effectLst/>
                        </a:rPr>
                        <a:t> AND RESTRICTION OF PARKING AND LOADING) (NO STOPPING ON ENTRANCE MARKINGS) (AUTHORISED AND DESIGNATED PARKING PLACES) (VARIATION No 3 )(ORDER 2023)</a:t>
                      </a:r>
                      <a:endParaRPr lang="en-GB" sz="1050" dirty="0">
                        <a:solidFill>
                          <a:sysClr val="windowText" lastClr="0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00"/>
                  </a:ext>
                </a:extLst>
              </a:tr>
              <a:tr h="0">
                <a:tc gridSpan="2">
                  <a:txBody>
                    <a:bodyPr/>
                    <a:lstStyle/>
                    <a:p>
                      <a:pPr>
                        <a:spcAft>
                          <a:spcPts val="0"/>
                        </a:spcAft>
                      </a:pPr>
                      <a:r>
                        <a:rPr lang="en-GB" sz="1050" dirty="0">
                          <a:solidFill>
                            <a:sysClr val="windowText" lastClr="000000"/>
                          </a:solidFill>
                          <a:effectLst/>
                        </a:rPr>
                        <a:t>Reference</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b="1" kern="1200" dirty="0">
                          <a:solidFill>
                            <a:schemeClr val="dk1"/>
                          </a:solidFill>
                          <a:effectLst/>
                          <a:latin typeface="+mn-lt"/>
                          <a:ea typeface="+mn-ea"/>
                          <a:cs typeface="+mn-cs"/>
                        </a:rPr>
                        <a:t>23-008</a:t>
                      </a:r>
                      <a:endParaRPr lang="en-GB" sz="105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gridSpan="2">
                  <a:txBody>
                    <a:bodyPr/>
                    <a:lstStyle/>
                    <a:p>
                      <a:pPr>
                        <a:spcAft>
                          <a:spcPts val="0"/>
                        </a:spcAft>
                      </a:pPr>
                      <a:r>
                        <a:rPr lang="en-GB" sz="1050" dirty="0">
                          <a:solidFill>
                            <a:sysClr val="windowText" lastClr="000000"/>
                          </a:solidFill>
                          <a:effectLst/>
                        </a:rPr>
                        <a:t>Closing date for Objections and Representations</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dirty="0">
                          <a:solidFill>
                            <a:sysClr val="windowText" lastClr="000000"/>
                          </a:solidFill>
                          <a:effectLst/>
                          <a:latin typeface="Arial"/>
                          <a:ea typeface="Calibri"/>
                          <a:cs typeface="Times New Roman"/>
                        </a:rPr>
                        <a:t>24/05/2023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Text Box 2"/>
          <p:cNvSpPr txBox="1">
            <a:spLocks noChangeArrowheads="1"/>
          </p:cNvSpPr>
          <p:nvPr/>
        </p:nvSpPr>
        <p:spPr bwMode="auto">
          <a:xfrm>
            <a:off x="413523" y="1957685"/>
            <a:ext cx="5933307" cy="5078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spcAft>
                <a:spcPts val="0"/>
              </a:spcAft>
            </a:pPr>
            <a:r>
              <a:rPr lang="en-GB" sz="900" u="none" strike="noStrike" dirty="0">
                <a:effectLst/>
                <a:latin typeface="Arial"/>
                <a:ea typeface="Times New Roman"/>
              </a:rPr>
              <a:t>NOTICE is given that the Bath and North East Somerset Council proposes to make an order under provisions contained in the Road Traffic Regulation Act 1984 the effect of which will introduce the following variations to highway restrictions as shown on the plan below:</a:t>
            </a:r>
            <a:endParaRPr lang="en-GB" sz="900" u="sng" dirty="0">
              <a:effectLst/>
              <a:latin typeface="Times New Roman"/>
              <a:ea typeface="Times New Roman"/>
            </a:endParaRPr>
          </a:p>
        </p:txBody>
      </p:sp>
      <p:sp>
        <p:nvSpPr>
          <p:cNvPr id="12" name="Rectangle 11"/>
          <p:cNvSpPr/>
          <p:nvPr/>
        </p:nvSpPr>
        <p:spPr>
          <a:xfrm>
            <a:off x="357181" y="2410709"/>
            <a:ext cx="6069336" cy="1477328"/>
          </a:xfrm>
          <a:prstGeom prst="rect">
            <a:avLst/>
          </a:prstGeom>
        </p:spPr>
        <p:txBody>
          <a:bodyPr wrap="square">
            <a:spAutoFit/>
          </a:bodyPr>
          <a:lstStyle/>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Kelston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View, East Way, The Hollow, North View Close, Highland Road, Alderley Road, Mount Road, Lansdown View, Moorfields Drive, Hensley Gardens, Acacia Grove,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Way,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Lane, Southdown Road, Sheridan Road, Moorfields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Odins</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Stopping On School Keep Clear Markings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Twerton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Disabled Parking bay in lengths of Wells Road, Widcombe,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30 minute Limited Waiting parking bay on Mount Road, Southdown, Bath. </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section of existing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427176" y="3598863"/>
            <a:ext cx="5905999" cy="923330"/>
          </a:xfrm>
          <a:prstGeom prst="rect">
            <a:avLst/>
          </a:prstGeom>
        </p:spPr>
        <p:txBody>
          <a:bodyPr wrap="square">
            <a:spAutoFit/>
          </a:bodyPr>
          <a:lstStyle/>
          <a:p>
            <a:pPr algn="just"/>
            <a:endParaRPr lang="en-GB" sz="900" dirty="0">
              <a:latin typeface="Arial" panose="020B0604020202020204" pitchFamily="34" charset="0"/>
              <a:cs typeface="Arial" panose="020B0604020202020204" pitchFamily="34" charset="0"/>
            </a:endParaRPr>
          </a:p>
          <a:p>
            <a:pPr algn="just"/>
            <a:r>
              <a:rPr lang="en-GB" sz="900" dirty="0">
                <a:latin typeface="Arial" panose="020B0604020202020204" pitchFamily="34" charset="0"/>
                <a:cs typeface="Arial" panose="020B0604020202020204" pitchFamily="34" charset="0"/>
              </a:rPr>
              <a:t>Full details of the proposals, together with a map and a Statement of the Council’s Reasons for proposing to make the order, may be requested, free of charge, by contacting by email </a:t>
            </a:r>
            <a:r>
              <a:rPr lang="en-GB" sz="900" dirty="0">
                <a:latin typeface="Arial" panose="020B0604020202020204" pitchFamily="34" charset="0"/>
                <a:cs typeface="Arial" panose="020B0604020202020204" pitchFamily="34" charset="0"/>
                <a:hlinkClick r:id="rId3"/>
              </a:rPr>
              <a:t>council_connect@bathnes.gov.uk</a:t>
            </a:r>
            <a:r>
              <a:rPr lang="en-GB" sz="900" dirty="0">
                <a:latin typeface="Arial" panose="020B0604020202020204" pitchFamily="34" charset="0"/>
                <a:cs typeface="Arial" panose="020B0604020202020204" pitchFamily="34" charset="0"/>
              </a:rPr>
              <a:t>. The proposal may also be viewed on the Council’s website by typing in </a:t>
            </a:r>
            <a:r>
              <a:rPr lang="en-GB" sz="900" b="1" dirty="0">
                <a:latin typeface="Arial" panose="020B0604020202020204" pitchFamily="34" charset="0"/>
                <a:cs typeface="Arial" panose="020B0604020202020204" pitchFamily="34" charset="0"/>
              </a:rPr>
              <a:t>23-008 </a:t>
            </a:r>
            <a:r>
              <a:rPr lang="en-GB" sz="900" dirty="0">
                <a:latin typeface="Arial" panose="020B0604020202020204" pitchFamily="34" charset="0"/>
                <a:cs typeface="Arial" panose="020B0604020202020204" pitchFamily="34" charset="0"/>
              </a:rPr>
              <a:t>in the search box on the home page: </a:t>
            </a:r>
            <a:r>
              <a:rPr lang="en-GB" sz="900" dirty="0">
                <a:latin typeface="Arial" panose="020B0604020202020204" pitchFamily="34" charset="0"/>
                <a:cs typeface="Arial" panose="020B0604020202020204" pitchFamily="34" charset="0"/>
                <a:hlinkClick r:id="rId4"/>
              </a:rPr>
              <a:t>www.bathnes.gov.uk/permanent-traffic-order-notices</a:t>
            </a:r>
            <a:endParaRPr lang="en-GB" sz="900" u="sng" dirty="0">
              <a:latin typeface="Arial" panose="020B0604020202020204" pitchFamily="34" charset="0"/>
              <a:cs typeface="Arial" panose="020B0604020202020204" pitchFamily="34" charset="0"/>
            </a:endParaRPr>
          </a:p>
          <a:p>
            <a:pPr algn="just"/>
            <a:endParaRPr lang="en-GB" sz="900" dirty="0">
              <a:latin typeface="Arial"/>
              <a:ea typeface="Times New Roman"/>
            </a:endParaRPr>
          </a:p>
        </p:txBody>
      </p:sp>
      <p:sp>
        <p:nvSpPr>
          <p:cNvPr id="15" name="Rectangle 14"/>
          <p:cNvSpPr/>
          <p:nvPr/>
        </p:nvSpPr>
        <p:spPr>
          <a:xfrm>
            <a:off x="431048" y="7397303"/>
            <a:ext cx="5979351" cy="923330"/>
          </a:xfrm>
          <a:prstGeom prst="rect">
            <a:avLst/>
          </a:prstGeom>
        </p:spPr>
        <p:txBody>
          <a:bodyPr wrap="square">
            <a:spAutoFit/>
          </a:bodyPr>
          <a:lstStyle/>
          <a:p>
            <a:pPr algn="just"/>
            <a:r>
              <a:rPr lang="en-GB" sz="900" dirty="0">
                <a:latin typeface="Arial"/>
                <a:ea typeface="Times New Roman"/>
              </a:rPr>
              <a:t>Objections and representations with respect to the proposal, together with the grounds on which they are made, must be sent by email to </a:t>
            </a:r>
            <a:r>
              <a:rPr lang="en-GB" sz="800" b="1" dirty="0">
                <a:latin typeface="Arial"/>
                <a:ea typeface="Times New Roman"/>
              </a:rPr>
              <a:t>traffic_managementteam@bathnes.gov.uk  </a:t>
            </a:r>
            <a:r>
              <a:rPr lang="en-GB" sz="900" dirty="0">
                <a:latin typeface="Arial"/>
                <a:ea typeface="Times New Roman"/>
              </a:rPr>
              <a:t>Please quote the title of the proposal and the reference as shown above. Please note that all representations received may be considered in public by the Council and that the substance of any representation together with the name and address of the person making it could become available for public inspection.</a:t>
            </a:r>
          </a:p>
          <a:p>
            <a:endParaRPr lang="en-GB" sz="900" dirty="0">
              <a:latin typeface="Arial"/>
              <a:ea typeface="Times New Roman"/>
            </a:endParaRPr>
          </a:p>
        </p:txBody>
      </p:sp>
      <p:sp>
        <p:nvSpPr>
          <p:cNvPr id="16" name="Text Box 2"/>
          <p:cNvSpPr txBox="1">
            <a:spLocks noChangeArrowheads="1"/>
          </p:cNvSpPr>
          <p:nvPr/>
        </p:nvSpPr>
        <p:spPr bwMode="auto">
          <a:xfrm>
            <a:off x="3437277" y="8176741"/>
            <a:ext cx="2949263" cy="50405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GB" sz="900" dirty="0">
                <a:effectLst/>
                <a:latin typeface="Arial"/>
                <a:ea typeface="Times New Roman"/>
              </a:rPr>
              <a:t>Chris Major </a:t>
            </a:r>
            <a:r>
              <a:rPr lang="en-GB" sz="900" dirty="0">
                <a:latin typeface="Times New Roman"/>
                <a:ea typeface="Times New Roman"/>
              </a:rPr>
              <a:t>– </a:t>
            </a:r>
            <a:r>
              <a:rPr lang="en-GB" sz="900" dirty="0">
                <a:latin typeface="Arial"/>
                <a:ea typeface="Times New Roman"/>
              </a:rPr>
              <a:t>Director</a:t>
            </a:r>
            <a:r>
              <a:rPr lang="en-GB" sz="900" dirty="0">
                <a:effectLst/>
                <a:latin typeface="Arial"/>
                <a:ea typeface="Times New Roman"/>
              </a:rPr>
              <a:t> – </a:t>
            </a:r>
            <a:r>
              <a:rPr lang="en-GB" sz="900" dirty="0">
                <a:latin typeface="Arial"/>
                <a:ea typeface="Times New Roman"/>
              </a:rPr>
              <a:t>Place Management</a:t>
            </a:r>
            <a:endParaRPr lang="en-GB" sz="900" dirty="0">
              <a:effectLst/>
              <a:latin typeface="Times New Roman"/>
              <a:ea typeface="Times New Roman"/>
            </a:endParaRPr>
          </a:p>
          <a:p>
            <a:pPr>
              <a:spcAft>
                <a:spcPts val="0"/>
              </a:spcAft>
            </a:pPr>
            <a:r>
              <a:rPr lang="en-GB" sz="900" dirty="0">
                <a:effectLst/>
                <a:latin typeface="Arial"/>
                <a:ea typeface="Times New Roman"/>
              </a:rPr>
              <a:t>Bath &amp; North East Somerset Council</a:t>
            </a:r>
          </a:p>
          <a:p>
            <a:pPr>
              <a:spcAft>
                <a:spcPts val="0"/>
              </a:spcAft>
            </a:pPr>
            <a:r>
              <a:rPr lang="en-GB" sz="900" dirty="0">
                <a:latin typeface="Arial"/>
                <a:ea typeface="Times New Roman"/>
              </a:rPr>
              <a:t>Dated: 13</a:t>
            </a:r>
            <a:r>
              <a:rPr lang="en-GB" sz="900" baseline="30000" dirty="0">
                <a:latin typeface="Arial"/>
                <a:ea typeface="Times New Roman"/>
              </a:rPr>
              <a:t>th</a:t>
            </a:r>
            <a:r>
              <a:rPr lang="en-GB" sz="900" dirty="0">
                <a:latin typeface="Arial"/>
                <a:ea typeface="Times New Roman"/>
              </a:rPr>
              <a:t> April 2023</a:t>
            </a:r>
            <a:endParaRPr lang="en-GB" sz="900" dirty="0">
              <a:effectLst/>
              <a:latin typeface="Arial"/>
              <a:ea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2238219607"/>
              </p:ext>
            </p:extLst>
          </p:nvPr>
        </p:nvGraphicFramePr>
        <p:xfrm>
          <a:off x="476672" y="8244408"/>
          <a:ext cx="2808312" cy="457200"/>
        </p:xfrm>
        <a:graphic>
          <a:graphicData uri="http://schemas.openxmlformats.org/drawingml/2006/table">
            <a:tbl>
              <a:tblPr>
                <a:tableStyleId>{616DA210-FB5B-4158-B5E0-FEB733F419BA}</a:tableStyleId>
              </a:tblPr>
              <a:tblGrid>
                <a:gridCol w="100811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144016">
                <a:tc>
                  <a:txBody>
                    <a:bodyPr/>
                    <a:lstStyle/>
                    <a:p>
                      <a:r>
                        <a:rPr lang="en-GB" sz="900" dirty="0"/>
                        <a:t>Department:</a:t>
                      </a:r>
                      <a:endParaRPr lang="en-GB" sz="900" dirty="0">
                        <a:latin typeface="Arial" panose="020B0604020202020204" pitchFamily="34" charset="0"/>
                        <a:cs typeface="Arial" panose="020B0604020202020204" pitchFamily="34" charset="0"/>
                      </a:endParaRPr>
                    </a:p>
                  </a:txBody>
                  <a:tcPr/>
                </a:tc>
                <a:tc>
                  <a:txBody>
                    <a:bodyPr/>
                    <a:lstStyle/>
                    <a:p>
                      <a:r>
                        <a:rPr lang="en-GB" sz="900" dirty="0">
                          <a:latin typeface="+mn-lt"/>
                          <a:cs typeface="+mn-cs"/>
                        </a:rPr>
                        <a:t>Traffic Management Team</a:t>
                      </a:r>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44016">
                <a:tc>
                  <a:txBody>
                    <a:bodyPr/>
                    <a:lstStyle/>
                    <a:p>
                      <a:endParaRPr lang="en-GB" sz="900" dirty="0">
                        <a:latin typeface="Arial" panose="020B0604020202020204" pitchFamily="34" charset="0"/>
                        <a:cs typeface="Arial" panose="020B0604020202020204" pitchFamily="34" charset="0"/>
                      </a:endParaRPr>
                    </a:p>
                  </a:txBody>
                  <a:tcPr/>
                </a:tc>
                <a:tc>
                  <a:txBody>
                    <a:bodyPr/>
                    <a:lstStyle/>
                    <a:p>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pic>
        <p:nvPicPr>
          <p:cNvPr id="1046" name="Picture 22">
            <a:extLst>
              <a:ext uri="{FF2B5EF4-FFF2-40B4-BE49-F238E27FC236}">
                <a16:creationId xmlns:a16="http://schemas.microsoft.com/office/drawing/2014/main" id="{4FE84919-1B9C-736B-0D35-4EAD41EEFC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534" y="4380417"/>
            <a:ext cx="5905999" cy="30410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195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TotalTime>
  <Words>423</Words>
  <Application>Microsoft Office PowerPoint</Application>
  <PresentationFormat>On-screen Show (4:3)</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Bath and North East Somerset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Carrel</dc:creator>
  <cp:lastModifiedBy>Kris Gardom</cp:lastModifiedBy>
  <cp:revision>200</cp:revision>
  <cp:lastPrinted>2016-04-25T14:23:25Z</cp:lastPrinted>
  <dcterms:created xsi:type="dcterms:W3CDTF">2016-04-25T13:09:18Z</dcterms:created>
  <dcterms:modified xsi:type="dcterms:W3CDTF">2023-03-30T08:20:35Z</dcterms:modified>
</cp:coreProperties>
</file>