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2" r:id="rId6"/>
    <p:sldId id="263" r:id="rId7"/>
    <p:sldId id="259" r:id="rId8"/>
    <p:sldId id="265" r:id="rId9"/>
    <p:sldId id="267" r:id="rId10"/>
    <p:sldId id="266" r:id="rId11"/>
    <p:sldId id="261" r:id="rId1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4660"/>
  </p:normalViewPr>
  <p:slideViewPr>
    <p:cSldViewPr showGuides="1">
      <p:cViewPr>
        <p:scale>
          <a:sx n="98" d="100"/>
          <a:sy n="98" d="100"/>
        </p:scale>
        <p:origin x="-1746" y="-372"/>
      </p:cViewPr>
      <p:guideLst>
        <p:guide orient="horz" pos="4020"/>
        <p:guide pos="308"/>
        <p:guide pos="5932"/>
        <p:guide pos="3347"/>
        <p:guide pos="2893"/>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DDDC15-4600-436B-B1A4-BA9695BA6256}" type="datetimeFigureOut">
              <a:rPr lang="en-GB" smtClean="0"/>
              <a:t>13/09/16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38BFF-6B81-44E8-9781-9A3A7ED955B6}" type="slidenum">
              <a:rPr lang="en-GB" smtClean="0"/>
              <a:t>‹#›</a:t>
            </a:fld>
            <a:endParaRPr lang="en-GB"/>
          </a:p>
        </p:txBody>
      </p:sp>
    </p:spTree>
    <p:extLst>
      <p:ext uri="{BB962C8B-B14F-4D97-AF65-F5344CB8AC3E}">
        <p14:creationId xmlns:p14="http://schemas.microsoft.com/office/powerpoint/2010/main" val="351827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DDDC15-4600-436B-B1A4-BA9695BA6256}" type="datetimeFigureOut">
              <a:rPr lang="en-GB" smtClean="0"/>
              <a:t>13/09/16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38BFF-6B81-44E8-9781-9A3A7ED955B6}" type="slidenum">
              <a:rPr lang="en-GB" smtClean="0"/>
              <a:t>‹#›</a:t>
            </a:fld>
            <a:endParaRPr lang="en-GB"/>
          </a:p>
        </p:txBody>
      </p:sp>
    </p:spTree>
    <p:extLst>
      <p:ext uri="{BB962C8B-B14F-4D97-AF65-F5344CB8AC3E}">
        <p14:creationId xmlns:p14="http://schemas.microsoft.com/office/powerpoint/2010/main" val="140745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DDDC15-4600-436B-B1A4-BA9695BA6256}" type="datetimeFigureOut">
              <a:rPr lang="en-GB" smtClean="0"/>
              <a:t>13/09/16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38BFF-6B81-44E8-9781-9A3A7ED955B6}" type="slidenum">
              <a:rPr lang="en-GB" smtClean="0"/>
              <a:t>‹#›</a:t>
            </a:fld>
            <a:endParaRPr lang="en-GB"/>
          </a:p>
        </p:txBody>
      </p:sp>
    </p:spTree>
    <p:extLst>
      <p:ext uri="{BB962C8B-B14F-4D97-AF65-F5344CB8AC3E}">
        <p14:creationId xmlns:p14="http://schemas.microsoft.com/office/powerpoint/2010/main" val="353431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DDDC15-4600-436B-B1A4-BA9695BA6256}" type="datetimeFigureOut">
              <a:rPr lang="en-GB" smtClean="0"/>
              <a:t>13/09/16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38BFF-6B81-44E8-9781-9A3A7ED955B6}" type="slidenum">
              <a:rPr lang="en-GB" smtClean="0"/>
              <a:t>‹#›</a:t>
            </a:fld>
            <a:endParaRPr lang="en-GB"/>
          </a:p>
        </p:txBody>
      </p:sp>
    </p:spTree>
    <p:extLst>
      <p:ext uri="{BB962C8B-B14F-4D97-AF65-F5344CB8AC3E}">
        <p14:creationId xmlns:p14="http://schemas.microsoft.com/office/powerpoint/2010/main" val="324844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DDDC15-4600-436B-B1A4-BA9695BA6256}" type="datetimeFigureOut">
              <a:rPr lang="en-GB" smtClean="0"/>
              <a:t>13/09/16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338BFF-6B81-44E8-9781-9A3A7ED955B6}" type="slidenum">
              <a:rPr lang="en-GB" smtClean="0"/>
              <a:t>‹#›</a:t>
            </a:fld>
            <a:endParaRPr lang="en-GB"/>
          </a:p>
        </p:txBody>
      </p:sp>
    </p:spTree>
    <p:extLst>
      <p:ext uri="{BB962C8B-B14F-4D97-AF65-F5344CB8AC3E}">
        <p14:creationId xmlns:p14="http://schemas.microsoft.com/office/powerpoint/2010/main" val="257995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DDDC15-4600-436B-B1A4-BA9695BA6256}" type="datetimeFigureOut">
              <a:rPr lang="en-GB" smtClean="0"/>
              <a:t>13/09/16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338BFF-6B81-44E8-9781-9A3A7ED955B6}" type="slidenum">
              <a:rPr lang="en-GB" smtClean="0"/>
              <a:t>‹#›</a:t>
            </a:fld>
            <a:endParaRPr lang="en-GB"/>
          </a:p>
        </p:txBody>
      </p:sp>
    </p:spTree>
    <p:extLst>
      <p:ext uri="{BB962C8B-B14F-4D97-AF65-F5344CB8AC3E}">
        <p14:creationId xmlns:p14="http://schemas.microsoft.com/office/powerpoint/2010/main" val="63450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DDDC15-4600-436B-B1A4-BA9695BA6256}" type="datetimeFigureOut">
              <a:rPr lang="en-GB" smtClean="0"/>
              <a:t>13/09/16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338BFF-6B81-44E8-9781-9A3A7ED955B6}" type="slidenum">
              <a:rPr lang="en-GB" smtClean="0"/>
              <a:t>‹#›</a:t>
            </a:fld>
            <a:endParaRPr lang="en-GB"/>
          </a:p>
        </p:txBody>
      </p:sp>
    </p:spTree>
    <p:extLst>
      <p:ext uri="{BB962C8B-B14F-4D97-AF65-F5344CB8AC3E}">
        <p14:creationId xmlns:p14="http://schemas.microsoft.com/office/powerpoint/2010/main" val="371538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DDDC15-4600-436B-B1A4-BA9695BA6256}" type="datetimeFigureOut">
              <a:rPr lang="en-GB" smtClean="0"/>
              <a:t>13/09/16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338BFF-6B81-44E8-9781-9A3A7ED955B6}" type="slidenum">
              <a:rPr lang="en-GB" smtClean="0"/>
              <a:t>‹#›</a:t>
            </a:fld>
            <a:endParaRPr lang="en-GB"/>
          </a:p>
        </p:txBody>
      </p:sp>
    </p:spTree>
    <p:extLst>
      <p:ext uri="{BB962C8B-B14F-4D97-AF65-F5344CB8AC3E}">
        <p14:creationId xmlns:p14="http://schemas.microsoft.com/office/powerpoint/2010/main" val="96921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DDC15-4600-436B-B1A4-BA9695BA6256}" type="datetimeFigureOut">
              <a:rPr lang="en-GB" smtClean="0"/>
              <a:t>13/09/16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338BFF-6B81-44E8-9781-9A3A7ED955B6}" type="slidenum">
              <a:rPr lang="en-GB" smtClean="0"/>
              <a:t>‹#›</a:t>
            </a:fld>
            <a:endParaRPr lang="en-GB"/>
          </a:p>
        </p:txBody>
      </p:sp>
    </p:spTree>
    <p:extLst>
      <p:ext uri="{BB962C8B-B14F-4D97-AF65-F5344CB8AC3E}">
        <p14:creationId xmlns:p14="http://schemas.microsoft.com/office/powerpoint/2010/main" val="392375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DDC15-4600-436B-B1A4-BA9695BA6256}" type="datetimeFigureOut">
              <a:rPr lang="en-GB" smtClean="0"/>
              <a:t>13/09/16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338BFF-6B81-44E8-9781-9A3A7ED955B6}" type="slidenum">
              <a:rPr lang="en-GB" smtClean="0"/>
              <a:t>‹#›</a:t>
            </a:fld>
            <a:endParaRPr lang="en-GB"/>
          </a:p>
        </p:txBody>
      </p:sp>
    </p:spTree>
    <p:extLst>
      <p:ext uri="{BB962C8B-B14F-4D97-AF65-F5344CB8AC3E}">
        <p14:creationId xmlns:p14="http://schemas.microsoft.com/office/powerpoint/2010/main" val="228723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DDC15-4600-436B-B1A4-BA9695BA6256}" type="datetimeFigureOut">
              <a:rPr lang="en-GB" smtClean="0"/>
              <a:t>13/09/16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338BFF-6B81-44E8-9781-9A3A7ED955B6}" type="slidenum">
              <a:rPr lang="en-GB" smtClean="0"/>
              <a:t>‹#›</a:t>
            </a:fld>
            <a:endParaRPr lang="en-GB"/>
          </a:p>
        </p:txBody>
      </p:sp>
    </p:spTree>
    <p:extLst>
      <p:ext uri="{BB962C8B-B14F-4D97-AF65-F5344CB8AC3E}">
        <p14:creationId xmlns:p14="http://schemas.microsoft.com/office/powerpoint/2010/main" val="104758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DDC15-4600-436B-B1A4-BA9695BA6256}" type="datetimeFigureOut">
              <a:rPr lang="en-GB" smtClean="0"/>
              <a:t>13/09/16</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8BFF-6B81-44E8-9781-9A3A7ED955B6}" type="slidenum">
              <a:rPr lang="en-GB" smtClean="0"/>
              <a:t>‹#›</a:t>
            </a:fld>
            <a:endParaRPr lang="en-GB"/>
          </a:p>
        </p:txBody>
      </p:sp>
    </p:spTree>
    <p:extLst>
      <p:ext uri="{BB962C8B-B14F-4D97-AF65-F5344CB8AC3E}">
        <p14:creationId xmlns:p14="http://schemas.microsoft.com/office/powerpoint/2010/main" val="2316322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jpe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1.jpeg"/><Relationship Id="rId4" Type="http://schemas.openxmlformats.org/officeDocument/2006/relationships/image" Target="../media/image8.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4.jpeg"/><Relationship Id="rId5" Type="http://schemas.microsoft.com/office/2007/relationships/hdphoto" Target="../media/hdphoto7.wdp"/><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906000" cy="263691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344488" y="260648"/>
            <a:ext cx="8856984" cy="2000548"/>
          </a:xfrm>
          <a:prstGeom prst="rect">
            <a:avLst/>
          </a:prstGeom>
          <a:noFill/>
        </p:spPr>
        <p:txBody>
          <a:bodyPr wrap="square" rtlCol="0">
            <a:spAutoFit/>
          </a:bodyPr>
          <a:lstStyle/>
          <a:p>
            <a:r>
              <a:rPr lang="en-GB" sz="4400" b="1" dirty="0" smtClean="0">
                <a:solidFill>
                  <a:schemeClr val="bg1"/>
                </a:solidFill>
                <a:latin typeface="Arial" panose="020B0604020202020204" pitchFamily="34" charset="0"/>
                <a:cs typeface="Arial" panose="020B0604020202020204" pitchFamily="34" charset="0"/>
              </a:rPr>
              <a:t>Bath and North East Somerset Library Service:</a:t>
            </a:r>
          </a:p>
          <a:p>
            <a:r>
              <a:rPr lang="en-GB" sz="3600" b="1" dirty="0" smtClean="0">
                <a:solidFill>
                  <a:schemeClr val="bg1"/>
                </a:solidFill>
                <a:latin typeface="Arial" panose="020B0604020202020204" pitchFamily="34" charset="0"/>
                <a:cs typeface="Arial" panose="020B0604020202020204" pitchFamily="34" charset="0"/>
              </a:rPr>
              <a:t>Finding the way forward for Bath City  </a:t>
            </a:r>
            <a:endParaRPr lang="en-GB" sz="4400" b="1" dirty="0">
              <a:solidFill>
                <a:schemeClr val="bg1"/>
              </a:solidFill>
              <a:latin typeface="Arial" panose="020B0604020202020204" pitchFamily="34" charset="0"/>
              <a:cs typeface="Arial" panose="020B0604020202020204" pitchFamily="34" charset="0"/>
            </a:endParaRPr>
          </a:p>
        </p:txBody>
      </p:sp>
      <p:pic>
        <p:nvPicPr>
          <p:cNvPr id="6" name="Picture 5" descr="BATHNES__RGB_10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621" y="5563701"/>
            <a:ext cx="2190115" cy="889635"/>
          </a:xfrm>
          <a:prstGeom prst="rect">
            <a:avLst/>
          </a:prstGeom>
          <a:noFill/>
          <a:ln>
            <a:no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1379" b="4920"/>
          <a:stretch/>
        </p:blipFill>
        <p:spPr>
          <a:xfrm>
            <a:off x="3333064" y="5733256"/>
            <a:ext cx="2196000" cy="680071"/>
          </a:xfrm>
          <a:prstGeom prst="rect">
            <a:avLst/>
          </a:prstGeom>
        </p:spPr>
      </p:pic>
      <p:sp>
        <p:nvSpPr>
          <p:cNvPr id="8" name="Right Triangle 7"/>
          <p:cNvSpPr>
            <a:spLocks noChangeAspect="1"/>
          </p:cNvSpPr>
          <p:nvPr/>
        </p:nvSpPr>
        <p:spPr>
          <a:xfrm rot="5400000">
            <a:off x="8409440" y="2636856"/>
            <a:ext cx="1008000" cy="1008112"/>
          </a:xfrm>
          <a:prstGeom prst="r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075" y="5210582"/>
            <a:ext cx="835429" cy="1242753"/>
          </a:xfrm>
          <a:prstGeom prst="rect">
            <a:avLst/>
          </a:prstGeom>
        </p:spPr>
      </p:pic>
      <p:pic>
        <p:nvPicPr>
          <p:cNvPr id="87"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2617" y="5337336"/>
            <a:ext cx="1277071" cy="11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Group 87"/>
          <p:cNvGrpSpPr/>
          <p:nvPr/>
        </p:nvGrpSpPr>
        <p:grpSpPr>
          <a:xfrm>
            <a:off x="0" y="3789040"/>
            <a:ext cx="9906000" cy="1152128"/>
            <a:chOff x="0" y="3789040"/>
            <a:chExt cx="9906000" cy="1152128"/>
          </a:xfrm>
        </p:grpSpPr>
        <p:cxnSp>
          <p:nvCxnSpPr>
            <p:cNvPr id="89" name="Straight Connector 88"/>
            <p:cNvCxnSpPr/>
            <p:nvPr/>
          </p:nvCxnSpPr>
          <p:spPr>
            <a:xfrm>
              <a:off x="0" y="4941168"/>
              <a:ext cx="9906000" cy="0"/>
            </a:xfrm>
            <a:prstGeom prst="line">
              <a:avLst/>
            </a:prstGeom>
            <a:ln w="412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7319757" y="4113813"/>
              <a:ext cx="1129548" cy="819523"/>
              <a:chOff x="5436094" y="2614274"/>
              <a:chExt cx="1129548" cy="819523"/>
            </a:xfrm>
          </p:grpSpPr>
          <p:sp>
            <p:nvSpPr>
              <p:cNvPr id="156" name="Rectangle 155"/>
              <p:cNvSpPr/>
              <p:nvPr/>
            </p:nvSpPr>
            <p:spPr>
              <a:xfrm>
                <a:off x="5436094" y="2854833"/>
                <a:ext cx="1057540" cy="5772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Isosceles Triangle 37"/>
              <p:cNvSpPr/>
              <p:nvPr/>
            </p:nvSpPr>
            <p:spPr>
              <a:xfrm>
                <a:off x="5436096" y="2614274"/>
                <a:ext cx="1057538" cy="240559"/>
              </a:xfrm>
              <a:custGeom>
                <a:avLst/>
                <a:gdLst>
                  <a:gd name="connsiteX0" fmla="*/ 0 w 854310"/>
                  <a:gd name="connsiteY0" fmla="*/ 252916 h 252916"/>
                  <a:gd name="connsiteX1" fmla="*/ 427155 w 854310"/>
                  <a:gd name="connsiteY1" fmla="*/ 0 h 252916"/>
                  <a:gd name="connsiteX2" fmla="*/ 854310 w 854310"/>
                  <a:gd name="connsiteY2" fmla="*/ 252916 h 252916"/>
                  <a:gd name="connsiteX3" fmla="*/ 0 w 854310"/>
                  <a:gd name="connsiteY3" fmla="*/ 252916 h 252916"/>
                  <a:gd name="connsiteX0" fmla="*/ 0 w 854310"/>
                  <a:gd name="connsiteY0" fmla="*/ 240559 h 240559"/>
                  <a:gd name="connsiteX1" fmla="*/ 847285 w 854310"/>
                  <a:gd name="connsiteY1" fmla="*/ 0 h 240559"/>
                  <a:gd name="connsiteX2" fmla="*/ 854310 w 854310"/>
                  <a:gd name="connsiteY2" fmla="*/ 240559 h 240559"/>
                  <a:gd name="connsiteX3" fmla="*/ 0 w 854310"/>
                  <a:gd name="connsiteY3" fmla="*/ 240559 h 240559"/>
                  <a:gd name="connsiteX0" fmla="*/ 0 w 854310"/>
                  <a:gd name="connsiteY0" fmla="*/ 240559 h 240559"/>
                  <a:gd name="connsiteX1" fmla="*/ 853464 w 854310"/>
                  <a:gd name="connsiteY1" fmla="*/ 0 h 240559"/>
                  <a:gd name="connsiteX2" fmla="*/ 854310 w 854310"/>
                  <a:gd name="connsiteY2" fmla="*/ 240559 h 240559"/>
                  <a:gd name="connsiteX3" fmla="*/ 0 w 854310"/>
                  <a:gd name="connsiteY3" fmla="*/ 240559 h 240559"/>
                </a:gdLst>
                <a:ahLst/>
                <a:cxnLst>
                  <a:cxn ang="0">
                    <a:pos x="connsiteX0" y="connsiteY0"/>
                  </a:cxn>
                  <a:cxn ang="0">
                    <a:pos x="connsiteX1" y="connsiteY1"/>
                  </a:cxn>
                  <a:cxn ang="0">
                    <a:pos x="connsiteX2" y="connsiteY2"/>
                  </a:cxn>
                  <a:cxn ang="0">
                    <a:pos x="connsiteX3" y="connsiteY3"/>
                  </a:cxn>
                </a:cxnLst>
                <a:rect l="l" t="t" r="r" b="b"/>
                <a:pathLst>
                  <a:path w="854310" h="240559">
                    <a:moveTo>
                      <a:pt x="0" y="240559"/>
                    </a:moveTo>
                    <a:lnTo>
                      <a:pt x="853464" y="0"/>
                    </a:lnTo>
                    <a:lnTo>
                      <a:pt x="854310" y="240559"/>
                    </a:lnTo>
                    <a:lnTo>
                      <a:pt x="0" y="240559"/>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TextBox 157"/>
              <p:cNvSpPr txBox="1"/>
              <p:nvPr/>
            </p:nvSpPr>
            <p:spPr>
              <a:xfrm>
                <a:off x="5456763" y="2867074"/>
                <a:ext cx="1108879"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Community</a:t>
                </a:r>
                <a:endParaRPr lang="en-GB" sz="1200" b="1" dirty="0">
                  <a:solidFill>
                    <a:schemeClr val="bg1"/>
                  </a:solidFill>
                  <a:latin typeface="Arial" panose="020B0604020202020204" pitchFamily="34" charset="0"/>
                  <a:cs typeface="Arial" panose="020B0604020202020204" pitchFamily="34" charset="0"/>
                </a:endParaRPr>
              </a:p>
            </p:txBody>
          </p:sp>
          <p:sp>
            <p:nvSpPr>
              <p:cNvPr id="159" name="Rectangle 158"/>
              <p:cNvSpPr/>
              <p:nvPr/>
            </p:nvSpPr>
            <p:spPr>
              <a:xfrm>
                <a:off x="5799743" y="3216969"/>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p:cNvSpPr/>
              <p:nvPr/>
            </p:nvSpPr>
            <p:spPr>
              <a:xfrm>
                <a:off x="5642793" y="3216969"/>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 name="Group 90"/>
            <p:cNvGrpSpPr/>
            <p:nvPr/>
          </p:nvGrpSpPr>
          <p:grpSpPr>
            <a:xfrm>
              <a:off x="5280954" y="3977071"/>
              <a:ext cx="1809058" cy="960136"/>
              <a:chOff x="3491881" y="2480771"/>
              <a:chExt cx="1809058" cy="960136"/>
            </a:xfrm>
          </p:grpSpPr>
          <p:sp>
            <p:nvSpPr>
              <p:cNvPr id="147" name="Rectangle 146"/>
              <p:cNvSpPr/>
              <p:nvPr/>
            </p:nvSpPr>
            <p:spPr>
              <a:xfrm>
                <a:off x="3527881" y="2636912"/>
                <a:ext cx="720080" cy="7984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ight Triangle 147"/>
              <p:cNvSpPr>
                <a:spLocks noChangeAspect="1"/>
              </p:cNvSpPr>
              <p:nvPr/>
            </p:nvSpPr>
            <p:spPr>
              <a:xfrm rot="10800000" flipH="1">
                <a:off x="3491881" y="2568201"/>
                <a:ext cx="360000" cy="3600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p:cNvSpPr/>
              <p:nvPr/>
            </p:nvSpPr>
            <p:spPr>
              <a:xfrm>
                <a:off x="4283968" y="2480771"/>
                <a:ext cx="360042" cy="9545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p:cNvSpPr/>
              <p:nvPr/>
            </p:nvSpPr>
            <p:spPr>
              <a:xfrm rot="16200000">
                <a:off x="4423490" y="2321748"/>
                <a:ext cx="76095" cy="5089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p:cNvSpPr/>
              <p:nvPr/>
            </p:nvSpPr>
            <p:spPr>
              <a:xfrm>
                <a:off x="4572000" y="2614275"/>
                <a:ext cx="720080" cy="8210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Isosceles Triangle 37"/>
              <p:cNvSpPr/>
              <p:nvPr/>
            </p:nvSpPr>
            <p:spPr>
              <a:xfrm flipH="1">
                <a:off x="4572001" y="2511433"/>
                <a:ext cx="728938" cy="125479"/>
              </a:xfrm>
              <a:custGeom>
                <a:avLst/>
                <a:gdLst>
                  <a:gd name="connsiteX0" fmla="*/ 0 w 854310"/>
                  <a:gd name="connsiteY0" fmla="*/ 252916 h 252916"/>
                  <a:gd name="connsiteX1" fmla="*/ 427155 w 854310"/>
                  <a:gd name="connsiteY1" fmla="*/ 0 h 252916"/>
                  <a:gd name="connsiteX2" fmla="*/ 854310 w 854310"/>
                  <a:gd name="connsiteY2" fmla="*/ 252916 h 252916"/>
                  <a:gd name="connsiteX3" fmla="*/ 0 w 854310"/>
                  <a:gd name="connsiteY3" fmla="*/ 252916 h 252916"/>
                  <a:gd name="connsiteX0" fmla="*/ 0 w 854310"/>
                  <a:gd name="connsiteY0" fmla="*/ 240559 h 240559"/>
                  <a:gd name="connsiteX1" fmla="*/ 847285 w 854310"/>
                  <a:gd name="connsiteY1" fmla="*/ 0 h 240559"/>
                  <a:gd name="connsiteX2" fmla="*/ 854310 w 854310"/>
                  <a:gd name="connsiteY2" fmla="*/ 240559 h 240559"/>
                  <a:gd name="connsiteX3" fmla="*/ 0 w 854310"/>
                  <a:gd name="connsiteY3" fmla="*/ 240559 h 240559"/>
                  <a:gd name="connsiteX0" fmla="*/ 0 w 854310"/>
                  <a:gd name="connsiteY0" fmla="*/ 240559 h 240559"/>
                  <a:gd name="connsiteX1" fmla="*/ 853464 w 854310"/>
                  <a:gd name="connsiteY1" fmla="*/ 0 h 240559"/>
                  <a:gd name="connsiteX2" fmla="*/ 854310 w 854310"/>
                  <a:gd name="connsiteY2" fmla="*/ 240559 h 240559"/>
                  <a:gd name="connsiteX3" fmla="*/ 0 w 854310"/>
                  <a:gd name="connsiteY3" fmla="*/ 240559 h 240559"/>
                  <a:gd name="connsiteX0" fmla="*/ 0 w 798114"/>
                  <a:gd name="connsiteY0" fmla="*/ 232431 h 240559"/>
                  <a:gd name="connsiteX1" fmla="*/ 797268 w 798114"/>
                  <a:gd name="connsiteY1" fmla="*/ 0 h 240559"/>
                  <a:gd name="connsiteX2" fmla="*/ 798114 w 798114"/>
                  <a:gd name="connsiteY2" fmla="*/ 240559 h 240559"/>
                  <a:gd name="connsiteX3" fmla="*/ 0 w 798114"/>
                  <a:gd name="connsiteY3" fmla="*/ 232431 h 240559"/>
                  <a:gd name="connsiteX0" fmla="*/ 0 w 989182"/>
                  <a:gd name="connsiteY0" fmla="*/ 216710 h 240559"/>
                  <a:gd name="connsiteX1" fmla="*/ 988336 w 989182"/>
                  <a:gd name="connsiteY1" fmla="*/ 0 h 240559"/>
                  <a:gd name="connsiteX2" fmla="*/ 989182 w 989182"/>
                  <a:gd name="connsiteY2" fmla="*/ 240559 h 240559"/>
                  <a:gd name="connsiteX3" fmla="*/ 0 w 989182"/>
                  <a:gd name="connsiteY3" fmla="*/ 216710 h 240559"/>
                  <a:gd name="connsiteX0" fmla="*/ 0 w 994802"/>
                  <a:gd name="connsiteY0" fmla="*/ 216710 h 240559"/>
                  <a:gd name="connsiteX1" fmla="*/ 993956 w 994802"/>
                  <a:gd name="connsiteY1" fmla="*/ 0 h 240559"/>
                  <a:gd name="connsiteX2" fmla="*/ 994802 w 994802"/>
                  <a:gd name="connsiteY2" fmla="*/ 240559 h 240559"/>
                  <a:gd name="connsiteX3" fmla="*/ 0 w 994802"/>
                  <a:gd name="connsiteY3" fmla="*/ 216710 h 240559"/>
                  <a:gd name="connsiteX0" fmla="*/ 0 w 1006041"/>
                  <a:gd name="connsiteY0" fmla="*/ 224572 h 240559"/>
                  <a:gd name="connsiteX1" fmla="*/ 1005195 w 1006041"/>
                  <a:gd name="connsiteY1" fmla="*/ 0 h 240559"/>
                  <a:gd name="connsiteX2" fmla="*/ 1006041 w 1006041"/>
                  <a:gd name="connsiteY2" fmla="*/ 240559 h 240559"/>
                  <a:gd name="connsiteX3" fmla="*/ 0 w 1006041"/>
                  <a:gd name="connsiteY3" fmla="*/ 224572 h 240559"/>
                  <a:gd name="connsiteX0" fmla="*/ 0 w 994802"/>
                  <a:gd name="connsiteY0" fmla="*/ 208850 h 240559"/>
                  <a:gd name="connsiteX1" fmla="*/ 993956 w 994802"/>
                  <a:gd name="connsiteY1" fmla="*/ 0 h 240559"/>
                  <a:gd name="connsiteX2" fmla="*/ 994802 w 994802"/>
                  <a:gd name="connsiteY2" fmla="*/ 240559 h 240559"/>
                  <a:gd name="connsiteX3" fmla="*/ 0 w 994802"/>
                  <a:gd name="connsiteY3" fmla="*/ 208850 h 240559"/>
                  <a:gd name="connsiteX0" fmla="*/ 0 w 999007"/>
                  <a:gd name="connsiteY0" fmla="*/ 197084 h 240559"/>
                  <a:gd name="connsiteX1" fmla="*/ 998161 w 999007"/>
                  <a:gd name="connsiteY1" fmla="*/ 0 h 240559"/>
                  <a:gd name="connsiteX2" fmla="*/ 999007 w 999007"/>
                  <a:gd name="connsiteY2" fmla="*/ 240559 h 240559"/>
                  <a:gd name="connsiteX3" fmla="*/ 0 w 999007"/>
                  <a:gd name="connsiteY3" fmla="*/ 197084 h 240559"/>
                </a:gdLst>
                <a:ahLst/>
                <a:cxnLst>
                  <a:cxn ang="0">
                    <a:pos x="connsiteX0" y="connsiteY0"/>
                  </a:cxn>
                  <a:cxn ang="0">
                    <a:pos x="connsiteX1" y="connsiteY1"/>
                  </a:cxn>
                  <a:cxn ang="0">
                    <a:pos x="connsiteX2" y="connsiteY2"/>
                  </a:cxn>
                  <a:cxn ang="0">
                    <a:pos x="connsiteX3" y="connsiteY3"/>
                  </a:cxn>
                </a:cxnLst>
                <a:rect l="l" t="t" r="r" b="b"/>
                <a:pathLst>
                  <a:path w="999007" h="240559">
                    <a:moveTo>
                      <a:pt x="0" y="197084"/>
                    </a:moveTo>
                    <a:lnTo>
                      <a:pt x="998161" y="0"/>
                    </a:lnTo>
                    <a:lnTo>
                      <a:pt x="999007" y="240559"/>
                    </a:lnTo>
                    <a:lnTo>
                      <a:pt x="0" y="19708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TextBox 152"/>
              <p:cNvSpPr txBox="1"/>
              <p:nvPr/>
            </p:nvSpPr>
            <p:spPr>
              <a:xfrm>
                <a:off x="4355976" y="2719953"/>
                <a:ext cx="740455"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Library</a:t>
                </a:r>
                <a:endParaRPr lang="en-GB" sz="1200" b="1" dirty="0">
                  <a:solidFill>
                    <a:schemeClr val="bg1"/>
                  </a:solidFill>
                  <a:latin typeface="Arial" panose="020B0604020202020204" pitchFamily="34" charset="0"/>
                  <a:cs typeface="Arial" panose="020B0604020202020204" pitchFamily="34" charset="0"/>
                </a:endParaRPr>
              </a:p>
            </p:txBody>
          </p:sp>
          <p:sp>
            <p:nvSpPr>
              <p:cNvPr id="154" name="Rectangle 153"/>
              <p:cNvSpPr/>
              <p:nvPr/>
            </p:nvSpPr>
            <p:spPr>
              <a:xfrm>
                <a:off x="4728950" y="3224079"/>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p:cNvSpPr/>
              <p:nvPr/>
            </p:nvSpPr>
            <p:spPr>
              <a:xfrm>
                <a:off x="4572000" y="3224079"/>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p:cNvGrpSpPr/>
            <p:nvPr/>
          </p:nvGrpSpPr>
          <p:grpSpPr>
            <a:xfrm>
              <a:off x="1683505" y="3789040"/>
              <a:ext cx="2189375" cy="1152128"/>
              <a:chOff x="726441" y="2564904"/>
              <a:chExt cx="2189375" cy="1152128"/>
            </a:xfrm>
          </p:grpSpPr>
          <p:sp>
            <p:nvSpPr>
              <p:cNvPr id="138" name="Rectangle 137"/>
              <p:cNvSpPr/>
              <p:nvPr/>
            </p:nvSpPr>
            <p:spPr>
              <a:xfrm>
                <a:off x="899592" y="3212976"/>
                <a:ext cx="1872208" cy="504056"/>
              </a:xfrm>
              <a:prstGeom prst="rect">
                <a:avLst/>
              </a:prstGeom>
              <a:solidFill>
                <a:schemeClr val="bg1">
                  <a:lumMod val="65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p:cNvSpPr/>
              <p:nvPr/>
            </p:nvSpPr>
            <p:spPr>
              <a:xfrm>
                <a:off x="755576" y="2564904"/>
                <a:ext cx="2160240" cy="648072"/>
              </a:xfrm>
              <a:prstGeom prst="rect">
                <a:avLst/>
              </a:prstGeom>
              <a:solidFill>
                <a:schemeClr val="bg1">
                  <a:lumMod val="65000"/>
                </a:schemeClr>
              </a:solidFill>
              <a:ln w="539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p:cNvSpPr/>
              <p:nvPr/>
            </p:nvSpPr>
            <p:spPr>
              <a:xfrm>
                <a:off x="2627784" y="2564904"/>
                <a:ext cx="144016" cy="648841"/>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p:cNvSpPr/>
              <p:nvPr/>
            </p:nvSpPr>
            <p:spPr>
              <a:xfrm>
                <a:off x="2411760" y="2564904"/>
                <a:ext cx="72008" cy="64388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p:cNvSpPr/>
              <p:nvPr/>
            </p:nvSpPr>
            <p:spPr>
              <a:xfrm>
                <a:off x="1979712" y="2564904"/>
                <a:ext cx="72008" cy="64388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p:cNvSpPr/>
              <p:nvPr/>
            </p:nvSpPr>
            <p:spPr>
              <a:xfrm>
                <a:off x="2195736" y="2564904"/>
                <a:ext cx="72008" cy="64388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TextBox 143"/>
              <p:cNvSpPr txBox="1"/>
              <p:nvPr/>
            </p:nvSpPr>
            <p:spPr>
              <a:xfrm>
                <a:off x="726441" y="2748344"/>
                <a:ext cx="1325970"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One Stop Shop</a:t>
                </a:r>
                <a:endParaRPr lang="en-GB" sz="1200" b="1" dirty="0">
                  <a:solidFill>
                    <a:schemeClr val="bg1"/>
                  </a:solidFill>
                  <a:latin typeface="Arial" panose="020B0604020202020204" pitchFamily="34" charset="0"/>
                  <a:cs typeface="Arial" panose="020B0604020202020204" pitchFamily="34" charset="0"/>
                </a:endParaRPr>
              </a:p>
            </p:txBody>
          </p:sp>
          <p:sp>
            <p:nvSpPr>
              <p:cNvPr id="145" name="Rectangle 144"/>
              <p:cNvSpPr/>
              <p:nvPr/>
            </p:nvSpPr>
            <p:spPr>
              <a:xfrm>
                <a:off x="1043608" y="3429000"/>
                <a:ext cx="169487" cy="288032"/>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p:cNvSpPr/>
              <p:nvPr/>
            </p:nvSpPr>
            <p:spPr>
              <a:xfrm>
                <a:off x="1259632" y="3429000"/>
                <a:ext cx="169487" cy="288032"/>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3" name="Group 92"/>
            <p:cNvGrpSpPr/>
            <p:nvPr/>
          </p:nvGrpSpPr>
          <p:grpSpPr>
            <a:xfrm>
              <a:off x="8431894" y="4304940"/>
              <a:ext cx="553554" cy="631801"/>
              <a:chOff x="1019581" y="4453383"/>
              <a:chExt cx="553554" cy="631801"/>
            </a:xfrm>
          </p:grpSpPr>
          <p:sp>
            <p:nvSpPr>
              <p:cNvPr id="130" name="Flowchart: Alternate Process 129"/>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5" name="Straight Connector 134"/>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34"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479222" y="4304653"/>
              <a:ext cx="553554" cy="631801"/>
              <a:chOff x="1019581" y="4453383"/>
              <a:chExt cx="553554" cy="631801"/>
            </a:xfrm>
          </p:grpSpPr>
          <p:sp>
            <p:nvSpPr>
              <p:cNvPr id="122" name="Flowchart: Alternate Process 121"/>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6"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4030185" y="4304726"/>
              <a:ext cx="553554" cy="631801"/>
              <a:chOff x="1019581" y="4453383"/>
              <a:chExt cx="553554" cy="631801"/>
            </a:xfrm>
          </p:grpSpPr>
          <p:sp>
            <p:nvSpPr>
              <p:cNvPr id="114" name="Flowchart: Alternate Process 113"/>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9" name="Straight Connector 118"/>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8"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4448944" y="4304940"/>
              <a:ext cx="553554" cy="631801"/>
              <a:chOff x="1019581" y="4453383"/>
              <a:chExt cx="553554" cy="631801"/>
            </a:xfrm>
          </p:grpSpPr>
          <p:sp>
            <p:nvSpPr>
              <p:cNvPr id="106" name="Flowchart: Alternate Process 105"/>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1" name="Straight Connector 110"/>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10"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1015070" y="4304940"/>
              <a:ext cx="553554" cy="631801"/>
              <a:chOff x="1019581" y="4453383"/>
              <a:chExt cx="553554" cy="631801"/>
            </a:xfrm>
          </p:grpSpPr>
          <p:sp>
            <p:nvSpPr>
              <p:cNvPr id="98" name="Flowchart: Alternate Process 97"/>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3" name="Straight Connector 102"/>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02"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41340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4839" y="1474143"/>
            <a:ext cx="7632848" cy="769441"/>
          </a:xfrm>
          <a:prstGeom prst="rect">
            <a:avLst/>
          </a:prstGeom>
          <a:noFill/>
        </p:spPr>
        <p:txBody>
          <a:bodyPr wrap="square" rtlCol="0">
            <a:spAutoFit/>
          </a:bodyPr>
          <a:lstStyle/>
          <a:p>
            <a:r>
              <a:rPr lang="en-GB" sz="4400" b="1" dirty="0" smtClean="0">
                <a:solidFill>
                  <a:schemeClr val="accent1"/>
                </a:solidFill>
                <a:latin typeface="Arial" panose="020B0604020202020204" pitchFamily="34" charset="0"/>
                <a:cs typeface="Arial" panose="020B0604020202020204" pitchFamily="34" charset="0"/>
              </a:rPr>
              <a:t>What could we do in Bath?</a:t>
            </a:r>
            <a:endParaRPr lang="en-GB" sz="4400" b="1" dirty="0">
              <a:solidFill>
                <a:schemeClr val="accent1"/>
              </a:solidFill>
              <a:latin typeface="Arial" panose="020B0604020202020204" pitchFamily="34" charset="0"/>
              <a:cs typeface="Arial" panose="020B0604020202020204" pitchFamily="34" charset="0"/>
            </a:endParaRPr>
          </a:p>
        </p:txBody>
      </p:sp>
      <p:grpSp>
        <p:nvGrpSpPr>
          <p:cNvPr id="76" name="Group 75"/>
          <p:cNvGrpSpPr/>
          <p:nvPr/>
        </p:nvGrpSpPr>
        <p:grpSpPr>
          <a:xfrm>
            <a:off x="0" y="3789040"/>
            <a:ext cx="9906000" cy="1152128"/>
            <a:chOff x="0" y="3789040"/>
            <a:chExt cx="9906000" cy="1152128"/>
          </a:xfrm>
        </p:grpSpPr>
        <p:cxnSp>
          <p:nvCxnSpPr>
            <p:cNvPr id="77" name="Straight Connector 76"/>
            <p:cNvCxnSpPr/>
            <p:nvPr/>
          </p:nvCxnSpPr>
          <p:spPr>
            <a:xfrm>
              <a:off x="0" y="4941168"/>
              <a:ext cx="9906000" cy="0"/>
            </a:xfrm>
            <a:prstGeom prst="line">
              <a:avLst/>
            </a:prstGeom>
            <a:ln w="412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7319757" y="4113813"/>
              <a:ext cx="1129548" cy="819523"/>
              <a:chOff x="5436094" y="2614274"/>
              <a:chExt cx="1129548" cy="819523"/>
            </a:xfrm>
          </p:grpSpPr>
          <p:sp>
            <p:nvSpPr>
              <p:cNvPr id="144" name="Rectangle 143"/>
              <p:cNvSpPr/>
              <p:nvPr/>
            </p:nvSpPr>
            <p:spPr>
              <a:xfrm>
                <a:off x="5436094" y="2854833"/>
                <a:ext cx="1057540" cy="5772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Isosceles Triangle 37"/>
              <p:cNvSpPr/>
              <p:nvPr/>
            </p:nvSpPr>
            <p:spPr>
              <a:xfrm>
                <a:off x="5436096" y="2614274"/>
                <a:ext cx="1057538" cy="240559"/>
              </a:xfrm>
              <a:custGeom>
                <a:avLst/>
                <a:gdLst>
                  <a:gd name="connsiteX0" fmla="*/ 0 w 854310"/>
                  <a:gd name="connsiteY0" fmla="*/ 252916 h 252916"/>
                  <a:gd name="connsiteX1" fmla="*/ 427155 w 854310"/>
                  <a:gd name="connsiteY1" fmla="*/ 0 h 252916"/>
                  <a:gd name="connsiteX2" fmla="*/ 854310 w 854310"/>
                  <a:gd name="connsiteY2" fmla="*/ 252916 h 252916"/>
                  <a:gd name="connsiteX3" fmla="*/ 0 w 854310"/>
                  <a:gd name="connsiteY3" fmla="*/ 252916 h 252916"/>
                  <a:gd name="connsiteX0" fmla="*/ 0 w 854310"/>
                  <a:gd name="connsiteY0" fmla="*/ 240559 h 240559"/>
                  <a:gd name="connsiteX1" fmla="*/ 847285 w 854310"/>
                  <a:gd name="connsiteY1" fmla="*/ 0 h 240559"/>
                  <a:gd name="connsiteX2" fmla="*/ 854310 w 854310"/>
                  <a:gd name="connsiteY2" fmla="*/ 240559 h 240559"/>
                  <a:gd name="connsiteX3" fmla="*/ 0 w 854310"/>
                  <a:gd name="connsiteY3" fmla="*/ 240559 h 240559"/>
                  <a:gd name="connsiteX0" fmla="*/ 0 w 854310"/>
                  <a:gd name="connsiteY0" fmla="*/ 240559 h 240559"/>
                  <a:gd name="connsiteX1" fmla="*/ 853464 w 854310"/>
                  <a:gd name="connsiteY1" fmla="*/ 0 h 240559"/>
                  <a:gd name="connsiteX2" fmla="*/ 854310 w 854310"/>
                  <a:gd name="connsiteY2" fmla="*/ 240559 h 240559"/>
                  <a:gd name="connsiteX3" fmla="*/ 0 w 854310"/>
                  <a:gd name="connsiteY3" fmla="*/ 240559 h 240559"/>
                </a:gdLst>
                <a:ahLst/>
                <a:cxnLst>
                  <a:cxn ang="0">
                    <a:pos x="connsiteX0" y="connsiteY0"/>
                  </a:cxn>
                  <a:cxn ang="0">
                    <a:pos x="connsiteX1" y="connsiteY1"/>
                  </a:cxn>
                  <a:cxn ang="0">
                    <a:pos x="connsiteX2" y="connsiteY2"/>
                  </a:cxn>
                  <a:cxn ang="0">
                    <a:pos x="connsiteX3" y="connsiteY3"/>
                  </a:cxn>
                </a:cxnLst>
                <a:rect l="l" t="t" r="r" b="b"/>
                <a:pathLst>
                  <a:path w="854310" h="240559">
                    <a:moveTo>
                      <a:pt x="0" y="240559"/>
                    </a:moveTo>
                    <a:lnTo>
                      <a:pt x="853464" y="0"/>
                    </a:lnTo>
                    <a:lnTo>
                      <a:pt x="854310" y="240559"/>
                    </a:lnTo>
                    <a:lnTo>
                      <a:pt x="0" y="240559"/>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TextBox 145"/>
              <p:cNvSpPr txBox="1"/>
              <p:nvPr/>
            </p:nvSpPr>
            <p:spPr>
              <a:xfrm>
                <a:off x="5456763" y="2867074"/>
                <a:ext cx="1108879"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Community</a:t>
                </a:r>
                <a:endParaRPr lang="en-GB" sz="1200" b="1" dirty="0">
                  <a:solidFill>
                    <a:schemeClr val="bg1"/>
                  </a:solidFill>
                  <a:latin typeface="Arial" panose="020B0604020202020204" pitchFamily="34" charset="0"/>
                  <a:cs typeface="Arial" panose="020B0604020202020204" pitchFamily="34" charset="0"/>
                </a:endParaRPr>
              </a:p>
            </p:txBody>
          </p:sp>
          <p:sp>
            <p:nvSpPr>
              <p:cNvPr id="147" name="Rectangle 146"/>
              <p:cNvSpPr/>
              <p:nvPr/>
            </p:nvSpPr>
            <p:spPr>
              <a:xfrm>
                <a:off x="5799743" y="3216969"/>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p:cNvSpPr/>
              <p:nvPr/>
            </p:nvSpPr>
            <p:spPr>
              <a:xfrm>
                <a:off x="5642793" y="3216969"/>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9" name="Group 78"/>
            <p:cNvGrpSpPr/>
            <p:nvPr/>
          </p:nvGrpSpPr>
          <p:grpSpPr>
            <a:xfrm>
              <a:off x="5280954" y="3977071"/>
              <a:ext cx="1809058" cy="960136"/>
              <a:chOff x="3491881" y="2480771"/>
              <a:chExt cx="1809058" cy="960136"/>
            </a:xfrm>
          </p:grpSpPr>
          <p:sp>
            <p:nvSpPr>
              <p:cNvPr id="135" name="Rectangle 134"/>
              <p:cNvSpPr/>
              <p:nvPr/>
            </p:nvSpPr>
            <p:spPr>
              <a:xfrm>
                <a:off x="3527881" y="2636912"/>
                <a:ext cx="720080" cy="7984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ight Triangle 135"/>
              <p:cNvSpPr>
                <a:spLocks noChangeAspect="1"/>
              </p:cNvSpPr>
              <p:nvPr/>
            </p:nvSpPr>
            <p:spPr>
              <a:xfrm rot="10800000" flipH="1">
                <a:off x="3491881" y="2568201"/>
                <a:ext cx="360000" cy="3600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p:cNvSpPr/>
              <p:nvPr/>
            </p:nvSpPr>
            <p:spPr>
              <a:xfrm>
                <a:off x="4283968" y="2480771"/>
                <a:ext cx="360042" cy="9545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p:cNvSpPr/>
              <p:nvPr/>
            </p:nvSpPr>
            <p:spPr>
              <a:xfrm rot="16200000">
                <a:off x="4423490" y="2321748"/>
                <a:ext cx="76095" cy="5089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p:cNvSpPr/>
              <p:nvPr/>
            </p:nvSpPr>
            <p:spPr>
              <a:xfrm>
                <a:off x="4572000" y="2614275"/>
                <a:ext cx="720080" cy="8210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Isosceles Triangle 37"/>
              <p:cNvSpPr/>
              <p:nvPr/>
            </p:nvSpPr>
            <p:spPr>
              <a:xfrm flipH="1">
                <a:off x="4572001" y="2511433"/>
                <a:ext cx="728938" cy="125479"/>
              </a:xfrm>
              <a:custGeom>
                <a:avLst/>
                <a:gdLst>
                  <a:gd name="connsiteX0" fmla="*/ 0 w 854310"/>
                  <a:gd name="connsiteY0" fmla="*/ 252916 h 252916"/>
                  <a:gd name="connsiteX1" fmla="*/ 427155 w 854310"/>
                  <a:gd name="connsiteY1" fmla="*/ 0 h 252916"/>
                  <a:gd name="connsiteX2" fmla="*/ 854310 w 854310"/>
                  <a:gd name="connsiteY2" fmla="*/ 252916 h 252916"/>
                  <a:gd name="connsiteX3" fmla="*/ 0 w 854310"/>
                  <a:gd name="connsiteY3" fmla="*/ 252916 h 252916"/>
                  <a:gd name="connsiteX0" fmla="*/ 0 w 854310"/>
                  <a:gd name="connsiteY0" fmla="*/ 240559 h 240559"/>
                  <a:gd name="connsiteX1" fmla="*/ 847285 w 854310"/>
                  <a:gd name="connsiteY1" fmla="*/ 0 h 240559"/>
                  <a:gd name="connsiteX2" fmla="*/ 854310 w 854310"/>
                  <a:gd name="connsiteY2" fmla="*/ 240559 h 240559"/>
                  <a:gd name="connsiteX3" fmla="*/ 0 w 854310"/>
                  <a:gd name="connsiteY3" fmla="*/ 240559 h 240559"/>
                  <a:gd name="connsiteX0" fmla="*/ 0 w 854310"/>
                  <a:gd name="connsiteY0" fmla="*/ 240559 h 240559"/>
                  <a:gd name="connsiteX1" fmla="*/ 853464 w 854310"/>
                  <a:gd name="connsiteY1" fmla="*/ 0 h 240559"/>
                  <a:gd name="connsiteX2" fmla="*/ 854310 w 854310"/>
                  <a:gd name="connsiteY2" fmla="*/ 240559 h 240559"/>
                  <a:gd name="connsiteX3" fmla="*/ 0 w 854310"/>
                  <a:gd name="connsiteY3" fmla="*/ 240559 h 240559"/>
                  <a:gd name="connsiteX0" fmla="*/ 0 w 798114"/>
                  <a:gd name="connsiteY0" fmla="*/ 232431 h 240559"/>
                  <a:gd name="connsiteX1" fmla="*/ 797268 w 798114"/>
                  <a:gd name="connsiteY1" fmla="*/ 0 h 240559"/>
                  <a:gd name="connsiteX2" fmla="*/ 798114 w 798114"/>
                  <a:gd name="connsiteY2" fmla="*/ 240559 h 240559"/>
                  <a:gd name="connsiteX3" fmla="*/ 0 w 798114"/>
                  <a:gd name="connsiteY3" fmla="*/ 232431 h 240559"/>
                  <a:gd name="connsiteX0" fmla="*/ 0 w 989182"/>
                  <a:gd name="connsiteY0" fmla="*/ 216710 h 240559"/>
                  <a:gd name="connsiteX1" fmla="*/ 988336 w 989182"/>
                  <a:gd name="connsiteY1" fmla="*/ 0 h 240559"/>
                  <a:gd name="connsiteX2" fmla="*/ 989182 w 989182"/>
                  <a:gd name="connsiteY2" fmla="*/ 240559 h 240559"/>
                  <a:gd name="connsiteX3" fmla="*/ 0 w 989182"/>
                  <a:gd name="connsiteY3" fmla="*/ 216710 h 240559"/>
                  <a:gd name="connsiteX0" fmla="*/ 0 w 994802"/>
                  <a:gd name="connsiteY0" fmla="*/ 216710 h 240559"/>
                  <a:gd name="connsiteX1" fmla="*/ 993956 w 994802"/>
                  <a:gd name="connsiteY1" fmla="*/ 0 h 240559"/>
                  <a:gd name="connsiteX2" fmla="*/ 994802 w 994802"/>
                  <a:gd name="connsiteY2" fmla="*/ 240559 h 240559"/>
                  <a:gd name="connsiteX3" fmla="*/ 0 w 994802"/>
                  <a:gd name="connsiteY3" fmla="*/ 216710 h 240559"/>
                  <a:gd name="connsiteX0" fmla="*/ 0 w 1006041"/>
                  <a:gd name="connsiteY0" fmla="*/ 224572 h 240559"/>
                  <a:gd name="connsiteX1" fmla="*/ 1005195 w 1006041"/>
                  <a:gd name="connsiteY1" fmla="*/ 0 h 240559"/>
                  <a:gd name="connsiteX2" fmla="*/ 1006041 w 1006041"/>
                  <a:gd name="connsiteY2" fmla="*/ 240559 h 240559"/>
                  <a:gd name="connsiteX3" fmla="*/ 0 w 1006041"/>
                  <a:gd name="connsiteY3" fmla="*/ 224572 h 240559"/>
                  <a:gd name="connsiteX0" fmla="*/ 0 w 994802"/>
                  <a:gd name="connsiteY0" fmla="*/ 208850 h 240559"/>
                  <a:gd name="connsiteX1" fmla="*/ 993956 w 994802"/>
                  <a:gd name="connsiteY1" fmla="*/ 0 h 240559"/>
                  <a:gd name="connsiteX2" fmla="*/ 994802 w 994802"/>
                  <a:gd name="connsiteY2" fmla="*/ 240559 h 240559"/>
                  <a:gd name="connsiteX3" fmla="*/ 0 w 994802"/>
                  <a:gd name="connsiteY3" fmla="*/ 208850 h 240559"/>
                  <a:gd name="connsiteX0" fmla="*/ 0 w 999007"/>
                  <a:gd name="connsiteY0" fmla="*/ 197084 h 240559"/>
                  <a:gd name="connsiteX1" fmla="*/ 998161 w 999007"/>
                  <a:gd name="connsiteY1" fmla="*/ 0 h 240559"/>
                  <a:gd name="connsiteX2" fmla="*/ 999007 w 999007"/>
                  <a:gd name="connsiteY2" fmla="*/ 240559 h 240559"/>
                  <a:gd name="connsiteX3" fmla="*/ 0 w 999007"/>
                  <a:gd name="connsiteY3" fmla="*/ 197084 h 240559"/>
                </a:gdLst>
                <a:ahLst/>
                <a:cxnLst>
                  <a:cxn ang="0">
                    <a:pos x="connsiteX0" y="connsiteY0"/>
                  </a:cxn>
                  <a:cxn ang="0">
                    <a:pos x="connsiteX1" y="connsiteY1"/>
                  </a:cxn>
                  <a:cxn ang="0">
                    <a:pos x="connsiteX2" y="connsiteY2"/>
                  </a:cxn>
                  <a:cxn ang="0">
                    <a:pos x="connsiteX3" y="connsiteY3"/>
                  </a:cxn>
                </a:cxnLst>
                <a:rect l="l" t="t" r="r" b="b"/>
                <a:pathLst>
                  <a:path w="999007" h="240559">
                    <a:moveTo>
                      <a:pt x="0" y="197084"/>
                    </a:moveTo>
                    <a:lnTo>
                      <a:pt x="998161" y="0"/>
                    </a:lnTo>
                    <a:lnTo>
                      <a:pt x="999007" y="240559"/>
                    </a:lnTo>
                    <a:lnTo>
                      <a:pt x="0" y="19708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TextBox 140"/>
              <p:cNvSpPr txBox="1"/>
              <p:nvPr/>
            </p:nvSpPr>
            <p:spPr>
              <a:xfrm>
                <a:off x="4355976" y="2719953"/>
                <a:ext cx="740455"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Library</a:t>
                </a:r>
                <a:endParaRPr lang="en-GB" sz="1200" b="1" dirty="0">
                  <a:solidFill>
                    <a:schemeClr val="bg1"/>
                  </a:solidFill>
                  <a:latin typeface="Arial" panose="020B0604020202020204" pitchFamily="34" charset="0"/>
                  <a:cs typeface="Arial" panose="020B0604020202020204" pitchFamily="34" charset="0"/>
                </a:endParaRPr>
              </a:p>
            </p:txBody>
          </p:sp>
          <p:sp>
            <p:nvSpPr>
              <p:cNvPr id="142" name="Rectangle 141"/>
              <p:cNvSpPr/>
              <p:nvPr/>
            </p:nvSpPr>
            <p:spPr>
              <a:xfrm>
                <a:off x="4728950" y="3224079"/>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p:cNvSpPr/>
              <p:nvPr/>
            </p:nvSpPr>
            <p:spPr>
              <a:xfrm>
                <a:off x="4572000" y="3224079"/>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0" name="Group 79"/>
            <p:cNvGrpSpPr/>
            <p:nvPr/>
          </p:nvGrpSpPr>
          <p:grpSpPr>
            <a:xfrm>
              <a:off x="1683505" y="3789040"/>
              <a:ext cx="2189375" cy="1152128"/>
              <a:chOff x="726441" y="2564904"/>
              <a:chExt cx="2189375" cy="1152128"/>
            </a:xfrm>
          </p:grpSpPr>
          <p:sp>
            <p:nvSpPr>
              <p:cNvPr id="126" name="Rectangle 125"/>
              <p:cNvSpPr/>
              <p:nvPr/>
            </p:nvSpPr>
            <p:spPr>
              <a:xfrm>
                <a:off x="899592" y="3212976"/>
                <a:ext cx="1872208" cy="504056"/>
              </a:xfrm>
              <a:prstGeom prst="rect">
                <a:avLst/>
              </a:prstGeom>
              <a:solidFill>
                <a:schemeClr val="bg1">
                  <a:lumMod val="65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p:cNvSpPr/>
              <p:nvPr/>
            </p:nvSpPr>
            <p:spPr>
              <a:xfrm>
                <a:off x="755576" y="2564904"/>
                <a:ext cx="2160240" cy="648072"/>
              </a:xfrm>
              <a:prstGeom prst="rect">
                <a:avLst/>
              </a:prstGeom>
              <a:solidFill>
                <a:schemeClr val="bg1">
                  <a:lumMod val="65000"/>
                </a:schemeClr>
              </a:solidFill>
              <a:ln w="539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p:cNvSpPr/>
              <p:nvPr/>
            </p:nvSpPr>
            <p:spPr>
              <a:xfrm>
                <a:off x="2627784" y="2564904"/>
                <a:ext cx="144016" cy="648841"/>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p:cNvSpPr/>
              <p:nvPr/>
            </p:nvSpPr>
            <p:spPr>
              <a:xfrm>
                <a:off x="2411760" y="2564904"/>
                <a:ext cx="72008" cy="64388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p:cNvSpPr/>
              <p:nvPr/>
            </p:nvSpPr>
            <p:spPr>
              <a:xfrm>
                <a:off x="1979712" y="2564904"/>
                <a:ext cx="72008" cy="64388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p:cNvSpPr/>
              <p:nvPr/>
            </p:nvSpPr>
            <p:spPr>
              <a:xfrm>
                <a:off x="2195736" y="2564904"/>
                <a:ext cx="72008" cy="64388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TextBox 131"/>
              <p:cNvSpPr txBox="1"/>
              <p:nvPr/>
            </p:nvSpPr>
            <p:spPr>
              <a:xfrm>
                <a:off x="726441" y="2748344"/>
                <a:ext cx="1325970"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One Stop Shop</a:t>
                </a:r>
                <a:endParaRPr lang="en-GB" sz="1200" b="1" dirty="0">
                  <a:solidFill>
                    <a:schemeClr val="bg1"/>
                  </a:solidFill>
                  <a:latin typeface="Arial" panose="020B0604020202020204" pitchFamily="34" charset="0"/>
                  <a:cs typeface="Arial" panose="020B0604020202020204" pitchFamily="34" charset="0"/>
                </a:endParaRPr>
              </a:p>
            </p:txBody>
          </p:sp>
          <p:sp>
            <p:nvSpPr>
              <p:cNvPr id="133" name="Rectangle 132"/>
              <p:cNvSpPr/>
              <p:nvPr/>
            </p:nvSpPr>
            <p:spPr>
              <a:xfrm>
                <a:off x="1043608" y="3429000"/>
                <a:ext cx="169487" cy="288032"/>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p:cNvSpPr/>
              <p:nvPr/>
            </p:nvSpPr>
            <p:spPr>
              <a:xfrm>
                <a:off x="1259632" y="3429000"/>
                <a:ext cx="169487" cy="288032"/>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80"/>
            <p:cNvGrpSpPr/>
            <p:nvPr/>
          </p:nvGrpSpPr>
          <p:grpSpPr>
            <a:xfrm>
              <a:off x="8431894" y="4304940"/>
              <a:ext cx="553554" cy="631801"/>
              <a:chOff x="1019581" y="4453383"/>
              <a:chExt cx="553554" cy="631801"/>
            </a:xfrm>
          </p:grpSpPr>
          <p:sp>
            <p:nvSpPr>
              <p:cNvPr id="118" name="Flowchart: Alternate Process 117"/>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3" name="Straight Connector 122"/>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22"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479222" y="4304653"/>
              <a:ext cx="553554" cy="631801"/>
              <a:chOff x="1019581" y="4453383"/>
              <a:chExt cx="553554" cy="631801"/>
            </a:xfrm>
          </p:grpSpPr>
          <p:sp>
            <p:nvSpPr>
              <p:cNvPr id="110" name="Flowchart: Alternate Process 109"/>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5" name="Straight Connector 114"/>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14"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4030185" y="4304726"/>
              <a:ext cx="553554" cy="631801"/>
              <a:chOff x="1019581" y="4453383"/>
              <a:chExt cx="553554" cy="631801"/>
            </a:xfrm>
          </p:grpSpPr>
          <p:sp>
            <p:nvSpPr>
              <p:cNvPr id="102" name="Flowchart: Alternate Process 101"/>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7" name="Straight Connector 106"/>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6"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4448944" y="4304940"/>
              <a:ext cx="553554" cy="631801"/>
              <a:chOff x="1019581" y="4453383"/>
              <a:chExt cx="553554" cy="631801"/>
            </a:xfrm>
          </p:grpSpPr>
          <p:sp>
            <p:nvSpPr>
              <p:cNvPr id="94" name="Flowchart: Alternate Process 93"/>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9" name="Straight Connector 98"/>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8"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015070" y="4304940"/>
              <a:ext cx="553554" cy="631801"/>
              <a:chOff x="1019581" y="4453383"/>
              <a:chExt cx="553554" cy="631801"/>
            </a:xfrm>
          </p:grpSpPr>
          <p:sp>
            <p:nvSpPr>
              <p:cNvPr id="86" name="Flowchart: Alternate Process 85"/>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1" name="Straight Connector 90"/>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90"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44105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6496" y="908720"/>
            <a:ext cx="6840760" cy="2215991"/>
          </a:xfrm>
          <a:prstGeom prst="rect">
            <a:avLst/>
          </a:prstGeom>
          <a:noFill/>
        </p:spPr>
        <p:txBody>
          <a:bodyPr wrap="square" rtlCol="0">
            <a:spAutoFit/>
          </a:bodyPr>
          <a:lstStyle/>
          <a:p>
            <a:r>
              <a:rPr lang="en-GB" b="1" dirty="0">
                <a:solidFill>
                  <a:schemeClr val="accent1"/>
                </a:solidFill>
                <a:latin typeface="Arial" panose="020B0604020202020204" pitchFamily="34" charset="0"/>
                <a:cs typeface="Arial" panose="020B0604020202020204" pitchFamily="34" charset="0"/>
              </a:rPr>
              <a:t>In summary, we aim </a:t>
            </a:r>
            <a:r>
              <a:rPr lang="en-GB" b="1" dirty="0" smtClean="0">
                <a:solidFill>
                  <a:schemeClr val="accent1"/>
                </a:solidFill>
                <a:latin typeface="Arial" panose="020B0604020202020204" pitchFamily="34" charset="0"/>
                <a:cs typeface="Arial" panose="020B0604020202020204" pitchFamily="34" charset="0"/>
              </a:rPr>
              <a:t>to:</a:t>
            </a:r>
          </a:p>
          <a:p>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Engage with local communities to clearly </a:t>
            </a:r>
            <a:r>
              <a:rPr lang="en-GB" sz="1200" dirty="0">
                <a:latin typeface="Arial" panose="020B0604020202020204" pitchFamily="34" charset="0"/>
                <a:cs typeface="Arial" panose="020B0604020202020204" pitchFamily="34" charset="0"/>
              </a:rPr>
              <a:t>understand our customers and their </a:t>
            </a:r>
            <a:r>
              <a:rPr lang="en-GB" sz="1200" dirty="0" smtClean="0">
                <a:latin typeface="Arial" panose="020B0604020202020204" pitchFamily="34" charset="0"/>
                <a:cs typeface="Arial" panose="020B0604020202020204" pitchFamily="34" charset="0"/>
              </a:rPr>
              <a:t>needs.</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Work </a:t>
            </a:r>
            <a:r>
              <a:rPr lang="en-GB" sz="1200" dirty="0">
                <a:latin typeface="Arial" panose="020B0604020202020204" pitchFamily="34" charset="0"/>
                <a:cs typeface="Arial" panose="020B0604020202020204" pitchFamily="34" charset="0"/>
              </a:rPr>
              <a:t>with partners </a:t>
            </a:r>
            <a:r>
              <a:rPr lang="en-GB" sz="1200" dirty="0" smtClean="0">
                <a:latin typeface="Arial" panose="020B0604020202020204" pitchFamily="34" charset="0"/>
                <a:cs typeface="Arial" panose="020B0604020202020204" pitchFamily="34" charset="0"/>
              </a:rPr>
              <a:t>so we all </a:t>
            </a:r>
            <a:r>
              <a:rPr lang="en-GB" sz="1200" dirty="0">
                <a:latin typeface="Arial" panose="020B0604020202020204" pitchFamily="34" charset="0"/>
                <a:cs typeface="Arial" panose="020B0604020202020204" pitchFamily="34" charset="0"/>
              </a:rPr>
              <a:t>make the most of available </a:t>
            </a:r>
            <a:r>
              <a:rPr lang="en-GB" sz="1200" dirty="0" smtClean="0">
                <a:latin typeface="Arial" panose="020B0604020202020204" pitchFamily="34" charset="0"/>
                <a:cs typeface="Arial" panose="020B0604020202020204" pitchFamily="34" charset="0"/>
              </a:rPr>
              <a:t>resources.</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Understand </a:t>
            </a:r>
            <a:r>
              <a:rPr lang="en-GB" sz="1200" dirty="0">
                <a:latin typeface="Arial" panose="020B0604020202020204" pitchFamily="34" charset="0"/>
                <a:cs typeface="Arial" panose="020B0604020202020204" pitchFamily="34" charset="0"/>
              </a:rPr>
              <a:t>our costs - and what we </a:t>
            </a:r>
            <a:r>
              <a:rPr lang="en-GB" sz="1200" dirty="0" smtClean="0">
                <a:latin typeface="Arial" panose="020B0604020202020204" pitchFamily="34" charset="0"/>
                <a:cs typeface="Arial" panose="020B0604020202020204" pitchFamily="34" charset="0"/>
              </a:rPr>
              <a:t>can achieve </a:t>
            </a:r>
            <a:r>
              <a:rPr lang="en-GB" sz="1200" dirty="0">
                <a:latin typeface="Arial" panose="020B0604020202020204" pitchFamily="34" charset="0"/>
                <a:cs typeface="Arial" panose="020B0604020202020204" pitchFamily="34" charset="0"/>
              </a:rPr>
              <a:t>for the </a:t>
            </a:r>
            <a:r>
              <a:rPr lang="en-GB" sz="1200" dirty="0" smtClean="0">
                <a:latin typeface="Arial" panose="020B0604020202020204" pitchFamily="34" charset="0"/>
                <a:cs typeface="Arial" panose="020B0604020202020204" pitchFamily="34" charset="0"/>
              </a:rPr>
              <a:t>money.</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Make </a:t>
            </a:r>
            <a:r>
              <a:rPr lang="en-GB" sz="1200" dirty="0">
                <a:latin typeface="Arial" panose="020B0604020202020204" pitchFamily="34" charset="0"/>
                <a:cs typeface="Arial" panose="020B0604020202020204" pitchFamily="34" charset="0"/>
              </a:rPr>
              <a:t>sure we have a </a:t>
            </a:r>
            <a:r>
              <a:rPr lang="en-GB" sz="1200" dirty="0" smtClean="0">
                <a:latin typeface="Arial" panose="020B0604020202020204" pitchFamily="34" charset="0"/>
                <a:cs typeface="Arial" panose="020B0604020202020204" pitchFamily="34" charset="0"/>
              </a:rPr>
              <a:t>flexible </a:t>
            </a:r>
            <a:r>
              <a:rPr lang="en-GB" sz="1200" dirty="0">
                <a:latin typeface="Arial" panose="020B0604020202020204" pitchFamily="34" charset="0"/>
                <a:cs typeface="Arial" panose="020B0604020202020204" pitchFamily="34" charset="0"/>
              </a:rPr>
              <a:t>workforce with the right </a:t>
            </a:r>
            <a:r>
              <a:rPr lang="en-GB" sz="1200" dirty="0" smtClean="0">
                <a:latin typeface="Arial" panose="020B0604020202020204" pitchFamily="34" charset="0"/>
                <a:cs typeface="Arial" panose="020B0604020202020204" pitchFamily="34" charset="0"/>
              </a:rPr>
              <a:t>skills.</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Explore </a:t>
            </a:r>
            <a:r>
              <a:rPr lang="en-GB" sz="1200" dirty="0">
                <a:latin typeface="Arial" panose="020B0604020202020204" pitchFamily="34" charset="0"/>
                <a:cs typeface="Arial" panose="020B0604020202020204" pitchFamily="34" charset="0"/>
              </a:rPr>
              <a:t>emerging </a:t>
            </a:r>
            <a:r>
              <a:rPr lang="en-GB" sz="1200" dirty="0" smtClean="0">
                <a:latin typeface="Arial" panose="020B0604020202020204" pitchFamily="34" charset="0"/>
                <a:cs typeface="Arial" panose="020B0604020202020204" pitchFamily="34" charset="0"/>
              </a:rPr>
              <a:t>technologies.</a:t>
            </a:r>
            <a:endParaRPr lang="en-GB" sz="1200" dirty="0">
              <a:latin typeface="Arial" panose="020B0604020202020204" pitchFamily="34" charset="0"/>
              <a:cs typeface="Arial" panose="020B0604020202020204" pitchFamily="34" charset="0"/>
            </a:endParaRPr>
          </a:p>
        </p:txBody>
      </p:sp>
      <p:sp>
        <p:nvSpPr>
          <p:cNvPr id="4" name="TextBox 3"/>
          <p:cNvSpPr txBox="1"/>
          <p:nvPr/>
        </p:nvSpPr>
        <p:spPr>
          <a:xfrm>
            <a:off x="416942" y="3573016"/>
            <a:ext cx="8712522" cy="923330"/>
          </a:xfrm>
          <a:prstGeom prst="rect">
            <a:avLst/>
          </a:prstGeom>
          <a:noFill/>
        </p:spPr>
        <p:txBody>
          <a:bodyPr wrap="square" rtlCol="0">
            <a:spAutoFit/>
          </a:bodyPr>
          <a:lstStyle/>
          <a:p>
            <a:r>
              <a:rPr lang="en-GB" b="1" dirty="0">
                <a:solidFill>
                  <a:schemeClr val="accent1"/>
                </a:solidFill>
                <a:latin typeface="Arial" panose="020B0604020202020204" pitchFamily="34" charset="0"/>
                <a:cs typeface="Arial" panose="020B0604020202020204" pitchFamily="34" charset="0"/>
              </a:rPr>
              <a:t>A more collaborative </a:t>
            </a:r>
            <a:r>
              <a:rPr lang="en-GB" b="1" dirty="0" smtClean="0">
                <a:solidFill>
                  <a:schemeClr val="accent1"/>
                </a:solidFill>
                <a:latin typeface="Arial" panose="020B0604020202020204" pitchFamily="34" charset="0"/>
                <a:cs typeface="Arial" panose="020B0604020202020204" pitchFamily="34" charset="0"/>
              </a:rPr>
              <a:t>approach, working </a:t>
            </a:r>
            <a:r>
              <a:rPr lang="en-GB" b="1" dirty="0">
                <a:solidFill>
                  <a:schemeClr val="accent1"/>
                </a:solidFill>
                <a:latin typeface="Arial" panose="020B0604020202020204" pitchFamily="34" charset="0"/>
                <a:cs typeface="Arial" panose="020B0604020202020204" pitchFamily="34" charset="0"/>
              </a:rPr>
              <a:t>closely with internal and </a:t>
            </a:r>
            <a:r>
              <a:rPr lang="en-GB" b="1" dirty="0" smtClean="0">
                <a:solidFill>
                  <a:schemeClr val="accent1"/>
                </a:solidFill>
                <a:latin typeface="Arial" panose="020B0604020202020204" pitchFamily="34" charset="0"/>
                <a:cs typeface="Arial" panose="020B0604020202020204" pitchFamily="34" charset="0"/>
              </a:rPr>
              <a:t>external partners, will </a:t>
            </a:r>
            <a:r>
              <a:rPr lang="en-GB" b="1" dirty="0">
                <a:solidFill>
                  <a:schemeClr val="accent1"/>
                </a:solidFill>
                <a:latin typeface="Arial" panose="020B0604020202020204" pitchFamily="34" charset="0"/>
                <a:cs typeface="Arial" panose="020B0604020202020204" pitchFamily="34" charset="0"/>
              </a:rPr>
              <a:t>help to drive down costs, improve access </a:t>
            </a:r>
            <a:r>
              <a:rPr lang="en-GB" b="1" dirty="0" smtClean="0">
                <a:solidFill>
                  <a:schemeClr val="accent1"/>
                </a:solidFill>
                <a:latin typeface="Arial" panose="020B0604020202020204" pitchFamily="34" charset="0"/>
                <a:cs typeface="Arial" panose="020B0604020202020204" pitchFamily="34" charset="0"/>
              </a:rPr>
              <a:t>to services and increase the impact they </a:t>
            </a:r>
            <a:r>
              <a:rPr lang="en-GB" b="1" dirty="0">
                <a:solidFill>
                  <a:schemeClr val="accent1"/>
                </a:solidFill>
                <a:latin typeface="Arial" panose="020B0604020202020204" pitchFamily="34" charset="0"/>
                <a:cs typeface="Arial" panose="020B0604020202020204" pitchFamily="34" charset="0"/>
              </a:rPr>
              <a:t>have </a:t>
            </a:r>
            <a:r>
              <a:rPr lang="en-GB" b="1" dirty="0" smtClean="0">
                <a:solidFill>
                  <a:schemeClr val="accent1"/>
                </a:solidFill>
                <a:latin typeface="Arial" panose="020B0604020202020204" pitchFamily="34" charset="0"/>
                <a:cs typeface="Arial" panose="020B0604020202020204" pitchFamily="34" charset="0"/>
              </a:rPr>
              <a:t>on our communities.</a:t>
            </a:r>
            <a:endParaRPr lang="en-GB" b="1" dirty="0">
              <a:solidFill>
                <a:schemeClr val="accent1"/>
              </a:solidFill>
              <a:latin typeface="Arial" panose="020B0604020202020204" pitchFamily="34" charset="0"/>
              <a:cs typeface="Arial" panose="020B0604020202020204" pitchFamily="34" charset="0"/>
            </a:endParaRPr>
          </a:p>
        </p:txBody>
      </p:sp>
      <p:sp>
        <p:nvSpPr>
          <p:cNvPr id="5" name="TextBox 4"/>
          <p:cNvSpPr txBox="1"/>
          <p:nvPr/>
        </p:nvSpPr>
        <p:spPr>
          <a:xfrm>
            <a:off x="416942" y="260648"/>
            <a:ext cx="4446494" cy="523220"/>
          </a:xfrm>
          <a:prstGeom prst="rect">
            <a:avLst/>
          </a:prstGeom>
          <a:noFill/>
        </p:spPr>
        <p:txBody>
          <a:bodyPr wrap="square" rtlCol="0">
            <a:spAutoFit/>
          </a:bodyPr>
          <a:lstStyle/>
          <a:p>
            <a:r>
              <a:rPr lang="en-GB" sz="2800" b="1" dirty="0" smtClean="0">
                <a:solidFill>
                  <a:schemeClr val="accent1"/>
                </a:solidFill>
                <a:latin typeface="Arial" panose="020B0604020202020204" pitchFamily="34" charset="0"/>
                <a:cs typeface="Arial" panose="020B0604020202020204" pitchFamily="34" charset="0"/>
              </a:rPr>
              <a:t>The plan</a:t>
            </a:r>
            <a:endParaRPr lang="en-GB" sz="2800" b="1" dirty="0">
              <a:solidFill>
                <a:schemeClr val="accent1"/>
              </a:solidFill>
              <a:latin typeface="Arial" panose="020B0604020202020204" pitchFamily="34" charset="0"/>
              <a:cs typeface="Arial" panose="020B0604020202020204" pitchFamily="34" charset="0"/>
            </a:endParaRPr>
          </a:p>
        </p:txBody>
      </p:sp>
      <p:pic>
        <p:nvPicPr>
          <p:cNvPr id="6" name="Picture 5" descr="BATHNES__RGB_100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496" y="5563700"/>
            <a:ext cx="2190115" cy="889635"/>
          </a:xfrm>
          <a:prstGeom prst="rect">
            <a:avLst/>
          </a:prstGeom>
          <a:noFill/>
          <a:ln>
            <a:no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1379" b="4920"/>
          <a:stretch/>
        </p:blipFill>
        <p:spPr>
          <a:xfrm>
            <a:off x="3333064" y="5661248"/>
            <a:ext cx="2196000" cy="68007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075" y="5210582"/>
            <a:ext cx="835429" cy="1242753"/>
          </a:xfrm>
          <a:prstGeom prst="rect">
            <a:avLst/>
          </a:prstGeom>
        </p:spPr>
      </p:pic>
      <p:pic>
        <p:nvPicPr>
          <p:cNvPr id="9"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2617" y="5337336"/>
            <a:ext cx="1277071" cy="11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325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13040" y="2604968"/>
            <a:ext cx="3694895" cy="341632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Libraries should play a key role in supporting the delivery of the Council’s strategic priorities, offering </a:t>
            </a:r>
            <a:r>
              <a:rPr lang="en-GB" sz="1200" dirty="0" smtClean="0">
                <a:latin typeface="Arial" panose="020B0604020202020204" pitchFamily="34" charset="0"/>
                <a:cs typeface="Arial" panose="020B0604020202020204" pitchFamily="34" charset="0"/>
              </a:rPr>
              <a:t>a </a:t>
            </a:r>
            <a:r>
              <a:rPr lang="en-GB" sz="1200" dirty="0">
                <a:latin typeface="Arial" panose="020B0604020202020204" pitchFamily="34" charset="0"/>
                <a:cs typeface="Arial" panose="020B0604020202020204" pitchFamily="34" charset="0"/>
              </a:rPr>
              <a:t>service that supports people in fulfilling their potential through </a:t>
            </a:r>
            <a:r>
              <a:rPr lang="en-GB" sz="1200" dirty="0" smtClean="0">
                <a:latin typeface="Arial" panose="020B0604020202020204" pitchFamily="34" charset="0"/>
                <a:cs typeface="Arial" panose="020B0604020202020204" pitchFamily="34" charset="0"/>
              </a:rPr>
              <a:t>learning, access </a:t>
            </a:r>
            <a:r>
              <a:rPr lang="en-GB" sz="1200" dirty="0">
                <a:latin typeface="Arial" panose="020B0604020202020204" pitchFamily="34" charset="0"/>
                <a:cs typeface="Arial" panose="020B0604020202020204" pitchFamily="34" charset="0"/>
              </a:rPr>
              <a:t>to information and IT, enabling and encouraging literacy, and functioning as community spaces which everyone values and uses</a:t>
            </a:r>
            <a:r>
              <a:rPr lang="en-GB" sz="1200" dirty="0" smtClean="0">
                <a:latin typeface="Arial" panose="020B0604020202020204" pitchFamily="34" charset="0"/>
                <a:cs typeface="Arial" panose="020B0604020202020204" pitchFamily="34" charset="0"/>
              </a:rPr>
              <a: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Greater community involvement in service delivery will contribute to the Library Service being able to continue to provide a high quality, sustainable service with reduced financial resources. </a:t>
            </a: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Our priorities are to remain relevant to our wider customer base, to drive down costs, and to improve efficiency. In future there will be more focus on communities and on designing services to meet their needs.</a:t>
            </a:r>
            <a:endParaRPr lang="en-GB" sz="1200" dirty="0">
              <a:latin typeface="Arial" panose="020B0604020202020204" pitchFamily="34" charset="0"/>
              <a:cs typeface="Arial" panose="020B0604020202020204" pitchFamily="34" charset="0"/>
            </a:endParaRPr>
          </a:p>
        </p:txBody>
      </p:sp>
      <p:sp>
        <p:nvSpPr>
          <p:cNvPr id="2" name="TextBox 1"/>
          <p:cNvSpPr txBox="1"/>
          <p:nvPr/>
        </p:nvSpPr>
        <p:spPr>
          <a:xfrm>
            <a:off x="458875" y="1931839"/>
            <a:ext cx="4248473" cy="523220"/>
          </a:xfrm>
          <a:prstGeom prst="rect">
            <a:avLst/>
          </a:prstGeom>
          <a:noFill/>
        </p:spPr>
        <p:txBody>
          <a:bodyPr wrap="square" rtlCol="0">
            <a:spAutoFit/>
          </a:bodyPr>
          <a:lstStyle/>
          <a:p>
            <a:r>
              <a:rPr lang="en-GB" sz="2800" b="1" dirty="0" smtClean="0">
                <a:solidFill>
                  <a:schemeClr val="accent1"/>
                </a:solidFill>
                <a:latin typeface="Arial" panose="020B0604020202020204" pitchFamily="34" charset="0"/>
                <a:cs typeface="Arial" panose="020B0604020202020204" pitchFamily="34" charset="0"/>
              </a:rPr>
              <a:t>Facing the challenge</a:t>
            </a:r>
            <a:endParaRPr lang="en-GB" sz="2800" b="1" dirty="0">
              <a:solidFill>
                <a:schemeClr val="accent1"/>
              </a:solidFill>
              <a:latin typeface="Arial" panose="020B0604020202020204" pitchFamily="34" charset="0"/>
              <a:cs typeface="Arial" panose="020B0604020202020204" pitchFamily="34" charset="0"/>
            </a:endParaRPr>
          </a:p>
        </p:txBody>
      </p:sp>
      <p:sp>
        <p:nvSpPr>
          <p:cNvPr id="8" name="TextBox 7"/>
          <p:cNvSpPr txBox="1"/>
          <p:nvPr/>
        </p:nvSpPr>
        <p:spPr>
          <a:xfrm>
            <a:off x="5288228" y="1931838"/>
            <a:ext cx="4032448" cy="523220"/>
          </a:xfrm>
          <a:prstGeom prst="rect">
            <a:avLst/>
          </a:prstGeom>
          <a:noFill/>
        </p:spPr>
        <p:txBody>
          <a:bodyPr wrap="square" rtlCol="0">
            <a:spAutoFit/>
          </a:bodyPr>
          <a:lstStyle/>
          <a:p>
            <a:r>
              <a:rPr lang="en-GB" sz="2800" b="1" dirty="0" smtClean="0">
                <a:solidFill>
                  <a:schemeClr val="accent1"/>
                </a:solidFill>
                <a:latin typeface="Arial" panose="020B0604020202020204" pitchFamily="34" charset="0"/>
                <a:cs typeface="Arial" panose="020B0604020202020204" pitchFamily="34" charset="0"/>
              </a:rPr>
              <a:t>Shaping the future</a:t>
            </a:r>
            <a:endParaRPr lang="en-GB" sz="2800" b="1" dirty="0">
              <a:solidFill>
                <a:schemeClr val="accent1"/>
              </a:solidFill>
              <a:latin typeface="Arial" panose="020B0604020202020204" pitchFamily="34" charset="0"/>
              <a:cs typeface="Arial" panose="020B0604020202020204" pitchFamily="34" charset="0"/>
            </a:endParaRPr>
          </a:p>
        </p:txBody>
      </p:sp>
      <p:cxnSp>
        <p:nvCxnSpPr>
          <p:cNvPr id="9" name="Straight Connector 8"/>
          <p:cNvCxnSpPr/>
          <p:nvPr/>
        </p:nvCxnSpPr>
        <p:spPr>
          <a:xfrm>
            <a:off x="0" y="1556792"/>
            <a:ext cx="9906000" cy="0"/>
          </a:xfrm>
          <a:prstGeom prst="line">
            <a:avLst/>
          </a:prstGeom>
          <a:ln w="793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060347" y="723542"/>
            <a:ext cx="1129548" cy="817830"/>
            <a:chOff x="5436094" y="2614274"/>
            <a:chExt cx="1129548" cy="817830"/>
          </a:xfrm>
        </p:grpSpPr>
        <p:sp>
          <p:nvSpPr>
            <p:cNvPr id="11" name="Rectangle 10"/>
            <p:cNvSpPr/>
            <p:nvPr/>
          </p:nvSpPr>
          <p:spPr>
            <a:xfrm>
              <a:off x="5436094" y="2854833"/>
              <a:ext cx="1057540" cy="5772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37"/>
            <p:cNvSpPr/>
            <p:nvPr/>
          </p:nvSpPr>
          <p:spPr>
            <a:xfrm>
              <a:off x="5436096" y="2614274"/>
              <a:ext cx="1057538" cy="240559"/>
            </a:xfrm>
            <a:custGeom>
              <a:avLst/>
              <a:gdLst>
                <a:gd name="connsiteX0" fmla="*/ 0 w 854310"/>
                <a:gd name="connsiteY0" fmla="*/ 252916 h 252916"/>
                <a:gd name="connsiteX1" fmla="*/ 427155 w 854310"/>
                <a:gd name="connsiteY1" fmla="*/ 0 h 252916"/>
                <a:gd name="connsiteX2" fmla="*/ 854310 w 854310"/>
                <a:gd name="connsiteY2" fmla="*/ 252916 h 252916"/>
                <a:gd name="connsiteX3" fmla="*/ 0 w 854310"/>
                <a:gd name="connsiteY3" fmla="*/ 252916 h 252916"/>
                <a:gd name="connsiteX0" fmla="*/ 0 w 854310"/>
                <a:gd name="connsiteY0" fmla="*/ 240559 h 240559"/>
                <a:gd name="connsiteX1" fmla="*/ 847285 w 854310"/>
                <a:gd name="connsiteY1" fmla="*/ 0 h 240559"/>
                <a:gd name="connsiteX2" fmla="*/ 854310 w 854310"/>
                <a:gd name="connsiteY2" fmla="*/ 240559 h 240559"/>
                <a:gd name="connsiteX3" fmla="*/ 0 w 854310"/>
                <a:gd name="connsiteY3" fmla="*/ 240559 h 240559"/>
                <a:gd name="connsiteX0" fmla="*/ 0 w 854310"/>
                <a:gd name="connsiteY0" fmla="*/ 240559 h 240559"/>
                <a:gd name="connsiteX1" fmla="*/ 853464 w 854310"/>
                <a:gd name="connsiteY1" fmla="*/ 0 h 240559"/>
                <a:gd name="connsiteX2" fmla="*/ 854310 w 854310"/>
                <a:gd name="connsiteY2" fmla="*/ 240559 h 240559"/>
                <a:gd name="connsiteX3" fmla="*/ 0 w 854310"/>
                <a:gd name="connsiteY3" fmla="*/ 240559 h 240559"/>
              </a:gdLst>
              <a:ahLst/>
              <a:cxnLst>
                <a:cxn ang="0">
                  <a:pos x="connsiteX0" y="connsiteY0"/>
                </a:cxn>
                <a:cxn ang="0">
                  <a:pos x="connsiteX1" y="connsiteY1"/>
                </a:cxn>
                <a:cxn ang="0">
                  <a:pos x="connsiteX2" y="connsiteY2"/>
                </a:cxn>
                <a:cxn ang="0">
                  <a:pos x="connsiteX3" y="connsiteY3"/>
                </a:cxn>
              </a:cxnLst>
              <a:rect l="l" t="t" r="r" b="b"/>
              <a:pathLst>
                <a:path w="854310" h="240559">
                  <a:moveTo>
                    <a:pt x="0" y="240559"/>
                  </a:moveTo>
                  <a:lnTo>
                    <a:pt x="853464" y="0"/>
                  </a:lnTo>
                  <a:lnTo>
                    <a:pt x="854310" y="240559"/>
                  </a:lnTo>
                  <a:lnTo>
                    <a:pt x="0" y="240559"/>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456763" y="2867074"/>
              <a:ext cx="1108879"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Community</a:t>
              </a:r>
              <a:endParaRPr lang="en-GB" sz="12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5799743" y="3205038"/>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642793" y="3205038"/>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p:cNvGrpSpPr/>
          <p:nvPr/>
        </p:nvGrpSpPr>
        <p:grpSpPr>
          <a:xfrm>
            <a:off x="2021544" y="586800"/>
            <a:ext cx="1809058" cy="954572"/>
            <a:chOff x="3491881" y="2480771"/>
            <a:chExt cx="1809058" cy="954572"/>
          </a:xfrm>
        </p:grpSpPr>
        <p:sp>
          <p:nvSpPr>
            <p:cNvPr id="17" name="Rectangle 16"/>
            <p:cNvSpPr/>
            <p:nvPr/>
          </p:nvSpPr>
          <p:spPr>
            <a:xfrm>
              <a:off x="3527881" y="2636912"/>
              <a:ext cx="720080" cy="7984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Triangle 17"/>
            <p:cNvSpPr>
              <a:spLocks noChangeAspect="1"/>
            </p:cNvSpPr>
            <p:nvPr/>
          </p:nvSpPr>
          <p:spPr>
            <a:xfrm rot="10800000" flipH="1">
              <a:off x="3491881" y="2568201"/>
              <a:ext cx="360000" cy="3600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283968" y="2480771"/>
              <a:ext cx="360042" cy="9545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rot="16200000">
              <a:off x="4423490" y="2321748"/>
              <a:ext cx="76095" cy="5089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572000" y="2614275"/>
              <a:ext cx="720080" cy="8210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37"/>
            <p:cNvSpPr/>
            <p:nvPr/>
          </p:nvSpPr>
          <p:spPr>
            <a:xfrm flipH="1">
              <a:off x="4572001" y="2511433"/>
              <a:ext cx="728938" cy="125479"/>
            </a:xfrm>
            <a:custGeom>
              <a:avLst/>
              <a:gdLst>
                <a:gd name="connsiteX0" fmla="*/ 0 w 854310"/>
                <a:gd name="connsiteY0" fmla="*/ 252916 h 252916"/>
                <a:gd name="connsiteX1" fmla="*/ 427155 w 854310"/>
                <a:gd name="connsiteY1" fmla="*/ 0 h 252916"/>
                <a:gd name="connsiteX2" fmla="*/ 854310 w 854310"/>
                <a:gd name="connsiteY2" fmla="*/ 252916 h 252916"/>
                <a:gd name="connsiteX3" fmla="*/ 0 w 854310"/>
                <a:gd name="connsiteY3" fmla="*/ 252916 h 252916"/>
                <a:gd name="connsiteX0" fmla="*/ 0 w 854310"/>
                <a:gd name="connsiteY0" fmla="*/ 240559 h 240559"/>
                <a:gd name="connsiteX1" fmla="*/ 847285 w 854310"/>
                <a:gd name="connsiteY1" fmla="*/ 0 h 240559"/>
                <a:gd name="connsiteX2" fmla="*/ 854310 w 854310"/>
                <a:gd name="connsiteY2" fmla="*/ 240559 h 240559"/>
                <a:gd name="connsiteX3" fmla="*/ 0 w 854310"/>
                <a:gd name="connsiteY3" fmla="*/ 240559 h 240559"/>
                <a:gd name="connsiteX0" fmla="*/ 0 w 854310"/>
                <a:gd name="connsiteY0" fmla="*/ 240559 h 240559"/>
                <a:gd name="connsiteX1" fmla="*/ 853464 w 854310"/>
                <a:gd name="connsiteY1" fmla="*/ 0 h 240559"/>
                <a:gd name="connsiteX2" fmla="*/ 854310 w 854310"/>
                <a:gd name="connsiteY2" fmla="*/ 240559 h 240559"/>
                <a:gd name="connsiteX3" fmla="*/ 0 w 854310"/>
                <a:gd name="connsiteY3" fmla="*/ 240559 h 240559"/>
                <a:gd name="connsiteX0" fmla="*/ 0 w 798114"/>
                <a:gd name="connsiteY0" fmla="*/ 232431 h 240559"/>
                <a:gd name="connsiteX1" fmla="*/ 797268 w 798114"/>
                <a:gd name="connsiteY1" fmla="*/ 0 h 240559"/>
                <a:gd name="connsiteX2" fmla="*/ 798114 w 798114"/>
                <a:gd name="connsiteY2" fmla="*/ 240559 h 240559"/>
                <a:gd name="connsiteX3" fmla="*/ 0 w 798114"/>
                <a:gd name="connsiteY3" fmla="*/ 232431 h 240559"/>
                <a:gd name="connsiteX0" fmla="*/ 0 w 989182"/>
                <a:gd name="connsiteY0" fmla="*/ 216710 h 240559"/>
                <a:gd name="connsiteX1" fmla="*/ 988336 w 989182"/>
                <a:gd name="connsiteY1" fmla="*/ 0 h 240559"/>
                <a:gd name="connsiteX2" fmla="*/ 989182 w 989182"/>
                <a:gd name="connsiteY2" fmla="*/ 240559 h 240559"/>
                <a:gd name="connsiteX3" fmla="*/ 0 w 989182"/>
                <a:gd name="connsiteY3" fmla="*/ 216710 h 240559"/>
                <a:gd name="connsiteX0" fmla="*/ 0 w 994802"/>
                <a:gd name="connsiteY0" fmla="*/ 216710 h 240559"/>
                <a:gd name="connsiteX1" fmla="*/ 993956 w 994802"/>
                <a:gd name="connsiteY1" fmla="*/ 0 h 240559"/>
                <a:gd name="connsiteX2" fmla="*/ 994802 w 994802"/>
                <a:gd name="connsiteY2" fmla="*/ 240559 h 240559"/>
                <a:gd name="connsiteX3" fmla="*/ 0 w 994802"/>
                <a:gd name="connsiteY3" fmla="*/ 216710 h 240559"/>
                <a:gd name="connsiteX0" fmla="*/ 0 w 1006041"/>
                <a:gd name="connsiteY0" fmla="*/ 224572 h 240559"/>
                <a:gd name="connsiteX1" fmla="*/ 1005195 w 1006041"/>
                <a:gd name="connsiteY1" fmla="*/ 0 h 240559"/>
                <a:gd name="connsiteX2" fmla="*/ 1006041 w 1006041"/>
                <a:gd name="connsiteY2" fmla="*/ 240559 h 240559"/>
                <a:gd name="connsiteX3" fmla="*/ 0 w 1006041"/>
                <a:gd name="connsiteY3" fmla="*/ 224572 h 240559"/>
                <a:gd name="connsiteX0" fmla="*/ 0 w 994802"/>
                <a:gd name="connsiteY0" fmla="*/ 208850 h 240559"/>
                <a:gd name="connsiteX1" fmla="*/ 993956 w 994802"/>
                <a:gd name="connsiteY1" fmla="*/ 0 h 240559"/>
                <a:gd name="connsiteX2" fmla="*/ 994802 w 994802"/>
                <a:gd name="connsiteY2" fmla="*/ 240559 h 240559"/>
                <a:gd name="connsiteX3" fmla="*/ 0 w 994802"/>
                <a:gd name="connsiteY3" fmla="*/ 208850 h 240559"/>
                <a:gd name="connsiteX0" fmla="*/ 0 w 999007"/>
                <a:gd name="connsiteY0" fmla="*/ 197084 h 240559"/>
                <a:gd name="connsiteX1" fmla="*/ 998161 w 999007"/>
                <a:gd name="connsiteY1" fmla="*/ 0 h 240559"/>
                <a:gd name="connsiteX2" fmla="*/ 999007 w 999007"/>
                <a:gd name="connsiteY2" fmla="*/ 240559 h 240559"/>
                <a:gd name="connsiteX3" fmla="*/ 0 w 999007"/>
                <a:gd name="connsiteY3" fmla="*/ 197084 h 240559"/>
              </a:gdLst>
              <a:ahLst/>
              <a:cxnLst>
                <a:cxn ang="0">
                  <a:pos x="connsiteX0" y="connsiteY0"/>
                </a:cxn>
                <a:cxn ang="0">
                  <a:pos x="connsiteX1" y="connsiteY1"/>
                </a:cxn>
                <a:cxn ang="0">
                  <a:pos x="connsiteX2" y="connsiteY2"/>
                </a:cxn>
                <a:cxn ang="0">
                  <a:pos x="connsiteX3" y="connsiteY3"/>
                </a:cxn>
              </a:cxnLst>
              <a:rect l="l" t="t" r="r" b="b"/>
              <a:pathLst>
                <a:path w="999007" h="240559">
                  <a:moveTo>
                    <a:pt x="0" y="197084"/>
                  </a:moveTo>
                  <a:lnTo>
                    <a:pt x="998161" y="0"/>
                  </a:lnTo>
                  <a:lnTo>
                    <a:pt x="999007" y="240559"/>
                  </a:lnTo>
                  <a:lnTo>
                    <a:pt x="0" y="19708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4355976" y="2719953"/>
              <a:ext cx="740455"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Library</a:t>
              </a:r>
              <a:endParaRPr lang="en-GB" sz="12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4728950" y="3212172"/>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572000" y="3212172"/>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p:cNvGrpSpPr/>
          <p:nvPr/>
        </p:nvGrpSpPr>
        <p:grpSpPr>
          <a:xfrm>
            <a:off x="5191534" y="924991"/>
            <a:ext cx="553554" cy="631801"/>
            <a:chOff x="1019581" y="4453383"/>
            <a:chExt cx="553554" cy="631801"/>
          </a:xfrm>
        </p:grpSpPr>
        <p:sp>
          <p:nvSpPr>
            <p:cNvPr id="37" name="Flowchart: Alternate Process 36"/>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1"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799046" y="924991"/>
            <a:ext cx="553554" cy="631801"/>
            <a:chOff x="1019581" y="4453383"/>
            <a:chExt cx="553554" cy="631801"/>
          </a:xfrm>
        </p:grpSpPr>
        <p:sp>
          <p:nvSpPr>
            <p:cNvPr id="55" name="Flowchart: Alternate Process 54"/>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9"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1208584" y="924991"/>
            <a:ext cx="553554" cy="631801"/>
            <a:chOff x="1019581" y="4453383"/>
            <a:chExt cx="553554" cy="631801"/>
          </a:xfrm>
        </p:grpSpPr>
        <p:sp>
          <p:nvSpPr>
            <p:cNvPr id="64" name="Flowchart: Alternate Process 63"/>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Connector 68"/>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6465168" y="293747"/>
            <a:ext cx="2880320" cy="830997"/>
          </a:xfrm>
          <a:prstGeom prst="rect">
            <a:avLst/>
          </a:prstGeom>
          <a:noFill/>
        </p:spPr>
        <p:txBody>
          <a:bodyPr wrap="square" rtlCol="0">
            <a:spAutoFit/>
          </a:bodyPr>
          <a:lstStyle/>
          <a:p>
            <a:r>
              <a:rPr lang="en-GB" sz="1200" b="1" i="1" dirty="0" smtClean="0">
                <a:solidFill>
                  <a:schemeClr val="accent1"/>
                </a:solidFill>
                <a:latin typeface="Arial" panose="020B0604020202020204" pitchFamily="34" charset="0"/>
                <a:cs typeface="Arial" panose="020B0604020202020204" pitchFamily="34" charset="0"/>
              </a:rPr>
              <a:t>Did you know? Bath and North East Somerset Library members have access to 2.5million items through the shared LibrariesWest catalogue.</a:t>
            </a:r>
            <a:endParaRPr lang="en-GB" sz="1200" b="1" i="1" dirty="0">
              <a:solidFill>
                <a:schemeClr val="accent1"/>
              </a:solidFill>
              <a:latin typeface="Arial" panose="020B0604020202020204" pitchFamily="34" charset="0"/>
              <a:cs typeface="Arial" panose="020B0604020202020204" pitchFamily="34" charset="0"/>
            </a:endParaRPr>
          </a:p>
        </p:txBody>
      </p:sp>
      <p:sp>
        <p:nvSpPr>
          <p:cNvPr id="83" name="Rounded Rectangular Callout 82"/>
          <p:cNvSpPr/>
          <p:nvPr/>
        </p:nvSpPr>
        <p:spPr>
          <a:xfrm>
            <a:off x="6393160" y="248214"/>
            <a:ext cx="3024336" cy="948538"/>
          </a:xfrm>
          <a:prstGeom prst="wedgeRoundRectCallout">
            <a:avLst>
              <a:gd name="adj1" fmla="val -35463"/>
              <a:gd name="adj2" fmla="val 68547"/>
              <a:gd name="adj3" fmla="val 16667"/>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p:cNvSpPr txBox="1"/>
          <p:nvPr/>
        </p:nvSpPr>
        <p:spPr>
          <a:xfrm>
            <a:off x="488504" y="2604968"/>
            <a:ext cx="3844083" cy="3416320"/>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Few library services have escaped spending cuts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and Bath and North East </a:t>
            </a:r>
            <a:r>
              <a:rPr lang="en-GB" sz="1200" dirty="0">
                <a:latin typeface="Arial" panose="020B0604020202020204" pitchFamily="34" charset="0"/>
                <a:cs typeface="Arial" panose="020B0604020202020204" pitchFamily="34" charset="0"/>
              </a:rPr>
              <a:t>S</a:t>
            </a:r>
            <a:r>
              <a:rPr lang="en-GB" sz="1200" dirty="0" smtClean="0">
                <a:latin typeface="Arial" panose="020B0604020202020204" pitchFamily="34" charset="0"/>
                <a:cs typeface="Arial" panose="020B0604020202020204" pitchFamily="34" charset="0"/>
              </a:rPr>
              <a:t>omerset is no exception. Financial pressures continue to set the agenda, but there are other important factors determining policy and driving change.</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Our libraries - real and online - serve a changing society with shifting habits and priorities. Speed, convenience, 24-hour availability and easy access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are what most people want.</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Bath and North East </a:t>
            </a:r>
            <a:r>
              <a:rPr lang="en-GB" sz="1200" dirty="0">
                <a:latin typeface="Arial" panose="020B0604020202020204" pitchFamily="34" charset="0"/>
                <a:cs typeface="Arial" panose="020B0604020202020204" pitchFamily="34" charset="0"/>
              </a:rPr>
              <a:t>S</a:t>
            </a:r>
            <a:r>
              <a:rPr lang="en-GB" sz="1200" dirty="0" smtClean="0">
                <a:latin typeface="Arial" panose="020B0604020202020204" pitchFamily="34" charset="0"/>
                <a:cs typeface="Arial" panose="020B0604020202020204" pitchFamily="34" charset="0"/>
              </a:rPr>
              <a:t>omerset will continue to develop universal library services to meet modern-day customer lifestyles and preferences. At the same time we must provide services that meet the needs of each community, plus more targeted services for those who need them most - including the more vulnerable and disadvantaged in local society.</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5748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ular Callout 33"/>
          <p:cNvSpPr>
            <a:spLocks noChangeAspect="1"/>
          </p:cNvSpPr>
          <p:nvPr/>
        </p:nvSpPr>
        <p:spPr>
          <a:xfrm rot="10800000">
            <a:off x="5942928" y="5373216"/>
            <a:ext cx="3465642" cy="1080120"/>
          </a:xfrm>
          <a:prstGeom prst="wedgeRoundRectCallout">
            <a:avLst>
              <a:gd name="adj1" fmla="val -4343"/>
              <a:gd name="adj2" fmla="val 73964"/>
              <a:gd name="adj3" fmla="val 16667"/>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313040" y="317290"/>
            <a:ext cx="4064920" cy="1677382"/>
          </a:xfrm>
          <a:prstGeom prst="rect">
            <a:avLst/>
          </a:prstGeom>
          <a:noFill/>
        </p:spPr>
        <p:txBody>
          <a:bodyPr wrap="square" rtlCol="0">
            <a:spAutoFit/>
          </a:bodyPr>
          <a:lstStyle/>
          <a:p>
            <a:r>
              <a:rPr lang="en-GB" sz="1200" b="1" i="1" dirty="0" smtClean="0">
                <a:solidFill>
                  <a:schemeClr val="accent1"/>
                </a:solidFill>
                <a:latin typeface="Arial" panose="020B0604020202020204" pitchFamily="34" charset="0"/>
                <a:cs typeface="Arial" panose="020B0604020202020204" pitchFamily="34" charset="0"/>
              </a:rPr>
              <a:t>89% of the population nationally have access to the internet, with the vast majority of users going online to engage in conversations with friends, colleagues, organisations or the wider community. </a:t>
            </a:r>
          </a:p>
          <a:p>
            <a:endParaRPr lang="en-GB" sz="1900" b="1" i="1" dirty="0" smtClean="0">
              <a:solidFill>
                <a:schemeClr val="accent1"/>
              </a:solidFill>
              <a:latin typeface="Arial" panose="020B0604020202020204" pitchFamily="34" charset="0"/>
              <a:cs typeface="Arial" panose="020B0604020202020204" pitchFamily="34" charset="0"/>
            </a:endParaRPr>
          </a:p>
          <a:p>
            <a:r>
              <a:rPr lang="en-GB" sz="1200" b="1" i="1" dirty="0" smtClean="0">
                <a:solidFill>
                  <a:schemeClr val="accent1"/>
                </a:solidFill>
                <a:latin typeface="Arial" panose="020B0604020202020204" pitchFamily="34" charset="0"/>
                <a:cs typeface="Arial" panose="020B0604020202020204" pitchFamily="34" charset="0"/>
              </a:rPr>
              <a:t>Around 10% of the local population </a:t>
            </a:r>
            <a:br>
              <a:rPr lang="en-GB" sz="1200" b="1" i="1" dirty="0" smtClean="0">
                <a:solidFill>
                  <a:schemeClr val="accent1"/>
                </a:solidFill>
                <a:latin typeface="Arial" panose="020B0604020202020204" pitchFamily="34" charset="0"/>
                <a:cs typeface="Arial" panose="020B0604020202020204" pitchFamily="34" charset="0"/>
              </a:rPr>
            </a:br>
            <a:r>
              <a:rPr lang="en-GB" sz="1200" b="1" i="1" dirty="0" smtClean="0">
                <a:solidFill>
                  <a:schemeClr val="accent1"/>
                </a:solidFill>
                <a:latin typeface="Arial" panose="020B0604020202020204" pitchFamily="34" charset="0"/>
                <a:cs typeface="Arial" panose="020B0604020202020204" pitchFamily="34" charset="0"/>
              </a:rPr>
              <a:t>in Bath and North East </a:t>
            </a:r>
            <a:r>
              <a:rPr lang="en-GB" sz="1200" b="1" i="1" dirty="0">
                <a:solidFill>
                  <a:schemeClr val="accent1"/>
                </a:solidFill>
                <a:latin typeface="Arial" panose="020B0604020202020204" pitchFamily="34" charset="0"/>
                <a:cs typeface="Arial" panose="020B0604020202020204" pitchFamily="34" charset="0"/>
              </a:rPr>
              <a:t>S</a:t>
            </a:r>
            <a:r>
              <a:rPr lang="en-GB" sz="1200" b="1" i="1" dirty="0" smtClean="0">
                <a:solidFill>
                  <a:schemeClr val="accent1"/>
                </a:solidFill>
                <a:latin typeface="Arial" panose="020B0604020202020204" pitchFamily="34" charset="0"/>
                <a:cs typeface="Arial" panose="020B0604020202020204" pitchFamily="34" charset="0"/>
              </a:rPr>
              <a:t>omerset </a:t>
            </a:r>
            <a:br>
              <a:rPr lang="en-GB" sz="1200" b="1" i="1" dirty="0" smtClean="0">
                <a:solidFill>
                  <a:schemeClr val="accent1"/>
                </a:solidFill>
                <a:latin typeface="Arial" panose="020B0604020202020204" pitchFamily="34" charset="0"/>
                <a:cs typeface="Arial" panose="020B0604020202020204" pitchFamily="34" charset="0"/>
              </a:rPr>
            </a:br>
            <a:r>
              <a:rPr lang="en-GB" sz="1200" b="1" i="1" dirty="0" smtClean="0">
                <a:solidFill>
                  <a:schemeClr val="accent1"/>
                </a:solidFill>
                <a:latin typeface="Arial" panose="020B0604020202020204" pitchFamily="34" charset="0"/>
                <a:cs typeface="Arial" panose="020B0604020202020204" pitchFamily="34" charset="0"/>
              </a:rPr>
              <a:t>don’t have access to the internet.</a:t>
            </a:r>
          </a:p>
        </p:txBody>
      </p:sp>
      <p:grpSp>
        <p:nvGrpSpPr>
          <p:cNvPr id="19" name="Group 18"/>
          <p:cNvGrpSpPr/>
          <p:nvPr/>
        </p:nvGrpSpPr>
        <p:grpSpPr>
          <a:xfrm>
            <a:off x="488950" y="188640"/>
            <a:ext cx="4103688" cy="6480720"/>
            <a:chOff x="488950" y="116632"/>
            <a:chExt cx="4103688" cy="6480720"/>
          </a:xfrm>
        </p:grpSpPr>
        <p:sp>
          <p:nvSpPr>
            <p:cNvPr id="10" name="Rounded Rectangle 9"/>
            <p:cNvSpPr/>
            <p:nvPr/>
          </p:nvSpPr>
          <p:spPr>
            <a:xfrm>
              <a:off x="488950" y="116632"/>
              <a:ext cx="4103688" cy="6480720"/>
            </a:xfrm>
            <a:prstGeom prst="round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2360794" y="6136907"/>
              <a:ext cx="360000" cy="360000"/>
            </a:xfrm>
            <a:prstGeom prst="flowChartConnector">
              <a:avLst/>
            </a:prstGeom>
            <a:solidFill>
              <a:schemeClr val="bg1">
                <a:lumMod val="65000"/>
              </a:schemeClr>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a:spLocks noChangeAspect="1"/>
            </p:cNvSpPr>
            <p:nvPr/>
          </p:nvSpPr>
          <p:spPr>
            <a:xfrm>
              <a:off x="717176" y="358588"/>
              <a:ext cx="3648636" cy="5683624"/>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ounded Rectangle 17"/>
          <p:cNvSpPr/>
          <p:nvPr/>
        </p:nvSpPr>
        <p:spPr>
          <a:xfrm>
            <a:off x="5169024" y="230766"/>
            <a:ext cx="4248026" cy="1902090"/>
          </a:xfrm>
          <a:prstGeom prst="roundRect">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8234715" y="1136438"/>
            <a:ext cx="1061578" cy="769057"/>
            <a:chOff x="980268" y="4352103"/>
            <a:chExt cx="1061578" cy="769057"/>
          </a:xfrm>
        </p:grpSpPr>
        <p:sp>
          <p:nvSpPr>
            <p:cNvPr id="22" name="Trapezoid 21"/>
            <p:cNvSpPr/>
            <p:nvPr/>
          </p:nvSpPr>
          <p:spPr>
            <a:xfrm>
              <a:off x="980268" y="4869160"/>
              <a:ext cx="914400" cy="252000"/>
            </a:xfrm>
            <a:prstGeom prst="trapezoid">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1035029" y="4352103"/>
              <a:ext cx="792000" cy="468000"/>
            </a:xfrm>
            <a:prstGeom prst="roundRect">
              <a:avLst/>
            </a:prstGeom>
            <a:solidFill>
              <a:schemeClr val="bg1">
                <a:lumMod val="65000"/>
              </a:schemeClr>
            </a:solid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Delay 23"/>
            <p:cNvSpPr>
              <a:spLocks noChangeAspect="1"/>
            </p:cNvSpPr>
            <p:nvPr/>
          </p:nvSpPr>
          <p:spPr>
            <a:xfrm rot="14514426">
              <a:off x="1906837" y="4915731"/>
              <a:ext cx="162018" cy="108000"/>
            </a:xfrm>
            <a:prstGeom prst="flowChartDelay">
              <a:avLst/>
            </a:prstGeom>
            <a:solidFill>
              <a:schemeClr val="bg1">
                <a:lumMod val="6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urved Connector 24"/>
            <p:cNvCxnSpPr>
              <a:stCxn id="24" idx="1"/>
              <a:endCxn id="23" idx="2"/>
            </p:cNvCxnSpPr>
            <p:nvPr/>
          </p:nvCxnSpPr>
          <p:spPr>
            <a:xfrm rot="5400000" flipH="1">
              <a:off x="1617964" y="4633168"/>
              <a:ext cx="221093" cy="594964"/>
            </a:xfrm>
            <a:prstGeom prst="curvedConnector3">
              <a:avLst>
                <a:gd name="adj1" fmla="val -95496"/>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6004916" y="5517232"/>
            <a:ext cx="3484588" cy="830997"/>
          </a:xfrm>
          <a:prstGeom prst="rect">
            <a:avLst/>
          </a:prstGeom>
          <a:noFill/>
        </p:spPr>
        <p:txBody>
          <a:bodyPr wrap="square" rtlCol="0">
            <a:spAutoFit/>
          </a:bodyPr>
          <a:lstStyle/>
          <a:p>
            <a:r>
              <a:rPr lang="en-GB" sz="1200" b="1" i="1" dirty="0" smtClean="0">
                <a:solidFill>
                  <a:schemeClr val="accent1"/>
                </a:solidFill>
                <a:latin typeface="Arial" panose="020B0604020202020204" pitchFamily="34" charset="0"/>
                <a:cs typeface="Arial" panose="020B0604020202020204" pitchFamily="34" charset="0"/>
              </a:rPr>
              <a:t>More than 130 volunteers already give their time to Bath and North East Somerset run libraries, supporting trained librarians to deliver a variety of library services</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20" name="TextBox 19"/>
          <p:cNvSpPr txBox="1"/>
          <p:nvPr/>
        </p:nvSpPr>
        <p:spPr>
          <a:xfrm>
            <a:off x="848544" y="686301"/>
            <a:ext cx="3560366" cy="5262979"/>
          </a:xfrm>
          <a:prstGeom prst="rect">
            <a:avLst/>
          </a:prstGeom>
          <a:noFill/>
        </p:spPr>
        <p:txBody>
          <a:bodyPr wrap="square" rtlCol="0">
            <a:spAutoFit/>
          </a:bodyPr>
          <a:lstStyle/>
          <a:p>
            <a:r>
              <a:rPr lang="en-GB" sz="2800" b="1" dirty="0" smtClean="0">
                <a:solidFill>
                  <a:schemeClr val="accent1"/>
                </a:solidFill>
                <a:latin typeface="Arial" panose="020B0604020202020204" pitchFamily="34" charset="0"/>
                <a:cs typeface="Arial" panose="020B0604020202020204" pitchFamily="34" charset="0"/>
              </a:rPr>
              <a:t>Digital Society</a:t>
            </a:r>
          </a:p>
          <a:p>
            <a:endParaRPr lang="en-GB" sz="8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The </a:t>
            </a:r>
            <a:r>
              <a:rPr lang="en-GB" sz="1200" dirty="0">
                <a:latin typeface="Arial" panose="020B0604020202020204" pitchFamily="34" charset="0"/>
                <a:cs typeface="Arial" panose="020B0604020202020204" pitchFamily="34" charset="0"/>
              </a:rPr>
              <a:t>Government </a:t>
            </a:r>
            <a:r>
              <a:rPr lang="en-GB" sz="1200" dirty="0" smtClean="0">
                <a:latin typeface="Arial" panose="020B0604020202020204" pitchFamily="34" charset="0"/>
                <a:cs typeface="Arial" panose="020B0604020202020204" pitchFamily="34" charset="0"/>
              </a:rPr>
              <a:t>continues to drive digital </a:t>
            </a:r>
            <a:r>
              <a:rPr lang="en-GB" sz="1200" dirty="0">
                <a:latin typeface="Arial" panose="020B0604020202020204" pitchFamily="34" charset="0"/>
                <a:cs typeface="Arial" panose="020B0604020202020204" pitchFamily="34" charset="0"/>
              </a:rPr>
              <a:t>by default -</a:t>
            </a:r>
            <a:r>
              <a:rPr lang="en-GB" sz="1200" dirty="0" smtClean="0">
                <a:latin typeface="Arial" panose="020B0604020202020204" pitchFamily="34" charset="0"/>
                <a:cs typeface="Arial" panose="020B0604020202020204" pitchFamily="34" charset="0"/>
              </a:rPr>
              <a:t> which means </a:t>
            </a:r>
            <a:r>
              <a:rPr lang="en-GB" sz="1200" dirty="0">
                <a:latin typeface="Arial" panose="020B0604020202020204" pitchFamily="34" charset="0"/>
                <a:cs typeface="Arial" panose="020B0604020202020204" pitchFamily="34" charset="0"/>
              </a:rPr>
              <a:t>it </a:t>
            </a:r>
            <a:r>
              <a:rPr lang="en-GB" sz="1200" dirty="0" smtClean="0">
                <a:latin typeface="Arial" panose="020B0604020202020204" pitchFamily="34" charset="0"/>
                <a:cs typeface="Arial" panose="020B0604020202020204" pitchFamily="34" charset="0"/>
              </a:rPr>
              <a:t>is publishing more </a:t>
            </a:r>
            <a:r>
              <a:rPr lang="en-GB" sz="1200" dirty="0">
                <a:latin typeface="Arial" panose="020B0604020202020204" pitchFamily="34" charset="0"/>
                <a:cs typeface="Arial" panose="020B0604020202020204" pitchFamily="34" charset="0"/>
              </a:rPr>
              <a:t>information and </a:t>
            </a:r>
            <a:r>
              <a:rPr lang="en-GB" sz="1200" dirty="0" smtClean="0">
                <a:latin typeface="Arial" panose="020B0604020202020204" pitchFamily="34" charset="0"/>
                <a:cs typeface="Arial" panose="020B0604020202020204" pitchFamily="34" charset="0"/>
              </a:rPr>
              <a:t>conducting more transactions</a:t>
            </a:r>
            <a:r>
              <a:rPr lang="en-GB" sz="1200" dirty="0">
                <a:latin typeface="Arial" panose="020B0604020202020204" pitchFamily="34" charset="0"/>
                <a:cs typeface="Arial" panose="020B0604020202020204" pitchFamily="34" charset="0"/>
              </a:rPr>
              <a:t>, including welfare </a:t>
            </a:r>
            <a:r>
              <a:rPr lang="en-GB" sz="1200" dirty="0" smtClean="0">
                <a:latin typeface="Arial" panose="020B0604020202020204" pitchFamily="34" charset="0"/>
                <a:cs typeface="Arial" panose="020B0604020202020204" pitchFamily="34" charset="0"/>
              </a:rPr>
              <a:t>benefits</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online. </a:t>
            </a:r>
          </a:p>
          <a:p>
            <a:endParaRPr lang="en-GB" sz="8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Bath and North East </a:t>
            </a:r>
            <a:r>
              <a:rPr lang="en-GB" sz="1200" dirty="0">
                <a:latin typeface="Arial" panose="020B0604020202020204" pitchFamily="34" charset="0"/>
                <a:cs typeface="Arial" panose="020B0604020202020204" pitchFamily="34" charset="0"/>
              </a:rPr>
              <a:t>S</a:t>
            </a:r>
            <a:r>
              <a:rPr lang="en-GB" sz="1200" dirty="0" smtClean="0">
                <a:latin typeface="Arial" panose="020B0604020202020204" pitchFamily="34" charset="0"/>
                <a:cs typeface="Arial" panose="020B0604020202020204" pitchFamily="34" charset="0"/>
              </a:rPr>
              <a:t>omerset Library Service </a:t>
            </a:r>
            <a:r>
              <a:rPr lang="en-GB" sz="1200" dirty="0">
                <a:latin typeface="Arial" panose="020B0604020202020204" pitchFamily="34" charset="0"/>
                <a:cs typeface="Arial" panose="020B0604020202020204" pitchFamily="34" charset="0"/>
              </a:rPr>
              <a:t>has a key role to play </a:t>
            </a:r>
            <a:r>
              <a:rPr lang="en-GB" sz="1200" dirty="0" smtClean="0">
                <a:latin typeface="Arial" panose="020B0604020202020204" pitchFamily="34" charset="0"/>
                <a:cs typeface="Arial" panose="020B0604020202020204" pitchFamily="34" charset="0"/>
              </a:rPr>
              <a:t>in making </a:t>
            </a:r>
            <a:r>
              <a:rPr lang="en-GB" sz="1200" dirty="0">
                <a:latin typeface="Arial" panose="020B0604020202020204" pitchFamily="34" charset="0"/>
                <a:cs typeface="Arial" panose="020B0604020202020204" pitchFamily="34" charset="0"/>
              </a:rPr>
              <a:t>sure people are not left </a:t>
            </a:r>
            <a:r>
              <a:rPr lang="en-GB" sz="1200" dirty="0" smtClean="0">
                <a:latin typeface="Arial" panose="020B0604020202020204" pitchFamily="34" charset="0"/>
                <a:cs typeface="Arial" panose="020B0604020202020204" pitchFamily="34" charset="0"/>
              </a:rPr>
              <a:t>behind - so we want to support the communities in promoting </a:t>
            </a:r>
            <a:r>
              <a:rPr lang="en-GB" sz="1200" dirty="0">
                <a:latin typeface="Arial" panose="020B0604020202020204" pitchFamily="34" charset="0"/>
                <a:cs typeface="Arial" panose="020B0604020202020204" pitchFamily="34" charset="0"/>
              </a:rPr>
              <a:t>digital literacy and e-government.</a:t>
            </a:r>
          </a:p>
          <a:p>
            <a:endParaRPr lang="en-GB" sz="8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All </a:t>
            </a:r>
            <a:r>
              <a:rPr lang="en-GB" sz="1200" dirty="0">
                <a:latin typeface="Arial" panose="020B0604020202020204" pitchFamily="34" charset="0"/>
                <a:cs typeface="Arial" panose="020B0604020202020204" pitchFamily="34" charset="0"/>
              </a:rPr>
              <a:t>our One Stop Shops, </a:t>
            </a:r>
            <a:r>
              <a:rPr lang="en-GB" sz="1200" dirty="0" smtClean="0">
                <a:latin typeface="Arial" panose="020B0604020202020204" pitchFamily="34" charset="0"/>
                <a:cs typeface="Arial" panose="020B0604020202020204" pitchFamily="34" charset="0"/>
              </a:rPr>
              <a:t>libraries, </a:t>
            </a:r>
            <a:r>
              <a:rPr lang="en-GB" sz="1200" dirty="0">
                <a:latin typeface="Arial" panose="020B0604020202020204" pitchFamily="34" charset="0"/>
                <a:cs typeface="Arial" panose="020B0604020202020204" pitchFamily="34" charset="0"/>
              </a:rPr>
              <a:t>and </a:t>
            </a:r>
            <a:r>
              <a:rPr lang="en-GB" sz="1200" dirty="0" smtClean="0">
                <a:latin typeface="Arial" panose="020B0604020202020204" pitchFamily="34" charset="0"/>
                <a:cs typeface="Arial" panose="020B0604020202020204" pitchFamily="34" charset="0"/>
              </a:rPr>
              <a:t>the mobile library already have </a:t>
            </a:r>
            <a:r>
              <a:rPr lang="en-GB" sz="1200" dirty="0">
                <a:latin typeface="Arial" panose="020B0604020202020204" pitchFamily="34" charset="0"/>
                <a:cs typeface="Arial" panose="020B0604020202020204" pitchFamily="34" charset="0"/>
              </a:rPr>
              <a:t>free public computers and internet access. </a:t>
            </a:r>
            <a:endParaRPr lang="en-GB" sz="1200" dirty="0" smtClean="0">
              <a:latin typeface="Arial" panose="020B0604020202020204" pitchFamily="34" charset="0"/>
              <a:cs typeface="Arial" panose="020B0604020202020204" pitchFamily="34" charset="0"/>
            </a:endParaRPr>
          </a:p>
          <a:p>
            <a:endParaRPr lang="en-GB" sz="8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Library members can also use </a:t>
            </a:r>
            <a:r>
              <a:rPr lang="en-GB" sz="1200" dirty="0">
                <a:latin typeface="Arial" panose="020B0604020202020204" pitchFamily="34" charset="0"/>
                <a:cs typeface="Arial" panose="020B0604020202020204" pitchFamily="34" charset="0"/>
              </a:rPr>
              <a:t>the LibrariesWest website and LibrariesWest App 24/7 to search the catalogue, reserve and renew </a:t>
            </a:r>
            <a:r>
              <a:rPr lang="en-GB" sz="1200" dirty="0" smtClean="0">
                <a:latin typeface="Arial" panose="020B0604020202020204" pitchFamily="34" charset="0"/>
                <a:cs typeface="Arial" panose="020B0604020202020204" pitchFamily="34" charset="0"/>
              </a:rPr>
              <a:t>items.</a:t>
            </a:r>
          </a:p>
          <a:p>
            <a:endParaRPr lang="en-GB" sz="8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We will also </a:t>
            </a:r>
            <a:r>
              <a:rPr lang="en-GB" sz="1200" dirty="0">
                <a:latin typeface="Arial" panose="020B0604020202020204" pitchFamily="34" charset="0"/>
                <a:cs typeface="Arial" panose="020B0604020202020204" pitchFamily="34" charset="0"/>
              </a:rPr>
              <a:t>train our </a:t>
            </a:r>
            <a:r>
              <a:rPr lang="en-GB" sz="1200" dirty="0" smtClean="0">
                <a:latin typeface="Arial" panose="020B0604020202020204" pitchFamily="34" charset="0"/>
                <a:cs typeface="Arial" panose="020B0604020202020204" pitchFamily="34" charset="0"/>
              </a:rPr>
              <a:t>staff </a:t>
            </a:r>
            <a:r>
              <a:rPr lang="en-GB" sz="1200" dirty="0">
                <a:latin typeface="Arial" panose="020B0604020202020204" pitchFamily="34" charset="0"/>
                <a:cs typeface="Arial" panose="020B0604020202020204" pitchFamily="34" charset="0"/>
              </a:rPr>
              <a:t>to improve their digital skills</a:t>
            </a:r>
            <a:r>
              <a:rPr lang="en-GB" sz="1200" dirty="0" smtClean="0">
                <a:latin typeface="Arial" panose="020B0604020202020204" pitchFamily="34" charset="0"/>
                <a:cs typeface="Arial" panose="020B0604020202020204" pitchFamily="34" charset="0"/>
              </a:rPr>
              <a:t>.</a:t>
            </a:r>
          </a:p>
          <a:p>
            <a:endParaRPr lang="en-GB" sz="8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Digital support will be provided to ensure </a:t>
            </a:r>
            <a:r>
              <a:rPr lang="en-GB" sz="1200" dirty="0">
                <a:latin typeface="Arial" panose="020B0604020202020204" pitchFamily="34" charset="0"/>
                <a:cs typeface="Arial" panose="020B0604020202020204" pitchFamily="34" charset="0"/>
              </a:rPr>
              <a:t>that local people without a computer or </a:t>
            </a:r>
            <a:r>
              <a:rPr lang="en-GB" sz="1200" dirty="0" smtClean="0">
                <a:latin typeface="Arial" panose="020B0604020202020204" pitchFamily="34" charset="0"/>
                <a:cs typeface="Arial" panose="020B0604020202020204" pitchFamily="34" charset="0"/>
              </a:rPr>
              <a:t>the internet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at </a:t>
            </a:r>
            <a:r>
              <a:rPr lang="en-GB" sz="1200" dirty="0">
                <a:latin typeface="Arial" panose="020B0604020202020204" pitchFamily="34" charset="0"/>
                <a:cs typeface="Arial" panose="020B0604020202020204" pitchFamily="34" charset="0"/>
              </a:rPr>
              <a:t>home - or those who lack the skills </a:t>
            </a:r>
            <a:r>
              <a:rPr lang="en-GB" sz="1200" dirty="0" smtClean="0">
                <a:latin typeface="Arial" panose="020B0604020202020204" pitchFamily="34" charset="0"/>
                <a:cs typeface="Arial" panose="020B0604020202020204" pitchFamily="34" charset="0"/>
              </a:rPr>
              <a:t>or confidence </a:t>
            </a:r>
            <a:r>
              <a:rPr lang="en-GB" sz="1200" dirty="0">
                <a:latin typeface="Arial" panose="020B0604020202020204" pitchFamily="34" charset="0"/>
                <a:cs typeface="Arial" panose="020B0604020202020204" pitchFamily="34" charset="0"/>
              </a:rPr>
              <a:t>to use them - are not excluded.</a:t>
            </a:r>
          </a:p>
        </p:txBody>
      </p:sp>
      <p:sp>
        <p:nvSpPr>
          <p:cNvPr id="26" name="TextBox 25"/>
          <p:cNvSpPr txBox="1"/>
          <p:nvPr/>
        </p:nvSpPr>
        <p:spPr>
          <a:xfrm>
            <a:off x="5313040" y="2420888"/>
            <a:ext cx="4446494" cy="523220"/>
          </a:xfrm>
          <a:prstGeom prst="rect">
            <a:avLst/>
          </a:prstGeom>
          <a:noFill/>
        </p:spPr>
        <p:txBody>
          <a:bodyPr wrap="square" rtlCol="0">
            <a:spAutoFit/>
          </a:bodyPr>
          <a:lstStyle/>
          <a:p>
            <a:r>
              <a:rPr lang="en-GB" sz="2800" b="1" dirty="0" smtClean="0">
                <a:solidFill>
                  <a:schemeClr val="accent1"/>
                </a:solidFill>
                <a:latin typeface="Arial" panose="020B0604020202020204" pitchFamily="34" charset="0"/>
                <a:cs typeface="Arial" panose="020B0604020202020204" pitchFamily="34" charset="0"/>
              </a:rPr>
              <a:t>Volunteers</a:t>
            </a:r>
            <a:endParaRPr lang="en-GB" sz="2800" b="1" dirty="0">
              <a:solidFill>
                <a:schemeClr val="accent1"/>
              </a:solidFill>
              <a:latin typeface="Arial" panose="020B0604020202020204" pitchFamily="34" charset="0"/>
              <a:cs typeface="Arial" panose="020B0604020202020204" pitchFamily="34" charset="0"/>
            </a:endParaRPr>
          </a:p>
        </p:txBody>
      </p:sp>
      <p:sp>
        <p:nvSpPr>
          <p:cNvPr id="27" name="TextBox 26"/>
          <p:cNvSpPr txBox="1"/>
          <p:nvPr/>
        </p:nvSpPr>
        <p:spPr>
          <a:xfrm>
            <a:off x="5313039" y="3016116"/>
            <a:ext cx="4095531" cy="1877437"/>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Volunteers are no longer supplementary but a key component supporting the delivery of local services. </a:t>
            </a: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We could:</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Widen and enhance our existing volunteer programme.</a:t>
            </a:r>
          </a:p>
          <a:p>
            <a:endParaRPr lang="en-GB" sz="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Develop and define the roles of volunteers.</a:t>
            </a:r>
          </a:p>
          <a:p>
            <a:endParaRPr lang="en-GB" sz="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Initiate an engagement and training programme to ensure that volunteers are fully supported in their role.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099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792760" y="1988840"/>
            <a:ext cx="1512168" cy="830997"/>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Four Community Libraries managed by local groups or organisations.</a:t>
            </a:r>
          </a:p>
        </p:txBody>
      </p:sp>
      <p:sp>
        <p:nvSpPr>
          <p:cNvPr id="14" name="TextBox 13"/>
          <p:cNvSpPr txBox="1"/>
          <p:nvPr/>
        </p:nvSpPr>
        <p:spPr>
          <a:xfrm>
            <a:off x="416496" y="260648"/>
            <a:ext cx="3359918" cy="523220"/>
          </a:xfrm>
          <a:prstGeom prst="rect">
            <a:avLst/>
          </a:prstGeom>
          <a:noFill/>
        </p:spPr>
        <p:txBody>
          <a:bodyPr wrap="square" rtlCol="0">
            <a:spAutoFit/>
          </a:bodyPr>
          <a:lstStyle/>
          <a:p>
            <a:r>
              <a:rPr lang="en-GB" sz="2800" b="1" dirty="0" smtClean="0">
                <a:solidFill>
                  <a:schemeClr val="accent1"/>
                </a:solidFill>
                <a:latin typeface="Arial" panose="020B0604020202020204" pitchFamily="34" charset="0"/>
                <a:cs typeface="Arial" panose="020B0604020202020204" pitchFamily="34" charset="0"/>
              </a:rPr>
              <a:t>Where we are now</a:t>
            </a:r>
            <a:endParaRPr lang="en-GB" sz="2800" b="1" dirty="0">
              <a:solidFill>
                <a:schemeClr val="accent1"/>
              </a:solidFill>
              <a:latin typeface="Arial" panose="020B0604020202020204" pitchFamily="34" charset="0"/>
              <a:cs typeface="Arial" panose="020B0604020202020204" pitchFamily="34" charset="0"/>
            </a:endParaRPr>
          </a:p>
        </p:txBody>
      </p:sp>
      <p:grpSp>
        <p:nvGrpSpPr>
          <p:cNvPr id="44" name="Group 43"/>
          <p:cNvGrpSpPr/>
          <p:nvPr/>
        </p:nvGrpSpPr>
        <p:grpSpPr>
          <a:xfrm>
            <a:off x="488504" y="962260"/>
            <a:ext cx="1830996" cy="962761"/>
            <a:chOff x="560512" y="962260"/>
            <a:chExt cx="1830996" cy="962761"/>
          </a:xfrm>
        </p:grpSpPr>
        <p:cxnSp>
          <p:nvCxnSpPr>
            <p:cNvPr id="104" name="Straight Connector 103"/>
            <p:cNvCxnSpPr/>
            <p:nvPr/>
          </p:nvCxnSpPr>
          <p:spPr>
            <a:xfrm>
              <a:off x="562708" y="1909187"/>
              <a:ext cx="1828800" cy="10048"/>
            </a:xfrm>
            <a:prstGeom prst="line">
              <a:avLst/>
            </a:prstGeom>
            <a:ln w="793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60512" y="962260"/>
              <a:ext cx="1809058" cy="962761"/>
              <a:chOff x="3491881" y="2480771"/>
              <a:chExt cx="1809058" cy="962761"/>
            </a:xfrm>
          </p:grpSpPr>
          <p:sp>
            <p:nvSpPr>
              <p:cNvPr id="16" name="Rectangle 15"/>
              <p:cNvSpPr/>
              <p:nvPr/>
            </p:nvSpPr>
            <p:spPr>
              <a:xfrm>
                <a:off x="3527881" y="2636912"/>
                <a:ext cx="720080" cy="7984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Triangle 16"/>
              <p:cNvSpPr>
                <a:spLocks noChangeAspect="1"/>
              </p:cNvSpPr>
              <p:nvPr/>
            </p:nvSpPr>
            <p:spPr>
              <a:xfrm rot="10800000" flipH="1">
                <a:off x="3491881" y="2568201"/>
                <a:ext cx="360000" cy="3600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283968" y="2480771"/>
                <a:ext cx="360042" cy="9545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rot="16200000">
                <a:off x="4423490" y="2321748"/>
                <a:ext cx="76095" cy="5089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572000" y="2614275"/>
                <a:ext cx="720080" cy="8210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37"/>
              <p:cNvSpPr/>
              <p:nvPr/>
            </p:nvSpPr>
            <p:spPr>
              <a:xfrm flipH="1">
                <a:off x="4572001" y="2511433"/>
                <a:ext cx="728938" cy="125479"/>
              </a:xfrm>
              <a:custGeom>
                <a:avLst/>
                <a:gdLst>
                  <a:gd name="connsiteX0" fmla="*/ 0 w 854310"/>
                  <a:gd name="connsiteY0" fmla="*/ 252916 h 252916"/>
                  <a:gd name="connsiteX1" fmla="*/ 427155 w 854310"/>
                  <a:gd name="connsiteY1" fmla="*/ 0 h 252916"/>
                  <a:gd name="connsiteX2" fmla="*/ 854310 w 854310"/>
                  <a:gd name="connsiteY2" fmla="*/ 252916 h 252916"/>
                  <a:gd name="connsiteX3" fmla="*/ 0 w 854310"/>
                  <a:gd name="connsiteY3" fmla="*/ 252916 h 252916"/>
                  <a:gd name="connsiteX0" fmla="*/ 0 w 854310"/>
                  <a:gd name="connsiteY0" fmla="*/ 240559 h 240559"/>
                  <a:gd name="connsiteX1" fmla="*/ 847285 w 854310"/>
                  <a:gd name="connsiteY1" fmla="*/ 0 h 240559"/>
                  <a:gd name="connsiteX2" fmla="*/ 854310 w 854310"/>
                  <a:gd name="connsiteY2" fmla="*/ 240559 h 240559"/>
                  <a:gd name="connsiteX3" fmla="*/ 0 w 854310"/>
                  <a:gd name="connsiteY3" fmla="*/ 240559 h 240559"/>
                  <a:gd name="connsiteX0" fmla="*/ 0 w 854310"/>
                  <a:gd name="connsiteY0" fmla="*/ 240559 h 240559"/>
                  <a:gd name="connsiteX1" fmla="*/ 853464 w 854310"/>
                  <a:gd name="connsiteY1" fmla="*/ 0 h 240559"/>
                  <a:gd name="connsiteX2" fmla="*/ 854310 w 854310"/>
                  <a:gd name="connsiteY2" fmla="*/ 240559 h 240559"/>
                  <a:gd name="connsiteX3" fmla="*/ 0 w 854310"/>
                  <a:gd name="connsiteY3" fmla="*/ 240559 h 240559"/>
                  <a:gd name="connsiteX0" fmla="*/ 0 w 798114"/>
                  <a:gd name="connsiteY0" fmla="*/ 232431 h 240559"/>
                  <a:gd name="connsiteX1" fmla="*/ 797268 w 798114"/>
                  <a:gd name="connsiteY1" fmla="*/ 0 h 240559"/>
                  <a:gd name="connsiteX2" fmla="*/ 798114 w 798114"/>
                  <a:gd name="connsiteY2" fmla="*/ 240559 h 240559"/>
                  <a:gd name="connsiteX3" fmla="*/ 0 w 798114"/>
                  <a:gd name="connsiteY3" fmla="*/ 232431 h 240559"/>
                  <a:gd name="connsiteX0" fmla="*/ 0 w 989182"/>
                  <a:gd name="connsiteY0" fmla="*/ 216710 h 240559"/>
                  <a:gd name="connsiteX1" fmla="*/ 988336 w 989182"/>
                  <a:gd name="connsiteY1" fmla="*/ 0 h 240559"/>
                  <a:gd name="connsiteX2" fmla="*/ 989182 w 989182"/>
                  <a:gd name="connsiteY2" fmla="*/ 240559 h 240559"/>
                  <a:gd name="connsiteX3" fmla="*/ 0 w 989182"/>
                  <a:gd name="connsiteY3" fmla="*/ 216710 h 240559"/>
                  <a:gd name="connsiteX0" fmla="*/ 0 w 994802"/>
                  <a:gd name="connsiteY0" fmla="*/ 216710 h 240559"/>
                  <a:gd name="connsiteX1" fmla="*/ 993956 w 994802"/>
                  <a:gd name="connsiteY1" fmla="*/ 0 h 240559"/>
                  <a:gd name="connsiteX2" fmla="*/ 994802 w 994802"/>
                  <a:gd name="connsiteY2" fmla="*/ 240559 h 240559"/>
                  <a:gd name="connsiteX3" fmla="*/ 0 w 994802"/>
                  <a:gd name="connsiteY3" fmla="*/ 216710 h 240559"/>
                  <a:gd name="connsiteX0" fmla="*/ 0 w 1006041"/>
                  <a:gd name="connsiteY0" fmla="*/ 224572 h 240559"/>
                  <a:gd name="connsiteX1" fmla="*/ 1005195 w 1006041"/>
                  <a:gd name="connsiteY1" fmla="*/ 0 h 240559"/>
                  <a:gd name="connsiteX2" fmla="*/ 1006041 w 1006041"/>
                  <a:gd name="connsiteY2" fmla="*/ 240559 h 240559"/>
                  <a:gd name="connsiteX3" fmla="*/ 0 w 1006041"/>
                  <a:gd name="connsiteY3" fmla="*/ 224572 h 240559"/>
                  <a:gd name="connsiteX0" fmla="*/ 0 w 994802"/>
                  <a:gd name="connsiteY0" fmla="*/ 208850 h 240559"/>
                  <a:gd name="connsiteX1" fmla="*/ 993956 w 994802"/>
                  <a:gd name="connsiteY1" fmla="*/ 0 h 240559"/>
                  <a:gd name="connsiteX2" fmla="*/ 994802 w 994802"/>
                  <a:gd name="connsiteY2" fmla="*/ 240559 h 240559"/>
                  <a:gd name="connsiteX3" fmla="*/ 0 w 994802"/>
                  <a:gd name="connsiteY3" fmla="*/ 208850 h 240559"/>
                  <a:gd name="connsiteX0" fmla="*/ 0 w 999007"/>
                  <a:gd name="connsiteY0" fmla="*/ 197084 h 240559"/>
                  <a:gd name="connsiteX1" fmla="*/ 998161 w 999007"/>
                  <a:gd name="connsiteY1" fmla="*/ 0 h 240559"/>
                  <a:gd name="connsiteX2" fmla="*/ 999007 w 999007"/>
                  <a:gd name="connsiteY2" fmla="*/ 240559 h 240559"/>
                  <a:gd name="connsiteX3" fmla="*/ 0 w 999007"/>
                  <a:gd name="connsiteY3" fmla="*/ 197084 h 240559"/>
                </a:gdLst>
                <a:ahLst/>
                <a:cxnLst>
                  <a:cxn ang="0">
                    <a:pos x="connsiteX0" y="connsiteY0"/>
                  </a:cxn>
                  <a:cxn ang="0">
                    <a:pos x="connsiteX1" y="connsiteY1"/>
                  </a:cxn>
                  <a:cxn ang="0">
                    <a:pos x="connsiteX2" y="connsiteY2"/>
                  </a:cxn>
                  <a:cxn ang="0">
                    <a:pos x="connsiteX3" y="connsiteY3"/>
                  </a:cxn>
                </a:cxnLst>
                <a:rect l="l" t="t" r="r" b="b"/>
                <a:pathLst>
                  <a:path w="999007" h="240559">
                    <a:moveTo>
                      <a:pt x="0" y="197084"/>
                    </a:moveTo>
                    <a:lnTo>
                      <a:pt x="998161" y="0"/>
                    </a:lnTo>
                    <a:lnTo>
                      <a:pt x="999007" y="240559"/>
                    </a:lnTo>
                    <a:lnTo>
                      <a:pt x="0" y="19708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4355976" y="2719953"/>
                <a:ext cx="740455"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Library</a:t>
                </a:r>
                <a:endParaRPr lang="en-GB" sz="1200" b="1"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4728950" y="3226704"/>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572000" y="3226704"/>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5" name="TextBox 24"/>
          <p:cNvSpPr txBox="1"/>
          <p:nvPr/>
        </p:nvSpPr>
        <p:spPr>
          <a:xfrm>
            <a:off x="632520" y="1992106"/>
            <a:ext cx="1566183" cy="646331"/>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Eight Council run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Libraries across the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area.</a:t>
            </a:r>
            <a:endParaRPr lang="en-GB" sz="1200" dirty="0">
              <a:latin typeface="Arial" panose="020B0604020202020204" pitchFamily="34" charset="0"/>
              <a:cs typeface="Arial" panose="020B0604020202020204" pitchFamily="34" charset="0"/>
            </a:endParaRPr>
          </a:p>
        </p:txBody>
      </p:sp>
      <p:grpSp>
        <p:nvGrpSpPr>
          <p:cNvPr id="53" name="Group 52"/>
          <p:cNvGrpSpPr/>
          <p:nvPr/>
        </p:nvGrpSpPr>
        <p:grpSpPr>
          <a:xfrm>
            <a:off x="2900619" y="1099002"/>
            <a:ext cx="1165705" cy="824444"/>
            <a:chOff x="2828611" y="1099002"/>
            <a:chExt cx="1165705" cy="824444"/>
          </a:xfrm>
        </p:grpSpPr>
        <p:cxnSp>
          <p:nvCxnSpPr>
            <p:cNvPr id="106" name="Straight Connector 105"/>
            <p:cNvCxnSpPr/>
            <p:nvPr/>
          </p:nvCxnSpPr>
          <p:spPr>
            <a:xfrm>
              <a:off x="2828611" y="1919235"/>
              <a:ext cx="1130440" cy="0"/>
            </a:xfrm>
            <a:prstGeom prst="line">
              <a:avLst/>
            </a:prstGeom>
            <a:ln w="793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864768" y="1099002"/>
              <a:ext cx="1129548" cy="824444"/>
              <a:chOff x="5436094" y="2614274"/>
              <a:chExt cx="1129548" cy="824444"/>
            </a:xfrm>
          </p:grpSpPr>
          <p:sp>
            <p:nvSpPr>
              <p:cNvPr id="27" name="Rectangle 26"/>
              <p:cNvSpPr/>
              <p:nvPr/>
            </p:nvSpPr>
            <p:spPr>
              <a:xfrm>
                <a:off x="5436094" y="2854833"/>
                <a:ext cx="1057540" cy="5772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Isosceles Triangle 37"/>
              <p:cNvSpPr/>
              <p:nvPr/>
            </p:nvSpPr>
            <p:spPr>
              <a:xfrm>
                <a:off x="5436096" y="2614274"/>
                <a:ext cx="1057538" cy="240559"/>
              </a:xfrm>
              <a:custGeom>
                <a:avLst/>
                <a:gdLst>
                  <a:gd name="connsiteX0" fmla="*/ 0 w 854310"/>
                  <a:gd name="connsiteY0" fmla="*/ 252916 h 252916"/>
                  <a:gd name="connsiteX1" fmla="*/ 427155 w 854310"/>
                  <a:gd name="connsiteY1" fmla="*/ 0 h 252916"/>
                  <a:gd name="connsiteX2" fmla="*/ 854310 w 854310"/>
                  <a:gd name="connsiteY2" fmla="*/ 252916 h 252916"/>
                  <a:gd name="connsiteX3" fmla="*/ 0 w 854310"/>
                  <a:gd name="connsiteY3" fmla="*/ 252916 h 252916"/>
                  <a:gd name="connsiteX0" fmla="*/ 0 w 854310"/>
                  <a:gd name="connsiteY0" fmla="*/ 240559 h 240559"/>
                  <a:gd name="connsiteX1" fmla="*/ 847285 w 854310"/>
                  <a:gd name="connsiteY1" fmla="*/ 0 h 240559"/>
                  <a:gd name="connsiteX2" fmla="*/ 854310 w 854310"/>
                  <a:gd name="connsiteY2" fmla="*/ 240559 h 240559"/>
                  <a:gd name="connsiteX3" fmla="*/ 0 w 854310"/>
                  <a:gd name="connsiteY3" fmla="*/ 240559 h 240559"/>
                  <a:gd name="connsiteX0" fmla="*/ 0 w 854310"/>
                  <a:gd name="connsiteY0" fmla="*/ 240559 h 240559"/>
                  <a:gd name="connsiteX1" fmla="*/ 853464 w 854310"/>
                  <a:gd name="connsiteY1" fmla="*/ 0 h 240559"/>
                  <a:gd name="connsiteX2" fmla="*/ 854310 w 854310"/>
                  <a:gd name="connsiteY2" fmla="*/ 240559 h 240559"/>
                  <a:gd name="connsiteX3" fmla="*/ 0 w 854310"/>
                  <a:gd name="connsiteY3" fmla="*/ 240559 h 240559"/>
                </a:gdLst>
                <a:ahLst/>
                <a:cxnLst>
                  <a:cxn ang="0">
                    <a:pos x="connsiteX0" y="connsiteY0"/>
                  </a:cxn>
                  <a:cxn ang="0">
                    <a:pos x="connsiteX1" y="connsiteY1"/>
                  </a:cxn>
                  <a:cxn ang="0">
                    <a:pos x="connsiteX2" y="connsiteY2"/>
                  </a:cxn>
                  <a:cxn ang="0">
                    <a:pos x="connsiteX3" y="connsiteY3"/>
                  </a:cxn>
                </a:cxnLst>
                <a:rect l="l" t="t" r="r" b="b"/>
                <a:pathLst>
                  <a:path w="854310" h="240559">
                    <a:moveTo>
                      <a:pt x="0" y="240559"/>
                    </a:moveTo>
                    <a:lnTo>
                      <a:pt x="853464" y="0"/>
                    </a:lnTo>
                    <a:lnTo>
                      <a:pt x="854310" y="240559"/>
                    </a:lnTo>
                    <a:lnTo>
                      <a:pt x="0" y="240559"/>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5456763" y="2867074"/>
                <a:ext cx="1108879"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Community</a:t>
                </a:r>
                <a:endParaRPr lang="en-GB" sz="1200" b="1" dirty="0">
                  <a:solidFill>
                    <a:schemeClr val="bg1"/>
                  </a:solidFill>
                  <a:latin typeface="Arial" panose="020B0604020202020204" pitchFamily="34" charset="0"/>
                  <a:cs typeface="Arial" panose="020B0604020202020204" pitchFamily="34" charset="0"/>
                </a:endParaRPr>
              </a:p>
            </p:txBody>
          </p:sp>
          <p:sp>
            <p:nvSpPr>
              <p:cNvPr id="30" name="Rectangle 29"/>
              <p:cNvSpPr/>
              <p:nvPr/>
            </p:nvSpPr>
            <p:spPr>
              <a:xfrm>
                <a:off x="5796868" y="3221890"/>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639918" y="3221890"/>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3" name="Group 32"/>
          <p:cNvGrpSpPr/>
          <p:nvPr/>
        </p:nvGrpSpPr>
        <p:grpSpPr>
          <a:xfrm>
            <a:off x="4664979" y="1340768"/>
            <a:ext cx="1224125" cy="576064"/>
            <a:chOff x="2663796" y="980728"/>
            <a:chExt cx="1224125" cy="576064"/>
          </a:xfrm>
        </p:grpSpPr>
        <p:sp>
          <p:nvSpPr>
            <p:cNvPr id="34" name="Snip and Round Single Corner Rectangle 33"/>
            <p:cNvSpPr/>
            <p:nvPr/>
          </p:nvSpPr>
          <p:spPr>
            <a:xfrm>
              <a:off x="2663796" y="980728"/>
              <a:ext cx="1224125" cy="504056"/>
            </a:xfrm>
            <a:prstGeom prst="snipRoundRect">
              <a:avLst/>
            </a:prstGeom>
            <a:solidFill>
              <a:schemeClr val="bg1">
                <a:lumMod val="6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2771800" y="1412776"/>
              <a:ext cx="144016" cy="144016"/>
            </a:xfrm>
            <a:prstGeom prst="flowChartConnector">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3563888" y="1412776"/>
              <a:ext cx="144016" cy="144016"/>
            </a:xfrm>
            <a:prstGeom prst="flowChartConnector">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nip and Round Single Corner Rectangle 36"/>
            <p:cNvSpPr/>
            <p:nvPr/>
          </p:nvSpPr>
          <p:spPr>
            <a:xfrm>
              <a:off x="3563888" y="1052736"/>
              <a:ext cx="216024" cy="180020"/>
            </a:xfrm>
            <a:prstGeom prst="snipRound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734851" y="1052736"/>
              <a:ext cx="901046"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Mobile</a:t>
              </a:r>
              <a:endParaRPr lang="en-GB" sz="1200" b="1" dirty="0">
                <a:solidFill>
                  <a:schemeClr val="bg1"/>
                </a:solidFill>
                <a:latin typeface="Arial" panose="020B0604020202020204" pitchFamily="34" charset="0"/>
                <a:cs typeface="Arial" panose="020B0604020202020204" pitchFamily="34" charset="0"/>
              </a:endParaRPr>
            </a:p>
          </p:txBody>
        </p:sp>
      </p:grpSp>
      <p:sp>
        <p:nvSpPr>
          <p:cNvPr id="39" name="TextBox 38"/>
          <p:cNvSpPr txBox="1"/>
          <p:nvPr/>
        </p:nvSpPr>
        <p:spPr>
          <a:xfrm>
            <a:off x="4592960" y="1988839"/>
            <a:ext cx="1584176" cy="1015663"/>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One Mobile Library visiting </a:t>
            </a:r>
            <a:r>
              <a:rPr lang="en-GB" sz="1200" dirty="0">
                <a:latin typeface="Arial" panose="020B0604020202020204" pitchFamily="34" charset="0"/>
                <a:cs typeface="Arial" panose="020B0604020202020204" pitchFamily="34" charset="0"/>
              </a:rPr>
              <a:t>38 </a:t>
            </a:r>
            <a:r>
              <a:rPr lang="en-GB" sz="1200" dirty="0" smtClean="0">
                <a:latin typeface="Arial" panose="020B0604020202020204" pitchFamily="34" charset="0"/>
                <a:cs typeface="Arial" panose="020B0604020202020204" pitchFamily="34" charset="0"/>
              </a:rPr>
              <a:t>distinct communities, </a:t>
            </a:r>
            <a:r>
              <a:rPr lang="en-GB" sz="1200" dirty="0">
                <a:latin typeface="Arial" panose="020B0604020202020204" pitchFamily="34" charset="0"/>
                <a:cs typeface="Arial" panose="020B0604020202020204" pitchFamily="34" charset="0"/>
              </a:rPr>
              <a:t>with </a:t>
            </a:r>
            <a:r>
              <a:rPr lang="en-GB" sz="1200" dirty="0" smtClean="0">
                <a:latin typeface="Arial" panose="020B0604020202020204" pitchFamily="34" charset="0"/>
                <a:cs typeface="Arial" panose="020B0604020202020204" pitchFamily="34" charset="0"/>
              </a:rPr>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86 </a:t>
            </a:r>
            <a:r>
              <a:rPr lang="en-GB" sz="1200" dirty="0">
                <a:latin typeface="Arial" panose="020B0604020202020204" pitchFamily="34" charset="0"/>
                <a:cs typeface="Arial" panose="020B0604020202020204" pitchFamily="34" charset="0"/>
              </a:rPr>
              <a:t>stops over a </a:t>
            </a:r>
            <a:r>
              <a:rPr lang="en-GB" sz="1200" dirty="0" smtClean="0">
                <a:latin typeface="Arial" panose="020B0604020202020204" pitchFamily="34" charset="0"/>
                <a:cs typeface="Arial" panose="020B0604020202020204" pitchFamily="34" charset="0"/>
              </a:rPr>
              <a:t>two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week rota. </a:t>
            </a:r>
            <a:endParaRPr lang="en-GB" dirty="0">
              <a:latin typeface="Arial" panose="020B0604020202020204" pitchFamily="34" charset="0"/>
              <a:cs typeface="Arial" panose="020B0604020202020204" pitchFamily="34" charset="0"/>
            </a:endParaRPr>
          </a:p>
        </p:txBody>
      </p:sp>
      <p:grpSp>
        <p:nvGrpSpPr>
          <p:cNvPr id="56" name="Group 55"/>
          <p:cNvGrpSpPr/>
          <p:nvPr/>
        </p:nvGrpSpPr>
        <p:grpSpPr>
          <a:xfrm>
            <a:off x="4772982" y="117306"/>
            <a:ext cx="4549153" cy="719406"/>
            <a:chOff x="5894296" y="293747"/>
            <a:chExt cx="3451194" cy="796394"/>
          </a:xfrm>
        </p:grpSpPr>
        <p:sp>
          <p:nvSpPr>
            <p:cNvPr id="50" name="TextBox 49"/>
            <p:cNvSpPr txBox="1"/>
            <p:nvPr/>
          </p:nvSpPr>
          <p:spPr>
            <a:xfrm>
              <a:off x="5894297" y="334194"/>
              <a:ext cx="3451193" cy="715499"/>
            </a:xfrm>
            <a:prstGeom prst="rect">
              <a:avLst/>
            </a:prstGeom>
            <a:noFill/>
          </p:spPr>
          <p:txBody>
            <a:bodyPr wrap="square" rtlCol="0">
              <a:spAutoFit/>
            </a:bodyPr>
            <a:lstStyle/>
            <a:p>
              <a:r>
                <a:rPr lang="en-GB" sz="1200" b="1" i="1" dirty="0" smtClean="0">
                  <a:solidFill>
                    <a:schemeClr val="accent1"/>
                  </a:solidFill>
                  <a:latin typeface="Arial" panose="020B0604020202020204" pitchFamily="34" charset="0"/>
                  <a:cs typeface="Arial" panose="020B0604020202020204" pitchFamily="34" charset="0"/>
                </a:rPr>
                <a:t>Did you know? We also have a volunteer run Home Library Service which is available to anybody who is unable to get to their local branch or mobile library stop.</a:t>
              </a:r>
              <a:endParaRPr lang="en-GB" sz="1200" b="1" i="1" dirty="0">
                <a:solidFill>
                  <a:schemeClr val="accent1"/>
                </a:solidFill>
                <a:latin typeface="Arial" panose="020B0604020202020204" pitchFamily="34" charset="0"/>
                <a:cs typeface="Arial" panose="020B0604020202020204" pitchFamily="34" charset="0"/>
              </a:endParaRPr>
            </a:p>
          </p:txBody>
        </p:sp>
        <p:sp>
          <p:nvSpPr>
            <p:cNvPr id="51" name="Rounded Rectangular Callout 50"/>
            <p:cNvSpPr/>
            <p:nvPr/>
          </p:nvSpPr>
          <p:spPr>
            <a:xfrm>
              <a:off x="5894296" y="293747"/>
              <a:ext cx="3451194" cy="796394"/>
            </a:xfrm>
            <a:prstGeom prst="wedgeRoundRectCallout">
              <a:avLst>
                <a:gd name="adj1" fmla="val -35044"/>
                <a:gd name="adj2" fmla="val 101647"/>
                <a:gd name="adj3" fmla="val 16667"/>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p:cNvGrpSpPr/>
          <p:nvPr/>
        </p:nvGrpSpPr>
        <p:grpSpPr>
          <a:xfrm>
            <a:off x="6753200" y="1067252"/>
            <a:ext cx="1061578" cy="769057"/>
            <a:chOff x="7141180" y="1707859"/>
            <a:chExt cx="1061578" cy="769057"/>
          </a:xfrm>
        </p:grpSpPr>
        <p:grpSp>
          <p:nvGrpSpPr>
            <p:cNvPr id="45" name="Group 44"/>
            <p:cNvGrpSpPr/>
            <p:nvPr/>
          </p:nvGrpSpPr>
          <p:grpSpPr>
            <a:xfrm>
              <a:off x="7141180" y="1707859"/>
              <a:ext cx="1061578" cy="769057"/>
              <a:chOff x="980268" y="4352103"/>
              <a:chExt cx="1061578" cy="769057"/>
            </a:xfrm>
          </p:grpSpPr>
          <p:sp>
            <p:nvSpPr>
              <p:cNvPr id="46" name="Trapezoid 45"/>
              <p:cNvSpPr/>
              <p:nvPr/>
            </p:nvSpPr>
            <p:spPr>
              <a:xfrm>
                <a:off x="980268" y="4869160"/>
                <a:ext cx="914400" cy="252000"/>
              </a:xfrm>
              <a:prstGeom prst="trapezoid">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ounded Rectangle 46"/>
              <p:cNvSpPr/>
              <p:nvPr/>
            </p:nvSpPr>
            <p:spPr>
              <a:xfrm>
                <a:off x="1035029" y="4352103"/>
                <a:ext cx="792000" cy="468000"/>
              </a:xfrm>
              <a:prstGeom prst="roundRect">
                <a:avLst/>
              </a:prstGeom>
              <a:solidFill>
                <a:schemeClr val="bg1">
                  <a:lumMod val="65000"/>
                </a:schemeClr>
              </a:solid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lowchart: Delay 47"/>
              <p:cNvSpPr>
                <a:spLocks noChangeAspect="1"/>
              </p:cNvSpPr>
              <p:nvPr/>
            </p:nvSpPr>
            <p:spPr>
              <a:xfrm rot="14514426">
                <a:off x="1906837" y="4915731"/>
                <a:ext cx="162018" cy="108000"/>
              </a:xfrm>
              <a:prstGeom prst="flowChartDelay">
                <a:avLst/>
              </a:prstGeom>
              <a:solidFill>
                <a:schemeClr val="bg1">
                  <a:lumMod val="6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Curved Connector 48"/>
              <p:cNvCxnSpPr>
                <a:stCxn id="48" idx="1"/>
                <a:endCxn id="47" idx="2"/>
              </p:cNvCxnSpPr>
              <p:nvPr/>
            </p:nvCxnSpPr>
            <p:spPr>
              <a:xfrm rot="5400000" flipH="1">
                <a:off x="1617964" y="4633168"/>
                <a:ext cx="221093" cy="594964"/>
              </a:xfrm>
              <a:prstGeom prst="curvedConnector3">
                <a:avLst>
                  <a:gd name="adj1" fmla="val -95496"/>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7252910" y="1803359"/>
              <a:ext cx="765094"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Online</a:t>
              </a:r>
              <a:endParaRPr lang="en-GB" sz="1200" b="1" dirty="0">
                <a:solidFill>
                  <a:schemeClr val="bg1"/>
                </a:solidFill>
                <a:latin typeface="Arial" panose="020B0604020202020204" pitchFamily="34" charset="0"/>
                <a:cs typeface="Arial" panose="020B0604020202020204" pitchFamily="34" charset="0"/>
              </a:endParaRPr>
            </a:p>
          </p:txBody>
        </p:sp>
      </p:grpSp>
      <p:sp>
        <p:nvSpPr>
          <p:cNvPr id="62" name="TextBox 61"/>
          <p:cNvSpPr txBox="1"/>
          <p:nvPr/>
        </p:nvSpPr>
        <p:spPr>
          <a:xfrm>
            <a:off x="6344290" y="1992106"/>
            <a:ext cx="3185398" cy="1015663"/>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E</a:t>
            </a:r>
            <a:r>
              <a:rPr lang="en-GB" sz="1200" dirty="0" smtClean="0">
                <a:latin typeface="Arial" panose="020B0604020202020204" pitchFamily="34" charset="0"/>
                <a:cs typeface="Arial" panose="020B0604020202020204" pitchFamily="34" charset="0"/>
              </a:rPr>
              <a:t>lectronic self-service systems and a virtual library service providing 24-hour access to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library catalogues, e-books and e-audio books downloads, renewals, reservations and information.</a:t>
            </a:r>
            <a:endParaRPr lang="en-GB" sz="1200" dirty="0"/>
          </a:p>
        </p:txBody>
      </p:sp>
      <p:grpSp>
        <p:nvGrpSpPr>
          <p:cNvPr id="105" name="Group 104"/>
          <p:cNvGrpSpPr/>
          <p:nvPr/>
        </p:nvGrpSpPr>
        <p:grpSpPr>
          <a:xfrm>
            <a:off x="5720841" y="3282036"/>
            <a:ext cx="2802324" cy="1161457"/>
            <a:chOff x="6284958" y="3258019"/>
            <a:chExt cx="2802324" cy="1161457"/>
          </a:xfrm>
        </p:grpSpPr>
        <p:cxnSp>
          <p:nvCxnSpPr>
            <p:cNvPr id="102" name="Straight Connector 101"/>
            <p:cNvCxnSpPr/>
            <p:nvPr/>
          </p:nvCxnSpPr>
          <p:spPr>
            <a:xfrm>
              <a:off x="6453001" y="4410147"/>
              <a:ext cx="2604455" cy="0"/>
            </a:xfrm>
            <a:prstGeom prst="line">
              <a:avLst/>
            </a:prstGeom>
            <a:ln w="793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6897216" y="3258019"/>
              <a:ext cx="2190066" cy="1152128"/>
              <a:chOff x="725750" y="2564904"/>
              <a:chExt cx="2190066" cy="1152128"/>
            </a:xfrm>
          </p:grpSpPr>
          <p:sp>
            <p:nvSpPr>
              <p:cNvPr id="64" name="Rectangle 63"/>
              <p:cNvSpPr/>
              <p:nvPr/>
            </p:nvSpPr>
            <p:spPr>
              <a:xfrm>
                <a:off x="899592" y="3212976"/>
                <a:ext cx="1872208" cy="504056"/>
              </a:xfrm>
              <a:prstGeom prst="rect">
                <a:avLst/>
              </a:prstGeom>
              <a:solidFill>
                <a:schemeClr val="bg1">
                  <a:lumMod val="65000"/>
                </a:schemeClr>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755576" y="2564904"/>
                <a:ext cx="2160240" cy="648072"/>
              </a:xfrm>
              <a:prstGeom prst="rect">
                <a:avLst/>
              </a:prstGeom>
              <a:solidFill>
                <a:schemeClr val="bg1">
                  <a:lumMod val="65000"/>
                </a:schemeClr>
              </a:solidFill>
              <a:ln w="539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2627784" y="2564904"/>
                <a:ext cx="144016" cy="648841"/>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2411760" y="2564904"/>
                <a:ext cx="72008" cy="64388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1979712" y="2564904"/>
                <a:ext cx="72008" cy="64388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2195736" y="2564904"/>
                <a:ext cx="72008" cy="64388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p:cNvSpPr txBox="1"/>
              <p:nvPr/>
            </p:nvSpPr>
            <p:spPr>
              <a:xfrm>
                <a:off x="725750" y="2750824"/>
                <a:ext cx="1325970"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One Stop Shop</a:t>
                </a:r>
                <a:endParaRPr lang="en-GB" sz="1200" b="1" dirty="0">
                  <a:solidFill>
                    <a:schemeClr val="bg1"/>
                  </a:solidFill>
                  <a:latin typeface="Arial" panose="020B0604020202020204" pitchFamily="34" charset="0"/>
                  <a:cs typeface="Arial" panose="020B0604020202020204" pitchFamily="34" charset="0"/>
                </a:endParaRPr>
              </a:p>
            </p:txBody>
          </p:sp>
          <p:sp>
            <p:nvSpPr>
              <p:cNvPr id="71" name="Rectangle 70"/>
              <p:cNvSpPr/>
              <p:nvPr/>
            </p:nvSpPr>
            <p:spPr>
              <a:xfrm>
                <a:off x="1043608" y="3429000"/>
                <a:ext cx="169487" cy="288032"/>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1259632" y="3429000"/>
                <a:ext cx="169487" cy="288032"/>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2" name="Group 81"/>
            <p:cNvGrpSpPr>
              <a:grpSpLocks noChangeAspect="1"/>
            </p:cNvGrpSpPr>
            <p:nvPr/>
          </p:nvGrpSpPr>
          <p:grpSpPr>
            <a:xfrm>
              <a:off x="6653660" y="4131476"/>
              <a:ext cx="459580" cy="288000"/>
              <a:chOff x="1545186" y="4248246"/>
              <a:chExt cx="1370598" cy="857265"/>
            </a:xfrm>
          </p:grpSpPr>
          <p:sp>
            <p:nvSpPr>
              <p:cNvPr id="83" name="Flowchart: Delay 82"/>
              <p:cNvSpPr>
                <a:spLocks noChangeAspect="1"/>
              </p:cNvSpPr>
              <p:nvPr/>
            </p:nvSpPr>
            <p:spPr>
              <a:xfrm rot="16200000">
                <a:off x="2097368" y="4456579"/>
                <a:ext cx="487398" cy="432000"/>
              </a:xfrm>
              <a:prstGeom prst="flowChartDelay">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lowchart: Delay 83"/>
              <p:cNvSpPr>
                <a:spLocks noChangeAspect="1"/>
              </p:cNvSpPr>
              <p:nvPr/>
            </p:nvSpPr>
            <p:spPr>
              <a:xfrm rot="16200000">
                <a:off x="1517487" y="4493213"/>
                <a:ext cx="487398" cy="432000"/>
              </a:xfrm>
              <a:prstGeom prst="flowChartDelay">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a:spLocks noChangeAspect="1"/>
              </p:cNvSpPr>
              <p:nvPr/>
            </p:nvSpPr>
            <p:spPr>
              <a:xfrm>
                <a:off x="1617202" y="4284880"/>
                <a:ext cx="287968" cy="288000"/>
              </a:xfrm>
              <a:prstGeom prst="ellipse">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lowchart: Delay 85"/>
              <p:cNvSpPr>
                <a:spLocks noChangeAspect="1"/>
              </p:cNvSpPr>
              <p:nvPr/>
            </p:nvSpPr>
            <p:spPr>
              <a:xfrm rot="16200000">
                <a:off x="1808045" y="4645445"/>
                <a:ext cx="487398" cy="432000"/>
              </a:xfrm>
              <a:prstGeom prst="flowChartDelay">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a:spLocks noChangeAspect="1"/>
              </p:cNvSpPr>
              <p:nvPr/>
            </p:nvSpPr>
            <p:spPr>
              <a:xfrm>
                <a:off x="1907760" y="4437112"/>
                <a:ext cx="287968" cy="288000"/>
              </a:xfrm>
              <a:prstGeom prst="ellipse">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a:spLocks noChangeAspect="1"/>
              </p:cNvSpPr>
              <p:nvPr/>
            </p:nvSpPr>
            <p:spPr>
              <a:xfrm>
                <a:off x="2197083" y="4248246"/>
                <a:ext cx="287968" cy="288000"/>
              </a:xfrm>
              <a:prstGeom prst="ellipse">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lowchart: Delay 88"/>
              <p:cNvSpPr>
                <a:spLocks noChangeAspect="1"/>
              </p:cNvSpPr>
              <p:nvPr/>
            </p:nvSpPr>
            <p:spPr>
              <a:xfrm rot="16200000">
                <a:off x="2327942" y="4799045"/>
                <a:ext cx="324932" cy="288000"/>
              </a:xfrm>
              <a:prstGeom prst="flowChartDelay">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a:spLocks noChangeAspect="1"/>
              </p:cNvSpPr>
              <p:nvPr/>
            </p:nvSpPr>
            <p:spPr>
              <a:xfrm>
                <a:off x="2382420" y="4646447"/>
                <a:ext cx="215976" cy="216000"/>
              </a:xfrm>
              <a:prstGeom prst="ellipse">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lowchart: Delay 90"/>
              <p:cNvSpPr>
                <a:spLocks noChangeAspect="1"/>
              </p:cNvSpPr>
              <p:nvPr/>
            </p:nvSpPr>
            <p:spPr>
              <a:xfrm rot="16200000">
                <a:off x="2609318" y="4799045"/>
                <a:ext cx="324932" cy="288000"/>
              </a:xfrm>
              <a:prstGeom prst="flowChartDelay">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a:spLocks noChangeAspect="1"/>
              </p:cNvSpPr>
              <p:nvPr/>
            </p:nvSpPr>
            <p:spPr>
              <a:xfrm>
                <a:off x="2663796" y="4646447"/>
                <a:ext cx="215976" cy="216000"/>
              </a:xfrm>
              <a:prstGeom prst="ellipse">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3" name="Group 92"/>
            <p:cNvGrpSpPr/>
            <p:nvPr/>
          </p:nvGrpSpPr>
          <p:grpSpPr>
            <a:xfrm>
              <a:off x="6284958" y="3784168"/>
              <a:ext cx="553554" cy="631801"/>
              <a:chOff x="1019581" y="4453383"/>
              <a:chExt cx="553554" cy="631801"/>
            </a:xfrm>
          </p:grpSpPr>
          <p:sp>
            <p:nvSpPr>
              <p:cNvPr id="94" name="Flowchart: Alternate Process 93"/>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9" name="Straight Connector 98"/>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8"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9" name="Group 108"/>
          <p:cNvGrpSpPr/>
          <p:nvPr/>
        </p:nvGrpSpPr>
        <p:grpSpPr>
          <a:xfrm>
            <a:off x="478397" y="3134640"/>
            <a:ext cx="3898551" cy="2022552"/>
            <a:chOff x="478397" y="3134640"/>
            <a:chExt cx="3898551" cy="2022552"/>
          </a:xfrm>
        </p:grpSpPr>
        <p:sp>
          <p:nvSpPr>
            <p:cNvPr id="4" name="TextBox 3"/>
            <p:cNvSpPr txBox="1"/>
            <p:nvPr/>
          </p:nvSpPr>
          <p:spPr>
            <a:xfrm>
              <a:off x="550418" y="3282036"/>
              <a:ext cx="3826530" cy="1754326"/>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Library Service moved in to the Resources Directorate from August </a:t>
              </a:r>
              <a:r>
                <a:rPr lang="en-GB" sz="1200" dirty="0" smtClean="0">
                  <a:latin typeface="Arial" panose="020B0604020202020204" pitchFamily="34" charset="0"/>
                  <a:cs typeface="Arial" panose="020B0604020202020204" pitchFamily="34" charset="0"/>
                </a:rPr>
                <a:t>2013, </a:t>
              </a:r>
              <a:r>
                <a:rPr lang="en-GB" sz="1200" dirty="0">
                  <a:latin typeface="Arial" panose="020B0604020202020204" pitchFamily="34" charset="0"/>
                  <a:cs typeface="Arial" panose="020B0604020202020204" pitchFamily="34" charset="0"/>
                </a:rPr>
                <a:t>and now, as part </a:t>
              </a:r>
              <a:r>
                <a:rPr lang="en-GB" sz="1200" dirty="0" smtClean="0">
                  <a:latin typeface="Arial" panose="020B0604020202020204" pitchFamily="34" charset="0"/>
                  <a:cs typeface="Arial" panose="020B0604020202020204" pitchFamily="34" charset="0"/>
                </a:rPr>
                <a:t>of Customer Services, is </a:t>
              </a:r>
              <a:r>
                <a:rPr lang="en-GB" sz="1200" dirty="0">
                  <a:latin typeface="Arial" panose="020B0604020202020204" pitchFamily="34" charset="0"/>
                  <a:cs typeface="Arial" panose="020B0604020202020204" pitchFamily="34" charset="0"/>
                </a:rPr>
                <a:t>well placed to reflect the changing nature of community and individual needs. </a:t>
              </a:r>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In October 2014, Keynsham Library, Registrars, front-line council services and a whole range of other public and voluntary services moved in to the Council’s new Keynsham One Stop Shop.</a:t>
              </a:r>
              <a:endParaRPr lang="en-GB" sz="1200" dirty="0">
                <a:latin typeface="Arial" panose="020B0604020202020204" pitchFamily="34" charset="0"/>
                <a:cs typeface="Arial" panose="020B0604020202020204" pitchFamily="34" charset="0"/>
              </a:endParaRPr>
            </a:p>
          </p:txBody>
        </p:sp>
        <p:sp>
          <p:nvSpPr>
            <p:cNvPr id="108" name="Rounded Rectangle 107"/>
            <p:cNvSpPr/>
            <p:nvPr/>
          </p:nvSpPr>
          <p:spPr>
            <a:xfrm>
              <a:off x="478397" y="3134640"/>
              <a:ext cx="3898551" cy="2022552"/>
            </a:xfrm>
            <a:prstGeom prst="roundRect">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p:cNvGrpSpPr/>
          <p:nvPr/>
        </p:nvGrpSpPr>
        <p:grpSpPr>
          <a:xfrm>
            <a:off x="488948" y="5877272"/>
            <a:ext cx="4356042" cy="719406"/>
            <a:chOff x="488948" y="5907159"/>
            <a:chExt cx="4356042" cy="719406"/>
          </a:xfrm>
        </p:grpSpPr>
        <p:sp>
          <p:nvSpPr>
            <p:cNvPr id="7" name="TextBox 6"/>
            <p:cNvSpPr txBox="1"/>
            <p:nvPr/>
          </p:nvSpPr>
          <p:spPr>
            <a:xfrm>
              <a:off x="533509" y="5954123"/>
              <a:ext cx="4311481" cy="646331"/>
            </a:xfrm>
            <a:prstGeom prst="rect">
              <a:avLst/>
            </a:prstGeom>
            <a:noFill/>
          </p:spPr>
          <p:txBody>
            <a:bodyPr wrap="square" rtlCol="0">
              <a:spAutoFit/>
            </a:bodyPr>
            <a:lstStyle/>
            <a:p>
              <a:r>
                <a:rPr lang="en-GB" sz="1200" b="1" i="1" dirty="0" smtClean="0">
                  <a:solidFill>
                    <a:schemeClr val="accent1"/>
                  </a:solidFill>
                  <a:latin typeface="Arial" panose="020B0604020202020204" pitchFamily="34" charset="0"/>
                  <a:cs typeface="Arial" panose="020B0604020202020204" pitchFamily="34" charset="0"/>
                </a:rPr>
                <a:t>Did you know? All existing Council run and Community Libraries are operated by a combination of trained librarians and a dedicated team of volunteers.</a:t>
              </a:r>
              <a:endParaRPr lang="en-GB" sz="1200" b="1" i="1" dirty="0">
                <a:solidFill>
                  <a:schemeClr val="accent1"/>
                </a:solidFill>
                <a:latin typeface="Arial" panose="020B0604020202020204" pitchFamily="34" charset="0"/>
                <a:cs typeface="Arial" panose="020B0604020202020204" pitchFamily="34" charset="0"/>
              </a:endParaRPr>
            </a:p>
          </p:txBody>
        </p:sp>
        <p:sp>
          <p:nvSpPr>
            <p:cNvPr id="110" name="Rounded Rectangular Callout 109"/>
            <p:cNvSpPr/>
            <p:nvPr/>
          </p:nvSpPr>
          <p:spPr>
            <a:xfrm rot="10800000">
              <a:off x="488948" y="5907159"/>
              <a:ext cx="4356041" cy="719406"/>
            </a:xfrm>
            <a:prstGeom prst="wedgeRoundRectCallout">
              <a:avLst>
                <a:gd name="adj1" fmla="val -35044"/>
                <a:gd name="adj2" fmla="val 101647"/>
                <a:gd name="adj3" fmla="val 16667"/>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5" name="Group 114"/>
          <p:cNvGrpSpPr/>
          <p:nvPr/>
        </p:nvGrpSpPr>
        <p:grpSpPr>
          <a:xfrm>
            <a:off x="5565071" y="5026254"/>
            <a:ext cx="3464340" cy="1571098"/>
            <a:chOff x="5124451" y="3284674"/>
            <a:chExt cx="3464340" cy="1571098"/>
          </a:xfrm>
        </p:grpSpPr>
        <p:sp>
          <p:nvSpPr>
            <p:cNvPr id="6" name="TextBox 5"/>
            <p:cNvSpPr txBox="1"/>
            <p:nvPr/>
          </p:nvSpPr>
          <p:spPr>
            <a:xfrm>
              <a:off x="5221128" y="3398769"/>
              <a:ext cx="3270985" cy="1384995"/>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Together we work with an increasing number of partner organisations and share premises to provide access to a wider range of local services under one roof. </a:t>
              </a:r>
            </a:p>
            <a:p>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This is both convenient for customers and more cost-effective.</a:t>
              </a:r>
              <a:endParaRPr lang="en-GB" sz="1200" dirty="0">
                <a:latin typeface="Arial" panose="020B0604020202020204" pitchFamily="34" charset="0"/>
                <a:cs typeface="Arial" panose="020B0604020202020204" pitchFamily="34" charset="0"/>
              </a:endParaRPr>
            </a:p>
          </p:txBody>
        </p:sp>
        <p:sp>
          <p:nvSpPr>
            <p:cNvPr id="114" name="Rounded Rectangle 113"/>
            <p:cNvSpPr/>
            <p:nvPr/>
          </p:nvSpPr>
          <p:spPr>
            <a:xfrm>
              <a:off x="5124451" y="3284674"/>
              <a:ext cx="3464340" cy="1571098"/>
            </a:xfrm>
            <a:prstGeom prst="roundRect">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17" name="Elbow Connector 116"/>
          <p:cNvCxnSpPr>
            <a:stCxn id="108" idx="3"/>
          </p:cNvCxnSpPr>
          <p:nvPr/>
        </p:nvCxnSpPr>
        <p:spPr>
          <a:xfrm flipV="1">
            <a:off x="4376948" y="3501008"/>
            <a:ext cx="1930731" cy="644908"/>
          </a:xfrm>
          <a:prstGeom prst="bentConnector3">
            <a:avLst/>
          </a:prstGeom>
          <a:ln w="349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114" idx="0"/>
            <a:endCxn id="64" idx="2"/>
          </p:cNvCxnSpPr>
          <p:nvPr/>
        </p:nvCxnSpPr>
        <p:spPr>
          <a:xfrm rot="5400000" flipH="1" flipV="1">
            <a:off x="7074098" y="4657307"/>
            <a:ext cx="592090" cy="145804"/>
          </a:xfrm>
          <a:prstGeom prst="bentConnector3">
            <a:avLst/>
          </a:prstGeom>
          <a:ln w="349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354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496" y="260648"/>
            <a:ext cx="6192688" cy="523220"/>
          </a:xfrm>
          <a:prstGeom prst="rect">
            <a:avLst/>
          </a:prstGeom>
          <a:noFill/>
        </p:spPr>
        <p:txBody>
          <a:bodyPr wrap="square" rtlCol="0">
            <a:spAutoFit/>
          </a:bodyPr>
          <a:lstStyle/>
          <a:p>
            <a:r>
              <a:rPr lang="en-GB" sz="2800" b="1" dirty="0" smtClean="0">
                <a:solidFill>
                  <a:schemeClr val="accent1"/>
                </a:solidFill>
                <a:latin typeface="Arial" panose="020B0604020202020204" pitchFamily="34" charset="0"/>
                <a:cs typeface="Arial" panose="020B0604020202020204" pitchFamily="34" charset="0"/>
              </a:rPr>
              <a:t>Where we are now in Bath City</a:t>
            </a:r>
            <a:endParaRPr lang="en-GB" sz="2800" b="1" dirty="0">
              <a:solidFill>
                <a:schemeClr val="accent1"/>
              </a:solidFill>
              <a:latin typeface="Arial" panose="020B0604020202020204" pitchFamily="34" charset="0"/>
              <a:cs typeface="Arial" panose="020B0604020202020204" pitchFamily="34" charset="0"/>
            </a:endParaRPr>
          </a:p>
        </p:txBody>
      </p:sp>
      <p:grpSp>
        <p:nvGrpSpPr>
          <p:cNvPr id="3" name="Group 2"/>
          <p:cNvGrpSpPr/>
          <p:nvPr/>
        </p:nvGrpSpPr>
        <p:grpSpPr>
          <a:xfrm>
            <a:off x="1352600" y="1124744"/>
            <a:ext cx="1830996" cy="962761"/>
            <a:chOff x="560512" y="962260"/>
            <a:chExt cx="1830996" cy="962761"/>
          </a:xfrm>
        </p:grpSpPr>
        <p:cxnSp>
          <p:nvCxnSpPr>
            <p:cNvPr id="4" name="Straight Connector 3"/>
            <p:cNvCxnSpPr/>
            <p:nvPr/>
          </p:nvCxnSpPr>
          <p:spPr>
            <a:xfrm>
              <a:off x="562708" y="1909187"/>
              <a:ext cx="1828800" cy="10048"/>
            </a:xfrm>
            <a:prstGeom prst="line">
              <a:avLst/>
            </a:prstGeom>
            <a:ln w="793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60512" y="962260"/>
              <a:ext cx="1809058" cy="962761"/>
              <a:chOff x="3491881" y="2480771"/>
              <a:chExt cx="1809058" cy="962761"/>
            </a:xfrm>
          </p:grpSpPr>
          <p:sp>
            <p:nvSpPr>
              <p:cNvPr id="6" name="Rectangle 5"/>
              <p:cNvSpPr/>
              <p:nvPr/>
            </p:nvSpPr>
            <p:spPr>
              <a:xfrm>
                <a:off x="3527881" y="2636912"/>
                <a:ext cx="720080" cy="7984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p:cNvSpPr>
                <a:spLocks noChangeAspect="1"/>
              </p:cNvSpPr>
              <p:nvPr/>
            </p:nvSpPr>
            <p:spPr>
              <a:xfrm rot="10800000" flipH="1">
                <a:off x="3491881" y="2568201"/>
                <a:ext cx="360000" cy="3600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283968" y="2480771"/>
                <a:ext cx="360042" cy="9545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16200000">
                <a:off x="4423490" y="2321748"/>
                <a:ext cx="76095" cy="5089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572000" y="2614275"/>
                <a:ext cx="720080" cy="8210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37"/>
              <p:cNvSpPr/>
              <p:nvPr/>
            </p:nvSpPr>
            <p:spPr>
              <a:xfrm flipH="1">
                <a:off x="4572001" y="2511433"/>
                <a:ext cx="728938" cy="125479"/>
              </a:xfrm>
              <a:custGeom>
                <a:avLst/>
                <a:gdLst>
                  <a:gd name="connsiteX0" fmla="*/ 0 w 854310"/>
                  <a:gd name="connsiteY0" fmla="*/ 252916 h 252916"/>
                  <a:gd name="connsiteX1" fmla="*/ 427155 w 854310"/>
                  <a:gd name="connsiteY1" fmla="*/ 0 h 252916"/>
                  <a:gd name="connsiteX2" fmla="*/ 854310 w 854310"/>
                  <a:gd name="connsiteY2" fmla="*/ 252916 h 252916"/>
                  <a:gd name="connsiteX3" fmla="*/ 0 w 854310"/>
                  <a:gd name="connsiteY3" fmla="*/ 252916 h 252916"/>
                  <a:gd name="connsiteX0" fmla="*/ 0 w 854310"/>
                  <a:gd name="connsiteY0" fmla="*/ 240559 h 240559"/>
                  <a:gd name="connsiteX1" fmla="*/ 847285 w 854310"/>
                  <a:gd name="connsiteY1" fmla="*/ 0 h 240559"/>
                  <a:gd name="connsiteX2" fmla="*/ 854310 w 854310"/>
                  <a:gd name="connsiteY2" fmla="*/ 240559 h 240559"/>
                  <a:gd name="connsiteX3" fmla="*/ 0 w 854310"/>
                  <a:gd name="connsiteY3" fmla="*/ 240559 h 240559"/>
                  <a:gd name="connsiteX0" fmla="*/ 0 w 854310"/>
                  <a:gd name="connsiteY0" fmla="*/ 240559 h 240559"/>
                  <a:gd name="connsiteX1" fmla="*/ 853464 w 854310"/>
                  <a:gd name="connsiteY1" fmla="*/ 0 h 240559"/>
                  <a:gd name="connsiteX2" fmla="*/ 854310 w 854310"/>
                  <a:gd name="connsiteY2" fmla="*/ 240559 h 240559"/>
                  <a:gd name="connsiteX3" fmla="*/ 0 w 854310"/>
                  <a:gd name="connsiteY3" fmla="*/ 240559 h 240559"/>
                  <a:gd name="connsiteX0" fmla="*/ 0 w 798114"/>
                  <a:gd name="connsiteY0" fmla="*/ 232431 h 240559"/>
                  <a:gd name="connsiteX1" fmla="*/ 797268 w 798114"/>
                  <a:gd name="connsiteY1" fmla="*/ 0 h 240559"/>
                  <a:gd name="connsiteX2" fmla="*/ 798114 w 798114"/>
                  <a:gd name="connsiteY2" fmla="*/ 240559 h 240559"/>
                  <a:gd name="connsiteX3" fmla="*/ 0 w 798114"/>
                  <a:gd name="connsiteY3" fmla="*/ 232431 h 240559"/>
                  <a:gd name="connsiteX0" fmla="*/ 0 w 989182"/>
                  <a:gd name="connsiteY0" fmla="*/ 216710 h 240559"/>
                  <a:gd name="connsiteX1" fmla="*/ 988336 w 989182"/>
                  <a:gd name="connsiteY1" fmla="*/ 0 h 240559"/>
                  <a:gd name="connsiteX2" fmla="*/ 989182 w 989182"/>
                  <a:gd name="connsiteY2" fmla="*/ 240559 h 240559"/>
                  <a:gd name="connsiteX3" fmla="*/ 0 w 989182"/>
                  <a:gd name="connsiteY3" fmla="*/ 216710 h 240559"/>
                  <a:gd name="connsiteX0" fmla="*/ 0 w 994802"/>
                  <a:gd name="connsiteY0" fmla="*/ 216710 h 240559"/>
                  <a:gd name="connsiteX1" fmla="*/ 993956 w 994802"/>
                  <a:gd name="connsiteY1" fmla="*/ 0 h 240559"/>
                  <a:gd name="connsiteX2" fmla="*/ 994802 w 994802"/>
                  <a:gd name="connsiteY2" fmla="*/ 240559 h 240559"/>
                  <a:gd name="connsiteX3" fmla="*/ 0 w 994802"/>
                  <a:gd name="connsiteY3" fmla="*/ 216710 h 240559"/>
                  <a:gd name="connsiteX0" fmla="*/ 0 w 1006041"/>
                  <a:gd name="connsiteY0" fmla="*/ 224572 h 240559"/>
                  <a:gd name="connsiteX1" fmla="*/ 1005195 w 1006041"/>
                  <a:gd name="connsiteY1" fmla="*/ 0 h 240559"/>
                  <a:gd name="connsiteX2" fmla="*/ 1006041 w 1006041"/>
                  <a:gd name="connsiteY2" fmla="*/ 240559 h 240559"/>
                  <a:gd name="connsiteX3" fmla="*/ 0 w 1006041"/>
                  <a:gd name="connsiteY3" fmla="*/ 224572 h 240559"/>
                  <a:gd name="connsiteX0" fmla="*/ 0 w 994802"/>
                  <a:gd name="connsiteY0" fmla="*/ 208850 h 240559"/>
                  <a:gd name="connsiteX1" fmla="*/ 993956 w 994802"/>
                  <a:gd name="connsiteY1" fmla="*/ 0 h 240559"/>
                  <a:gd name="connsiteX2" fmla="*/ 994802 w 994802"/>
                  <a:gd name="connsiteY2" fmla="*/ 240559 h 240559"/>
                  <a:gd name="connsiteX3" fmla="*/ 0 w 994802"/>
                  <a:gd name="connsiteY3" fmla="*/ 208850 h 240559"/>
                  <a:gd name="connsiteX0" fmla="*/ 0 w 999007"/>
                  <a:gd name="connsiteY0" fmla="*/ 197084 h 240559"/>
                  <a:gd name="connsiteX1" fmla="*/ 998161 w 999007"/>
                  <a:gd name="connsiteY1" fmla="*/ 0 h 240559"/>
                  <a:gd name="connsiteX2" fmla="*/ 999007 w 999007"/>
                  <a:gd name="connsiteY2" fmla="*/ 240559 h 240559"/>
                  <a:gd name="connsiteX3" fmla="*/ 0 w 999007"/>
                  <a:gd name="connsiteY3" fmla="*/ 197084 h 240559"/>
                </a:gdLst>
                <a:ahLst/>
                <a:cxnLst>
                  <a:cxn ang="0">
                    <a:pos x="connsiteX0" y="connsiteY0"/>
                  </a:cxn>
                  <a:cxn ang="0">
                    <a:pos x="connsiteX1" y="connsiteY1"/>
                  </a:cxn>
                  <a:cxn ang="0">
                    <a:pos x="connsiteX2" y="connsiteY2"/>
                  </a:cxn>
                  <a:cxn ang="0">
                    <a:pos x="connsiteX3" y="connsiteY3"/>
                  </a:cxn>
                </a:cxnLst>
                <a:rect l="l" t="t" r="r" b="b"/>
                <a:pathLst>
                  <a:path w="999007" h="240559">
                    <a:moveTo>
                      <a:pt x="0" y="197084"/>
                    </a:moveTo>
                    <a:lnTo>
                      <a:pt x="998161" y="0"/>
                    </a:lnTo>
                    <a:lnTo>
                      <a:pt x="999007" y="240559"/>
                    </a:lnTo>
                    <a:lnTo>
                      <a:pt x="0" y="19708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4355976" y="2719953"/>
                <a:ext cx="740455"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Library</a:t>
                </a:r>
                <a:endParaRPr lang="en-GB" sz="1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4728950" y="3226704"/>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572000" y="3226704"/>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 name="Group 14"/>
          <p:cNvGrpSpPr/>
          <p:nvPr/>
        </p:nvGrpSpPr>
        <p:grpSpPr>
          <a:xfrm>
            <a:off x="1699063" y="3135435"/>
            <a:ext cx="1165705" cy="824444"/>
            <a:chOff x="2828611" y="1099002"/>
            <a:chExt cx="1165705" cy="824444"/>
          </a:xfrm>
        </p:grpSpPr>
        <p:cxnSp>
          <p:nvCxnSpPr>
            <p:cNvPr id="16" name="Straight Connector 15"/>
            <p:cNvCxnSpPr/>
            <p:nvPr/>
          </p:nvCxnSpPr>
          <p:spPr>
            <a:xfrm>
              <a:off x="2828611" y="1919235"/>
              <a:ext cx="1130440" cy="0"/>
            </a:xfrm>
            <a:prstGeom prst="line">
              <a:avLst/>
            </a:prstGeom>
            <a:ln w="793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864768" y="1099002"/>
              <a:ext cx="1129548" cy="824444"/>
              <a:chOff x="5436094" y="2614274"/>
              <a:chExt cx="1129548" cy="824444"/>
            </a:xfrm>
          </p:grpSpPr>
          <p:sp>
            <p:nvSpPr>
              <p:cNvPr id="18" name="Rectangle 17"/>
              <p:cNvSpPr/>
              <p:nvPr/>
            </p:nvSpPr>
            <p:spPr>
              <a:xfrm>
                <a:off x="5436094" y="2854833"/>
                <a:ext cx="1057540" cy="5772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37"/>
              <p:cNvSpPr/>
              <p:nvPr/>
            </p:nvSpPr>
            <p:spPr>
              <a:xfrm>
                <a:off x="5436096" y="2614274"/>
                <a:ext cx="1057538" cy="240559"/>
              </a:xfrm>
              <a:custGeom>
                <a:avLst/>
                <a:gdLst>
                  <a:gd name="connsiteX0" fmla="*/ 0 w 854310"/>
                  <a:gd name="connsiteY0" fmla="*/ 252916 h 252916"/>
                  <a:gd name="connsiteX1" fmla="*/ 427155 w 854310"/>
                  <a:gd name="connsiteY1" fmla="*/ 0 h 252916"/>
                  <a:gd name="connsiteX2" fmla="*/ 854310 w 854310"/>
                  <a:gd name="connsiteY2" fmla="*/ 252916 h 252916"/>
                  <a:gd name="connsiteX3" fmla="*/ 0 w 854310"/>
                  <a:gd name="connsiteY3" fmla="*/ 252916 h 252916"/>
                  <a:gd name="connsiteX0" fmla="*/ 0 w 854310"/>
                  <a:gd name="connsiteY0" fmla="*/ 240559 h 240559"/>
                  <a:gd name="connsiteX1" fmla="*/ 847285 w 854310"/>
                  <a:gd name="connsiteY1" fmla="*/ 0 h 240559"/>
                  <a:gd name="connsiteX2" fmla="*/ 854310 w 854310"/>
                  <a:gd name="connsiteY2" fmla="*/ 240559 h 240559"/>
                  <a:gd name="connsiteX3" fmla="*/ 0 w 854310"/>
                  <a:gd name="connsiteY3" fmla="*/ 240559 h 240559"/>
                  <a:gd name="connsiteX0" fmla="*/ 0 w 854310"/>
                  <a:gd name="connsiteY0" fmla="*/ 240559 h 240559"/>
                  <a:gd name="connsiteX1" fmla="*/ 853464 w 854310"/>
                  <a:gd name="connsiteY1" fmla="*/ 0 h 240559"/>
                  <a:gd name="connsiteX2" fmla="*/ 854310 w 854310"/>
                  <a:gd name="connsiteY2" fmla="*/ 240559 h 240559"/>
                  <a:gd name="connsiteX3" fmla="*/ 0 w 854310"/>
                  <a:gd name="connsiteY3" fmla="*/ 240559 h 240559"/>
                </a:gdLst>
                <a:ahLst/>
                <a:cxnLst>
                  <a:cxn ang="0">
                    <a:pos x="connsiteX0" y="connsiteY0"/>
                  </a:cxn>
                  <a:cxn ang="0">
                    <a:pos x="connsiteX1" y="connsiteY1"/>
                  </a:cxn>
                  <a:cxn ang="0">
                    <a:pos x="connsiteX2" y="connsiteY2"/>
                  </a:cxn>
                  <a:cxn ang="0">
                    <a:pos x="connsiteX3" y="connsiteY3"/>
                  </a:cxn>
                </a:cxnLst>
                <a:rect l="l" t="t" r="r" b="b"/>
                <a:pathLst>
                  <a:path w="854310" h="240559">
                    <a:moveTo>
                      <a:pt x="0" y="240559"/>
                    </a:moveTo>
                    <a:lnTo>
                      <a:pt x="853464" y="0"/>
                    </a:lnTo>
                    <a:lnTo>
                      <a:pt x="854310" y="240559"/>
                    </a:lnTo>
                    <a:lnTo>
                      <a:pt x="0" y="240559"/>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456763" y="2867074"/>
                <a:ext cx="1108879"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Community</a:t>
                </a:r>
                <a:endParaRPr lang="en-GB" sz="1200" b="1" dirty="0">
                  <a:solidFill>
                    <a:schemeClr val="bg1"/>
                  </a:solidFill>
                  <a:latin typeface="Arial" panose="020B0604020202020204" pitchFamily="34" charset="0"/>
                  <a:cs typeface="Arial" panose="020B0604020202020204" pitchFamily="34" charset="0"/>
                </a:endParaRPr>
              </a:p>
            </p:txBody>
          </p:sp>
          <p:sp>
            <p:nvSpPr>
              <p:cNvPr id="21" name="Rectangle 20"/>
              <p:cNvSpPr/>
              <p:nvPr/>
            </p:nvSpPr>
            <p:spPr>
              <a:xfrm>
                <a:off x="5796868" y="3221890"/>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639918" y="3221890"/>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3" name="Group 22"/>
          <p:cNvGrpSpPr/>
          <p:nvPr/>
        </p:nvGrpSpPr>
        <p:grpSpPr>
          <a:xfrm>
            <a:off x="1640643" y="5103652"/>
            <a:ext cx="1224125" cy="576064"/>
            <a:chOff x="2663796" y="980728"/>
            <a:chExt cx="1224125" cy="576064"/>
          </a:xfrm>
        </p:grpSpPr>
        <p:sp>
          <p:nvSpPr>
            <p:cNvPr id="24" name="Snip and Round Single Corner Rectangle 23"/>
            <p:cNvSpPr/>
            <p:nvPr/>
          </p:nvSpPr>
          <p:spPr>
            <a:xfrm>
              <a:off x="2663796" y="980728"/>
              <a:ext cx="1224125" cy="504056"/>
            </a:xfrm>
            <a:prstGeom prst="snipRoundRect">
              <a:avLst/>
            </a:prstGeom>
            <a:solidFill>
              <a:schemeClr val="bg1">
                <a:lumMod val="65000"/>
              </a:schemeClr>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a:off x="2771800" y="1412776"/>
              <a:ext cx="144016" cy="144016"/>
            </a:xfrm>
            <a:prstGeom prst="flowChartConnector">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a:off x="3563888" y="1412776"/>
              <a:ext cx="144016" cy="144016"/>
            </a:xfrm>
            <a:prstGeom prst="flowChartConnector">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nip and Round Single Corner Rectangle 26"/>
            <p:cNvSpPr/>
            <p:nvPr/>
          </p:nvSpPr>
          <p:spPr>
            <a:xfrm>
              <a:off x="3563888" y="1052736"/>
              <a:ext cx="216024" cy="180020"/>
            </a:xfrm>
            <a:prstGeom prst="snipRoundRect">
              <a:avLst/>
            </a:prstGeom>
            <a:solidFill>
              <a:schemeClr val="bg1">
                <a:lumMod val="6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734851" y="1052736"/>
              <a:ext cx="901046" cy="276999"/>
            </a:xfrm>
            <a:prstGeom prst="rect">
              <a:avLst/>
            </a:prstGeom>
            <a:noFill/>
          </p:spPr>
          <p:txBody>
            <a:bodyPr wrap="square" rtlCol="0">
              <a:spAutoFit/>
            </a:bodyPr>
            <a:lstStyle/>
            <a:p>
              <a:r>
                <a:rPr lang="en-GB" sz="1200" b="1" dirty="0" smtClean="0">
                  <a:solidFill>
                    <a:schemeClr val="bg1"/>
                  </a:solidFill>
                  <a:latin typeface="Arial" panose="020B0604020202020204" pitchFamily="34" charset="0"/>
                  <a:cs typeface="Arial" panose="020B0604020202020204" pitchFamily="34" charset="0"/>
                </a:rPr>
                <a:t>Mobile</a:t>
              </a:r>
              <a:endParaRPr lang="en-GB" sz="1200" b="1" dirty="0">
                <a:solidFill>
                  <a:schemeClr val="bg1"/>
                </a:solidFill>
                <a:latin typeface="Arial" panose="020B0604020202020204" pitchFamily="34" charset="0"/>
                <a:cs typeface="Arial" panose="020B0604020202020204" pitchFamily="34" charset="0"/>
              </a:endParaRPr>
            </a:p>
          </p:txBody>
        </p:sp>
      </p:grpSp>
      <p:sp>
        <p:nvSpPr>
          <p:cNvPr id="29" name="TextBox 28"/>
          <p:cNvSpPr txBox="1"/>
          <p:nvPr/>
        </p:nvSpPr>
        <p:spPr>
          <a:xfrm>
            <a:off x="1353542" y="4025273"/>
            <a:ext cx="1943274" cy="646331"/>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Two</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Community Libraries: New Oriel Hall, Larkhall &amp; Southside Youth Hub</a:t>
            </a:r>
          </a:p>
        </p:txBody>
      </p:sp>
      <p:sp>
        <p:nvSpPr>
          <p:cNvPr id="30" name="TextBox 29"/>
          <p:cNvSpPr txBox="1"/>
          <p:nvPr/>
        </p:nvSpPr>
        <p:spPr>
          <a:xfrm>
            <a:off x="1352599" y="2154590"/>
            <a:ext cx="2160241" cy="646331"/>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Three Council run Libraries: </a:t>
            </a:r>
          </a:p>
          <a:p>
            <a:r>
              <a:rPr lang="en-GB" sz="1200" dirty="0" smtClean="0">
                <a:latin typeface="Arial" panose="020B0604020202020204" pitchFamily="34" charset="0"/>
                <a:cs typeface="Arial" panose="020B0604020202020204" pitchFamily="34" charset="0"/>
              </a:rPr>
              <a:t>Bath Central, Weston &amp; Moorland Road</a:t>
            </a:r>
            <a:endParaRPr lang="en-GB" sz="1200" dirty="0">
              <a:latin typeface="Arial" panose="020B0604020202020204" pitchFamily="34" charset="0"/>
              <a:cs typeface="Arial" panose="020B0604020202020204" pitchFamily="34" charset="0"/>
            </a:endParaRPr>
          </a:p>
        </p:txBody>
      </p:sp>
      <p:sp>
        <p:nvSpPr>
          <p:cNvPr id="31" name="TextBox 30"/>
          <p:cNvSpPr txBox="1"/>
          <p:nvPr/>
        </p:nvSpPr>
        <p:spPr>
          <a:xfrm>
            <a:off x="1496616" y="5751723"/>
            <a:ext cx="1872208" cy="646331"/>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The Mobile Library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visits Combe Down, </a:t>
            </a:r>
            <a:br>
              <a:rPr lang="en-GB" sz="1200" dirty="0" smtClean="0">
                <a:latin typeface="Arial" panose="020B0604020202020204" pitchFamily="34" charset="0"/>
                <a:cs typeface="Arial" panose="020B0604020202020204" pitchFamily="34" charset="0"/>
              </a:rPr>
            </a:br>
            <a:r>
              <a:rPr lang="en-GB" sz="1200" dirty="0" smtClean="0">
                <a:latin typeface="Arial" panose="020B0604020202020204" pitchFamily="34" charset="0"/>
                <a:cs typeface="Arial" panose="020B0604020202020204" pitchFamily="34" charset="0"/>
              </a:rPr>
              <a:t>Odd Down &amp; Newbridge</a:t>
            </a:r>
            <a:endParaRPr lang="en-GB" dirty="0">
              <a:latin typeface="Arial" panose="020B0604020202020204" pitchFamily="34" charset="0"/>
              <a:cs typeface="Arial" panose="020B0604020202020204" pitchFamily="34" charset="0"/>
            </a:endParaRPr>
          </a:p>
        </p:txBody>
      </p:sp>
      <p:sp>
        <p:nvSpPr>
          <p:cNvPr id="32" name="TextBox 31"/>
          <p:cNvSpPr txBox="1"/>
          <p:nvPr/>
        </p:nvSpPr>
        <p:spPr>
          <a:xfrm>
            <a:off x="4664968" y="6028722"/>
            <a:ext cx="4395178" cy="369332"/>
          </a:xfrm>
          <a:prstGeom prst="rect">
            <a:avLst/>
          </a:prstGeom>
          <a:noFill/>
        </p:spPr>
        <p:txBody>
          <a:bodyPr wrap="none" rtlCol="0">
            <a:spAutoFit/>
          </a:bodyPr>
          <a:lstStyle/>
          <a:p>
            <a:r>
              <a:rPr lang="en-GB" b="1" dirty="0" smtClean="0">
                <a:solidFill>
                  <a:schemeClr val="accent1"/>
                </a:solidFill>
                <a:latin typeface="Arial" panose="020B0604020202020204" pitchFamily="34" charset="0"/>
                <a:cs typeface="Arial" panose="020B0604020202020204" pitchFamily="34" charset="0"/>
              </a:rPr>
              <a:t>Main Library use by Ward (% of users)</a:t>
            </a:r>
            <a:endParaRPr lang="en-GB" b="1" dirty="0">
              <a:solidFill>
                <a:schemeClr val="accent1"/>
              </a:solidFill>
              <a:latin typeface="Arial" panose="020B0604020202020204" pitchFamily="34" charset="0"/>
              <a:cs typeface="Arial" panose="020B0604020202020204" pitchFamily="34" charset="0"/>
            </a:endParaRPr>
          </a:p>
        </p:txBody>
      </p:sp>
      <p:pic>
        <p:nvPicPr>
          <p:cNvPr id="3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908720"/>
            <a:ext cx="3378882" cy="49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258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77"/>
            <a:ext cx="9906000" cy="6794646"/>
          </a:xfrm>
          <a:prstGeom prst="rect">
            <a:avLst/>
          </a:prstGeom>
        </p:spPr>
      </p:pic>
    </p:spTree>
    <p:extLst>
      <p:ext uri="{BB962C8B-B14F-4D97-AF65-F5344CB8AC3E}">
        <p14:creationId xmlns:p14="http://schemas.microsoft.com/office/powerpoint/2010/main" val="4213857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041" y="2183373"/>
            <a:ext cx="1130739" cy="400110"/>
          </a:xfrm>
          <a:prstGeom prst="rect">
            <a:avLst/>
          </a:prstGeom>
          <a:noFill/>
        </p:spPr>
        <p:txBody>
          <a:bodyPr wrap="square" rtlCol="0">
            <a:spAutoFit/>
          </a:bodyPr>
          <a:lstStyle/>
          <a:p>
            <a:r>
              <a:rPr lang="en-GB" sz="2000" b="1" dirty="0" smtClean="0">
                <a:solidFill>
                  <a:schemeClr val="accent1"/>
                </a:solidFill>
                <a:latin typeface="Arial" panose="020B0604020202020204" pitchFamily="34" charset="0"/>
                <a:cs typeface="Arial" panose="020B0604020202020204" pitchFamily="34" charset="0"/>
              </a:rPr>
              <a:t>People</a:t>
            </a:r>
            <a:endParaRPr lang="en-GB" sz="2000" b="1" dirty="0">
              <a:solidFill>
                <a:schemeClr val="accent1"/>
              </a:solidFill>
              <a:latin typeface="Arial" panose="020B0604020202020204" pitchFamily="34" charset="0"/>
              <a:cs typeface="Arial" panose="020B0604020202020204" pitchFamily="34" charset="0"/>
            </a:endParaRPr>
          </a:p>
        </p:txBody>
      </p:sp>
      <p:sp>
        <p:nvSpPr>
          <p:cNvPr id="6" name="TextBox 5"/>
          <p:cNvSpPr txBox="1"/>
          <p:nvPr/>
        </p:nvSpPr>
        <p:spPr>
          <a:xfrm>
            <a:off x="416496" y="2687429"/>
            <a:ext cx="2592000" cy="3293209"/>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Bath and North East Somerset Library Service will have </a:t>
            </a:r>
            <a:r>
              <a:rPr lang="en-GB" sz="1200" dirty="0">
                <a:latin typeface="Arial" panose="020B0604020202020204" pitchFamily="34" charset="0"/>
                <a:cs typeface="Arial" panose="020B0604020202020204" pitchFamily="34" charset="0"/>
              </a:rPr>
              <a:t>to make more savings over the </a:t>
            </a:r>
            <a:r>
              <a:rPr lang="en-GB" sz="1200" dirty="0" smtClean="0">
                <a:latin typeface="Arial" panose="020B0604020202020204" pitchFamily="34" charset="0"/>
                <a:cs typeface="Arial" panose="020B0604020202020204" pitchFamily="34" charset="0"/>
              </a:rPr>
              <a:t>next three years. </a:t>
            </a: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So </a:t>
            </a:r>
            <a:r>
              <a:rPr lang="en-GB" sz="1200" dirty="0">
                <a:latin typeface="Arial" panose="020B0604020202020204" pitchFamily="34" charset="0"/>
                <a:cs typeface="Arial" panose="020B0604020202020204" pitchFamily="34" charset="0"/>
              </a:rPr>
              <a:t>we need to target </a:t>
            </a:r>
            <a:r>
              <a:rPr lang="en-GB" sz="1200" dirty="0" smtClean="0">
                <a:latin typeface="Arial" panose="020B0604020202020204" pitchFamily="34" charset="0"/>
                <a:cs typeface="Arial" panose="020B0604020202020204" pitchFamily="34" charset="0"/>
              </a:rPr>
              <a:t>our resources </a:t>
            </a:r>
            <a:r>
              <a:rPr lang="en-GB" sz="1200" dirty="0">
                <a:latin typeface="Arial" panose="020B0604020202020204" pitchFamily="34" charset="0"/>
                <a:cs typeface="Arial" panose="020B0604020202020204" pitchFamily="34" charset="0"/>
              </a:rPr>
              <a:t>to where they are most </a:t>
            </a:r>
            <a:r>
              <a:rPr lang="en-GB" sz="1200" dirty="0" smtClean="0">
                <a:latin typeface="Arial" panose="020B0604020202020204" pitchFamily="34" charset="0"/>
                <a:cs typeface="Arial" panose="020B0604020202020204" pitchFamily="34" charset="0"/>
              </a:rPr>
              <a:t>needed and </a:t>
            </a:r>
            <a:r>
              <a:rPr lang="en-GB" sz="1200" dirty="0">
                <a:latin typeface="Arial" panose="020B0604020202020204" pitchFamily="34" charset="0"/>
                <a:cs typeface="Arial" panose="020B0604020202020204" pitchFamily="34" charset="0"/>
              </a:rPr>
              <a:t>can do the most </a:t>
            </a:r>
            <a:r>
              <a:rPr lang="en-GB" sz="1200" dirty="0" smtClean="0">
                <a:latin typeface="Arial" panose="020B0604020202020204" pitchFamily="34" charset="0"/>
                <a:cs typeface="Arial" panose="020B0604020202020204" pitchFamily="34" charset="0"/>
              </a:rPr>
              <a:t>good. We will:</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Concentrate efforts </a:t>
            </a:r>
            <a:r>
              <a:rPr lang="en-GB" sz="1200" dirty="0">
                <a:latin typeface="Arial" panose="020B0604020202020204" pitchFamily="34" charset="0"/>
                <a:cs typeface="Arial" panose="020B0604020202020204" pitchFamily="34" charset="0"/>
              </a:rPr>
              <a:t>on both ends </a:t>
            </a:r>
            <a:r>
              <a:rPr lang="en-GB" sz="1200" dirty="0" smtClean="0">
                <a:latin typeface="Arial" panose="020B0604020202020204" pitchFamily="34" charset="0"/>
                <a:cs typeface="Arial" panose="020B0604020202020204" pitchFamily="34" charset="0"/>
              </a:rPr>
              <a:t>of the </a:t>
            </a:r>
            <a:r>
              <a:rPr lang="en-GB" sz="1200" dirty="0">
                <a:latin typeface="Arial" panose="020B0604020202020204" pitchFamily="34" charset="0"/>
                <a:cs typeface="Arial" panose="020B0604020202020204" pitchFamily="34" charset="0"/>
              </a:rPr>
              <a:t>age </a:t>
            </a:r>
            <a:r>
              <a:rPr lang="en-GB" sz="1200" dirty="0" smtClean="0">
                <a:latin typeface="Arial" panose="020B0604020202020204" pitchFamily="34" charset="0"/>
                <a:cs typeface="Arial" panose="020B0604020202020204" pitchFamily="34" charset="0"/>
              </a:rPr>
              <a:t>spectrum - children </a:t>
            </a:r>
            <a:r>
              <a:rPr lang="en-GB" sz="1200" dirty="0">
                <a:latin typeface="Arial" panose="020B0604020202020204" pitchFamily="34" charset="0"/>
                <a:cs typeface="Arial" panose="020B0604020202020204" pitchFamily="34" charset="0"/>
              </a:rPr>
              <a:t>and </a:t>
            </a:r>
            <a:r>
              <a:rPr lang="en-GB" sz="1200" dirty="0" smtClean="0">
                <a:latin typeface="Arial" panose="020B0604020202020204" pitchFamily="34" charset="0"/>
                <a:cs typeface="Arial" panose="020B0604020202020204" pitchFamily="34" charset="0"/>
              </a:rPr>
              <a:t>older people.</a:t>
            </a:r>
          </a:p>
          <a:p>
            <a:pPr marL="171450" indent="-171450">
              <a:buFont typeface="Arial" panose="020B0604020202020204" pitchFamily="34" charset="0"/>
              <a:buChar char="•"/>
            </a:pPr>
            <a:endParaRPr lang="en-GB" sz="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Focus </a:t>
            </a:r>
            <a:r>
              <a:rPr lang="en-GB" sz="1200" dirty="0">
                <a:latin typeface="Arial" panose="020B0604020202020204" pitchFamily="34" charset="0"/>
                <a:cs typeface="Arial" panose="020B0604020202020204" pitchFamily="34" charset="0"/>
              </a:rPr>
              <a:t>on services to help </a:t>
            </a:r>
            <a:r>
              <a:rPr lang="en-GB" sz="1200" dirty="0" smtClean="0">
                <a:latin typeface="Arial" panose="020B0604020202020204" pitchFamily="34" charset="0"/>
                <a:cs typeface="Arial" panose="020B0604020202020204" pitchFamily="34" charset="0"/>
              </a:rPr>
              <a:t>the housebound</a:t>
            </a:r>
            <a:r>
              <a:rPr lang="en-GB" sz="1200" dirty="0">
                <a:latin typeface="Arial" panose="020B0604020202020204" pitchFamily="34" charset="0"/>
                <a:cs typeface="Arial" panose="020B0604020202020204" pitchFamily="34" charset="0"/>
              </a:rPr>
              <a:t>, the unemployed, </a:t>
            </a:r>
            <a:r>
              <a:rPr lang="en-GB" sz="1200" dirty="0" smtClean="0">
                <a:latin typeface="Arial" panose="020B0604020202020204" pitchFamily="34" charset="0"/>
                <a:cs typeface="Arial" panose="020B0604020202020204" pitchFamily="34" charset="0"/>
              </a:rPr>
              <a:t>people with </a:t>
            </a:r>
            <a:r>
              <a:rPr lang="en-GB" sz="1200" dirty="0">
                <a:latin typeface="Arial" panose="020B0604020202020204" pitchFamily="34" charset="0"/>
                <a:cs typeface="Arial" panose="020B0604020202020204" pitchFamily="34" charset="0"/>
              </a:rPr>
              <a:t>health issues, and those who </a:t>
            </a:r>
            <a:r>
              <a:rPr lang="en-GB" sz="1200" dirty="0" smtClean="0">
                <a:latin typeface="Arial" panose="020B0604020202020204" pitchFamily="34" charset="0"/>
                <a:cs typeface="Arial" panose="020B0604020202020204" pitchFamily="34" charset="0"/>
              </a:rPr>
              <a:t>lack computer </a:t>
            </a:r>
            <a:r>
              <a:rPr lang="en-GB" sz="1200" dirty="0">
                <a:latin typeface="Arial" panose="020B0604020202020204" pitchFamily="34" charset="0"/>
                <a:cs typeface="Arial" panose="020B0604020202020204" pitchFamily="34" charset="0"/>
              </a:rPr>
              <a:t>or internet skills</a:t>
            </a:r>
          </a:p>
        </p:txBody>
      </p:sp>
      <p:sp>
        <p:nvSpPr>
          <p:cNvPr id="7" name="TextBox 6"/>
          <p:cNvSpPr txBox="1"/>
          <p:nvPr/>
        </p:nvSpPr>
        <p:spPr>
          <a:xfrm>
            <a:off x="3399201" y="2687429"/>
            <a:ext cx="2592000" cy="2739211"/>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In future there could be less emphasis on separate buildings and more focus on providing a wider range of partner services, potentially through a network of community hubs. We will:</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Work with communities to understand their needs and find the right solution for them.</a:t>
            </a:r>
          </a:p>
          <a:p>
            <a:pPr marL="171450" indent="-171450">
              <a:buFont typeface="Arial" panose="020B0604020202020204" pitchFamily="34" charset="0"/>
              <a:buChar char="•"/>
            </a:pPr>
            <a:endParaRPr lang="en-GB" sz="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Ensure that our communities have the support they need to enable them to meet the needs of the local people.</a:t>
            </a:r>
          </a:p>
        </p:txBody>
      </p:sp>
      <p:sp>
        <p:nvSpPr>
          <p:cNvPr id="8" name="TextBox 7"/>
          <p:cNvSpPr txBox="1"/>
          <p:nvPr/>
        </p:nvSpPr>
        <p:spPr>
          <a:xfrm>
            <a:off x="6342094" y="2687429"/>
            <a:ext cx="3096024" cy="3662541"/>
          </a:xfrm>
          <a:prstGeom prst="rect">
            <a:avLst/>
          </a:prstGeom>
          <a:noFill/>
        </p:spPr>
        <p:txBody>
          <a:bodyPr wrap="square" rtlCol="0">
            <a:spAutoFit/>
          </a:bodyPr>
          <a:lstStyle/>
          <a:p>
            <a:r>
              <a:rPr lang="en-GB" sz="1200" dirty="0" smtClean="0">
                <a:latin typeface="Arial" panose="020B0604020202020204" pitchFamily="34" charset="0"/>
                <a:cs typeface="Arial" panose="020B0604020202020204" pitchFamily="34" charset="0"/>
              </a:rPr>
              <a:t>Resources and services will be targeted effectively and efficiently, in line with the Council’s Corporate Strategy.</a:t>
            </a:r>
          </a:p>
          <a:p>
            <a:endParaRPr lang="en-GB" sz="1200"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Library Service development will be guided by these key priorities.  We will:</a:t>
            </a:r>
          </a:p>
          <a:p>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Uphold our statutory duty for the provision of library </a:t>
            </a:r>
            <a:r>
              <a:rPr lang="en-GB" sz="1200" dirty="0" smtClean="0">
                <a:latin typeface="Arial" panose="020B0604020202020204" pitchFamily="34" charset="0"/>
                <a:cs typeface="Arial" panose="020B0604020202020204" pitchFamily="34" charset="0"/>
              </a:rPr>
              <a:t>services.</a:t>
            </a:r>
          </a:p>
          <a:p>
            <a:pPr marL="171450" lvl="0" indent="-171450">
              <a:buFont typeface="Arial" panose="020B0604020202020204" pitchFamily="34" charset="0"/>
              <a:buChar char="•"/>
            </a:pPr>
            <a:endParaRPr lang="en-GB" sz="4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Provide access to a wide range of books and reading material to all library users.</a:t>
            </a:r>
          </a:p>
          <a:p>
            <a:pPr marL="171450" lvl="0" indent="-171450">
              <a:buFont typeface="Arial" panose="020B0604020202020204" pitchFamily="34" charset="0"/>
              <a:buChar char="•"/>
            </a:pPr>
            <a:endParaRPr lang="en-GB" sz="40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Make the most of digital technology and creative media. </a:t>
            </a:r>
          </a:p>
          <a:p>
            <a:pPr marL="171450" lvl="0" indent="-171450">
              <a:buFont typeface="Arial" panose="020B0604020202020204" pitchFamily="34" charset="0"/>
              <a:buChar char="•"/>
            </a:pPr>
            <a:endParaRPr lang="en-GB" sz="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Ensure that libraries are resilient and sustainable, acknowledging that one size does not fit all.</a:t>
            </a:r>
          </a:p>
          <a:p>
            <a:pPr marL="171450" indent="-171450">
              <a:buFont typeface="Arial" panose="020B0604020202020204" pitchFamily="34" charset="0"/>
              <a:buChar char="•"/>
            </a:pPr>
            <a:endParaRPr lang="en-GB" sz="4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Support business community needs by developing skills and learning.</a:t>
            </a:r>
          </a:p>
        </p:txBody>
      </p:sp>
      <p:sp>
        <p:nvSpPr>
          <p:cNvPr id="10" name="TextBox 9"/>
          <p:cNvSpPr txBox="1"/>
          <p:nvPr/>
        </p:nvSpPr>
        <p:spPr>
          <a:xfrm>
            <a:off x="416496" y="260648"/>
            <a:ext cx="3359918" cy="523220"/>
          </a:xfrm>
          <a:prstGeom prst="rect">
            <a:avLst/>
          </a:prstGeom>
          <a:noFill/>
        </p:spPr>
        <p:txBody>
          <a:bodyPr wrap="square" rtlCol="0">
            <a:spAutoFit/>
          </a:bodyPr>
          <a:lstStyle/>
          <a:p>
            <a:r>
              <a:rPr lang="en-GB" sz="2800" b="1" dirty="0" smtClean="0">
                <a:solidFill>
                  <a:schemeClr val="accent1"/>
                </a:solidFill>
                <a:latin typeface="Arial" panose="020B0604020202020204" pitchFamily="34" charset="0"/>
                <a:cs typeface="Arial" panose="020B0604020202020204" pitchFamily="34" charset="0"/>
              </a:rPr>
              <a:t>What next?</a:t>
            </a:r>
            <a:endParaRPr lang="en-GB" sz="2800" b="1" dirty="0">
              <a:solidFill>
                <a:schemeClr val="accent1"/>
              </a:solidFill>
              <a:latin typeface="Arial" panose="020B0604020202020204" pitchFamily="34" charset="0"/>
              <a:cs typeface="Arial" panose="020B0604020202020204" pitchFamily="34" charset="0"/>
            </a:endParaRPr>
          </a:p>
        </p:txBody>
      </p:sp>
      <p:sp>
        <p:nvSpPr>
          <p:cNvPr id="11" name="TextBox 10"/>
          <p:cNvSpPr txBox="1"/>
          <p:nvPr/>
        </p:nvSpPr>
        <p:spPr>
          <a:xfrm>
            <a:off x="6342094" y="2183373"/>
            <a:ext cx="1428043" cy="400110"/>
          </a:xfrm>
          <a:prstGeom prst="rect">
            <a:avLst/>
          </a:prstGeom>
          <a:noFill/>
        </p:spPr>
        <p:txBody>
          <a:bodyPr wrap="square" rtlCol="0">
            <a:spAutoFit/>
          </a:bodyPr>
          <a:lstStyle/>
          <a:p>
            <a:r>
              <a:rPr lang="en-GB" sz="2000" b="1" dirty="0" smtClean="0">
                <a:solidFill>
                  <a:schemeClr val="accent1"/>
                </a:solidFill>
                <a:latin typeface="Arial" panose="020B0604020202020204" pitchFamily="34" charset="0"/>
                <a:cs typeface="Arial" panose="020B0604020202020204" pitchFamily="34" charset="0"/>
              </a:rPr>
              <a:t>Principles</a:t>
            </a:r>
            <a:endParaRPr lang="en-GB" sz="2000" b="1" dirty="0">
              <a:solidFill>
                <a:schemeClr val="accent1"/>
              </a:solidFill>
              <a:latin typeface="Arial" panose="020B0604020202020204" pitchFamily="34" charset="0"/>
              <a:cs typeface="Arial" panose="020B0604020202020204" pitchFamily="34" charset="0"/>
            </a:endParaRPr>
          </a:p>
        </p:txBody>
      </p:sp>
      <p:sp>
        <p:nvSpPr>
          <p:cNvPr id="12" name="TextBox 11"/>
          <p:cNvSpPr txBox="1"/>
          <p:nvPr/>
        </p:nvSpPr>
        <p:spPr>
          <a:xfrm>
            <a:off x="3383361" y="2192898"/>
            <a:ext cx="1130739" cy="400110"/>
          </a:xfrm>
          <a:prstGeom prst="rect">
            <a:avLst/>
          </a:prstGeom>
          <a:noFill/>
        </p:spPr>
        <p:txBody>
          <a:bodyPr wrap="square" rtlCol="0">
            <a:spAutoFit/>
          </a:bodyPr>
          <a:lstStyle/>
          <a:p>
            <a:r>
              <a:rPr lang="en-GB" sz="2000" b="1" dirty="0" smtClean="0">
                <a:solidFill>
                  <a:schemeClr val="accent1"/>
                </a:solidFill>
                <a:latin typeface="Arial" panose="020B0604020202020204" pitchFamily="34" charset="0"/>
                <a:cs typeface="Arial" panose="020B0604020202020204" pitchFamily="34" charset="0"/>
              </a:rPr>
              <a:t>Places</a:t>
            </a:r>
            <a:endParaRPr lang="en-GB" sz="1600" b="1" dirty="0">
              <a:solidFill>
                <a:schemeClr val="accent1"/>
              </a:solidFill>
              <a:latin typeface="Arial" panose="020B0604020202020204" pitchFamily="34" charset="0"/>
              <a:cs typeface="Arial" panose="020B0604020202020204" pitchFamily="34" charset="0"/>
            </a:endParaRPr>
          </a:p>
        </p:txBody>
      </p:sp>
      <p:grpSp>
        <p:nvGrpSpPr>
          <p:cNvPr id="13" name="Group 12"/>
          <p:cNvGrpSpPr/>
          <p:nvPr/>
        </p:nvGrpSpPr>
        <p:grpSpPr>
          <a:xfrm>
            <a:off x="502172" y="1035921"/>
            <a:ext cx="1370598" cy="857265"/>
            <a:chOff x="1545186" y="4248246"/>
            <a:chExt cx="1370598" cy="857265"/>
          </a:xfrm>
        </p:grpSpPr>
        <p:sp>
          <p:nvSpPr>
            <p:cNvPr id="14" name="Flowchart: Delay 13"/>
            <p:cNvSpPr>
              <a:spLocks noChangeAspect="1"/>
            </p:cNvSpPr>
            <p:nvPr/>
          </p:nvSpPr>
          <p:spPr>
            <a:xfrm rot="16200000">
              <a:off x="2097368" y="4456579"/>
              <a:ext cx="487398" cy="432000"/>
            </a:xfrm>
            <a:prstGeom prst="flowChartDelay">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Delay 14"/>
            <p:cNvSpPr>
              <a:spLocks noChangeAspect="1"/>
            </p:cNvSpPr>
            <p:nvPr/>
          </p:nvSpPr>
          <p:spPr>
            <a:xfrm rot="16200000">
              <a:off x="1517487" y="4493213"/>
              <a:ext cx="487398" cy="432000"/>
            </a:xfrm>
            <a:prstGeom prst="flowChartDelay">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a:spLocks noChangeAspect="1"/>
            </p:cNvSpPr>
            <p:nvPr/>
          </p:nvSpPr>
          <p:spPr>
            <a:xfrm>
              <a:off x="1617202" y="4284880"/>
              <a:ext cx="287968" cy="288000"/>
            </a:xfrm>
            <a:prstGeom prst="ellipse">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Delay 16"/>
            <p:cNvSpPr>
              <a:spLocks noChangeAspect="1"/>
            </p:cNvSpPr>
            <p:nvPr/>
          </p:nvSpPr>
          <p:spPr>
            <a:xfrm rot="16200000">
              <a:off x="1808045" y="4645445"/>
              <a:ext cx="487398" cy="432000"/>
            </a:xfrm>
            <a:prstGeom prst="flowChartDelay">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a:spLocks noChangeAspect="1"/>
            </p:cNvSpPr>
            <p:nvPr/>
          </p:nvSpPr>
          <p:spPr>
            <a:xfrm>
              <a:off x="1907760" y="4437112"/>
              <a:ext cx="287968" cy="288000"/>
            </a:xfrm>
            <a:prstGeom prst="ellipse">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a:spLocks noChangeAspect="1"/>
            </p:cNvSpPr>
            <p:nvPr/>
          </p:nvSpPr>
          <p:spPr>
            <a:xfrm>
              <a:off x="2197083" y="4248246"/>
              <a:ext cx="287968" cy="288000"/>
            </a:xfrm>
            <a:prstGeom prst="ellipse">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Delay 19"/>
            <p:cNvSpPr>
              <a:spLocks noChangeAspect="1"/>
            </p:cNvSpPr>
            <p:nvPr/>
          </p:nvSpPr>
          <p:spPr>
            <a:xfrm rot="16200000">
              <a:off x="2327942" y="4799045"/>
              <a:ext cx="324932" cy="288000"/>
            </a:xfrm>
            <a:prstGeom prst="flowChartDelay">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a:spLocks noChangeAspect="1"/>
            </p:cNvSpPr>
            <p:nvPr/>
          </p:nvSpPr>
          <p:spPr>
            <a:xfrm>
              <a:off x="2382420" y="4646447"/>
              <a:ext cx="215976" cy="216000"/>
            </a:xfrm>
            <a:prstGeom prst="ellipse">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Delay 21"/>
            <p:cNvSpPr>
              <a:spLocks noChangeAspect="1"/>
            </p:cNvSpPr>
            <p:nvPr/>
          </p:nvSpPr>
          <p:spPr>
            <a:xfrm rot="16200000">
              <a:off x="2609318" y="4799045"/>
              <a:ext cx="324932" cy="288000"/>
            </a:xfrm>
            <a:prstGeom prst="flowChartDelay">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a:spLocks noChangeAspect="1"/>
            </p:cNvSpPr>
            <p:nvPr/>
          </p:nvSpPr>
          <p:spPr>
            <a:xfrm>
              <a:off x="2663796" y="4646447"/>
              <a:ext cx="215976" cy="216000"/>
            </a:xfrm>
            <a:prstGeom prst="ellipse">
              <a:avLst/>
            </a:prstGeom>
            <a:solidFill>
              <a:schemeClr val="bg1">
                <a:lumMod val="6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p:cNvGrpSpPr/>
          <p:nvPr/>
        </p:nvGrpSpPr>
        <p:grpSpPr>
          <a:xfrm>
            <a:off x="7736373" y="836712"/>
            <a:ext cx="1393091" cy="1080000"/>
            <a:chOff x="3848063" y="4113690"/>
            <a:chExt cx="1393091" cy="1080000"/>
          </a:xfrm>
        </p:grpSpPr>
        <p:sp>
          <p:nvSpPr>
            <p:cNvPr id="50" name="Donut 49"/>
            <p:cNvSpPr>
              <a:spLocks noChangeAspect="1"/>
            </p:cNvSpPr>
            <p:nvPr/>
          </p:nvSpPr>
          <p:spPr>
            <a:xfrm>
              <a:off x="3848063" y="4113690"/>
              <a:ext cx="1080000" cy="1080000"/>
            </a:xfrm>
            <a:prstGeom prst="don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Donut 50"/>
            <p:cNvSpPr>
              <a:spLocks noChangeAspect="1"/>
            </p:cNvSpPr>
            <p:nvPr/>
          </p:nvSpPr>
          <p:spPr>
            <a:xfrm>
              <a:off x="4190119" y="4455746"/>
              <a:ext cx="396000" cy="396000"/>
            </a:xfrm>
            <a:prstGeom prst="don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52" name="Group 51"/>
            <p:cNvGrpSpPr/>
            <p:nvPr/>
          </p:nvGrpSpPr>
          <p:grpSpPr>
            <a:xfrm rot="19358872">
              <a:off x="4292998" y="4270006"/>
              <a:ext cx="948156" cy="171703"/>
              <a:chOff x="4889356" y="5091876"/>
              <a:chExt cx="1030454" cy="171703"/>
            </a:xfrm>
          </p:grpSpPr>
          <p:cxnSp>
            <p:nvCxnSpPr>
              <p:cNvPr id="53" name="Straight Connector 52"/>
              <p:cNvCxnSpPr/>
              <p:nvPr/>
            </p:nvCxnSpPr>
            <p:spPr>
              <a:xfrm flipV="1">
                <a:off x="4889356" y="5177447"/>
                <a:ext cx="1004977" cy="1"/>
              </a:xfrm>
              <a:prstGeom prst="line">
                <a:avLst/>
              </a:prstGeom>
              <a:ln w="4445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54" name="Chevron 53"/>
              <p:cNvSpPr/>
              <p:nvPr/>
            </p:nvSpPr>
            <p:spPr>
              <a:xfrm flipH="1">
                <a:off x="5828794" y="5091876"/>
                <a:ext cx="91016" cy="171142"/>
              </a:xfrm>
              <a:prstGeom prst="chevron">
                <a:avLst/>
              </a:prstGeom>
              <a:solidFill>
                <a:schemeClr val="bg1">
                  <a:lumMod val="5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Chevron 54"/>
              <p:cNvSpPr/>
              <p:nvPr/>
            </p:nvSpPr>
            <p:spPr>
              <a:xfrm flipH="1">
                <a:off x="5605462" y="5092437"/>
                <a:ext cx="91016" cy="171142"/>
              </a:xfrm>
              <a:prstGeom prst="chevron">
                <a:avLst/>
              </a:prstGeom>
              <a:solidFill>
                <a:schemeClr val="bg1">
                  <a:lumMod val="5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Chevron 55"/>
              <p:cNvSpPr/>
              <p:nvPr/>
            </p:nvSpPr>
            <p:spPr>
              <a:xfrm flipH="1">
                <a:off x="5715152" y="5091876"/>
                <a:ext cx="91016" cy="171142"/>
              </a:xfrm>
              <a:prstGeom prst="chevron">
                <a:avLst/>
              </a:prstGeom>
              <a:solidFill>
                <a:schemeClr val="bg1">
                  <a:lumMod val="5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grpSp>
        <p:nvGrpSpPr>
          <p:cNvPr id="82" name="Group 81"/>
          <p:cNvGrpSpPr/>
          <p:nvPr/>
        </p:nvGrpSpPr>
        <p:grpSpPr>
          <a:xfrm>
            <a:off x="3479450" y="908720"/>
            <a:ext cx="2841702" cy="961944"/>
            <a:chOff x="3479450" y="908840"/>
            <a:chExt cx="2841702" cy="961944"/>
          </a:xfrm>
        </p:grpSpPr>
        <p:cxnSp>
          <p:nvCxnSpPr>
            <p:cNvPr id="75" name="Straight Connector 74"/>
            <p:cNvCxnSpPr/>
            <p:nvPr/>
          </p:nvCxnSpPr>
          <p:spPr>
            <a:xfrm>
              <a:off x="3479450" y="1863413"/>
              <a:ext cx="2656547" cy="0"/>
            </a:xfrm>
            <a:prstGeom prst="line">
              <a:avLst/>
            </a:prstGeom>
            <a:ln w="793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542600" y="908840"/>
              <a:ext cx="1809058" cy="961944"/>
              <a:chOff x="3491881" y="2480771"/>
              <a:chExt cx="1809058" cy="961944"/>
            </a:xfrm>
          </p:grpSpPr>
          <p:sp>
            <p:nvSpPr>
              <p:cNvPr id="31" name="Rectangle 30"/>
              <p:cNvSpPr/>
              <p:nvPr/>
            </p:nvSpPr>
            <p:spPr>
              <a:xfrm>
                <a:off x="3527881" y="2636912"/>
                <a:ext cx="720080" cy="7984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ight Triangle 31"/>
              <p:cNvSpPr>
                <a:spLocks noChangeAspect="1"/>
              </p:cNvSpPr>
              <p:nvPr/>
            </p:nvSpPr>
            <p:spPr>
              <a:xfrm rot="10800000" flipH="1">
                <a:off x="3491881" y="2568201"/>
                <a:ext cx="360000" cy="36000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283968" y="2480771"/>
                <a:ext cx="360042" cy="9545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rot="16200000">
                <a:off x="4423490" y="2321748"/>
                <a:ext cx="76095" cy="5089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572000" y="2614275"/>
                <a:ext cx="720080" cy="8210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7"/>
              <p:cNvSpPr/>
              <p:nvPr/>
            </p:nvSpPr>
            <p:spPr>
              <a:xfrm flipH="1">
                <a:off x="4572001" y="2511433"/>
                <a:ext cx="728938" cy="125479"/>
              </a:xfrm>
              <a:custGeom>
                <a:avLst/>
                <a:gdLst>
                  <a:gd name="connsiteX0" fmla="*/ 0 w 854310"/>
                  <a:gd name="connsiteY0" fmla="*/ 252916 h 252916"/>
                  <a:gd name="connsiteX1" fmla="*/ 427155 w 854310"/>
                  <a:gd name="connsiteY1" fmla="*/ 0 h 252916"/>
                  <a:gd name="connsiteX2" fmla="*/ 854310 w 854310"/>
                  <a:gd name="connsiteY2" fmla="*/ 252916 h 252916"/>
                  <a:gd name="connsiteX3" fmla="*/ 0 w 854310"/>
                  <a:gd name="connsiteY3" fmla="*/ 252916 h 252916"/>
                  <a:gd name="connsiteX0" fmla="*/ 0 w 854310"/>
                  <a:gd name="connsiteY0" fmla="*/ 240559 h 240559"/>
                  <a:gd name="connsiteX1" fmla="*/ 847285 w 854310"/>
                  <a:gd name="connsiteY1" fmla="*/ 0 h 240559"/>
                  <a:gd name="connsiteX2" fmla="*/ 854310 w 854310"/>
                  <a:gd name="connsiteY2" fmla="*/ 240559 h 240559"/>
                  <a:gd name="connsiteX3" fmla="*/ 0 w 854310"/>
                  <a:gd name="connsiteY3" fmla="*/ 240559 h 240559"/>
                  <a:gd name="connsiteX0" fmla="*/ 0 w 854310"/>
                  <a:gd name="connsiteY0" fmla="*/ 240559 h 240559"/>
                  <a:gd name="connsiteX1" fmla="*/ 853464 w 854310"/>
                  <a:gd name="connsiteY1" fmla="*/ 0 h 240559"/>
                  <a:gd name="connsiteX2" fmla="*/ 854310 w 854310"/>
                  <a:gd name="connsiteY2" fmla="*/ 240559 h 240559"/>
                  <a:gd name="connsiteX3" fmla="*/ 0 w 854310"/>
                  <a:gd name="connsiteY3" fmla="*/ 240559 h 240559"/>
                  <a:gd name="connsiteX0" fmla="*/ 0 w 798114"/>
                  <a:gd name="connsiteY0" fmla="*/ 232431 h 240559"/>
                  <a:gd name="connsiteX1" fmla="*/ 797268 w 798114"/>
                  <a:gd name="connsiteY1" fmla="*/ 0 h 240559"/>
                  <a:gd name="connsiteX2" fmla="*/ 798114 w 798114"/>
                  <a:gd name="connsiteY2" fmla="*/ 240559 h 240559"/>
                  <a:gd name="connsiteX3" fmla="*/ 0 w 798114"/>
                  <a:gd name="connsiteY3" fmla="*/ 232431 h 240559"/>
                  <a:gd name="connsiteX0" fmla="*/ 0 w 989182"/>
                  <a:gd name="connsiteY0" fmla="*/ 216710 h 240559"/>
                  <a:gd name="connsiteX1" fmla="*/ 988336 w 989182"/>
                  <a:gd name="connsiteY1" fmla="*/ 0 h 240559"/>
                  <a:gd name="connsiteX2" fmla="*/ 989182 w 989182"/>
                  <a:gd name="connsiteY2" fmla="*/ 240559 h 240559"/>
                  <a:gd name="connsiteX3" fmla="*/ 0 w 989182"/>
                  <a:gd name="connsiteY3" fmla="*/ 216710 h 240559"/>
                  <a:gd name="connsiteX0" fmla="*/ 0 w 994802"/>
                  <a:gd name="connsiteY0" fmla="*/ 216710 h 240559"/>
                  <a:gd name="connsiteX1" fmla="*/ 993956 w 994802"/>
                  <a:gd name="connsiteY1" fmla="*/ 0 h 240559"/>
                  <a:gd name="connsiteX2" fmla="*/ 994802 w 994802"/>
                  <a:gd name="connsiteY2" fmla="*/ 240559 h 240559"/>
                  <a:gd name="connsiteX3" fmla="*/ 0 w 994802"/>
                  <a:gd name="connsiteY3" fmla="*/ 216710 h 240559"/>
                  <a:gd name="connsiteX0" fmla="*/ 0 w 1006041"/>
                  <a:gd name="connsiteY0" fmla="*/ 224572 h 240559"/>
                  <a:gd name="connsiteX1" fmla="*/ 1005195 w 1006041"/>
                  <a:gd name="connsiteY1" fmla="*/ 0 h 240559"/>
                  <a:gd name="connsiteX2" fmla="*/ 1006041 w 1006041"/>
                  <a:gd name="connsiteY2" fmla="*/ 240559 h 240559"/>
                  <a:gd name="connsiteX3" fmla="*/ 0 w 1006041"/>
                  <a:gd name="connsiteY3" fmla="*/ 224572 h 240559"/>
                  <a:gd name="connsiteX0" fmla="*/ 0 w 994802"/>
                  <a:gd name="connsiteY0" fmla="*/ 208850 h 240559"/>
                  <a:gd name="connsiteX1" fmla="*/ 993956 w 994802"/>
                  <a:gd name="connsiteY1" fmla="*/ 0 h 240559"/>
                  <a:gd name="connsiteX2" fmla="*/ 994802 w 994802"/>
                  <a:gd name="connsiteY2" fmla="*/ 240559 h 240559"/>
                  <a:gd name="connsiteX3" fmla="*/ 0 w 994802"/>
                  <a:gd name="connsiteY3" fmla="*/ 208850 h 240559"/>
                  <a:gd name="connsiteX0" fmla="*/ 0 w 999007"/>
                  <a:gd name="connsiteY0" fmla="*/ 197084 h 240559"/>
                  <a:gd name="connsiteX1" fmla="*/ 998161 w 999007"/>
                  <a:gd name="connsiteY1" fmla="*/ 0 h 240559"/>
                  <a:gd name="connsiteX2" fmla="*/ 999007 w 999007"/>
                  <a:gd name="connsiteY2" fmla="*/ 240559 h 240559"/>
                  <a:gd name="connsiteX3" fmla="*/ 0 w 999007"/>
                  <a:gd name="connsiteY3" fmla="*/ 197084 h 240559"/>
                </a:gdLst>
                <a:ahLst/>
                <a:cxnLst>
                  <a:cxn ang="0">
                    <a:pos x="connsiteX0" y="connsiteY0"/>
                  </a:cxn>
                  <a:cxn ang="0">
                    <a:pos x="connsiteX1" y="connsiteY1"/>
                  </a:cxn>
                  <a:cxn ang="0">
                    <a:pos x="connsiteX2" y="connsiteY2"/>
                  </a:cxn>
                  <a:cxn ang="0">
                    <a:pos x="connsiteX3" y="connsiteY3"/>
                  </a:cxn>
                </a:cxnLst>
                <a:rect l="l" t="t" r="r" b="b"/>
                <a:pathLst>
                  <a:path w="999007" h="240559">
                    <a:moveTo>
                      <a:pt x="0" y="197084"/>
                    </a:moveTo>
                    <a:lnTo>
                      <a:pt x="998161" y="0"/>
                    </a:lnTo>
                    <a:lnTo>
                      <a:pt x="999007" y="240559"/>
                    </a:lnTo>
                    <a:lnTo>
                      <a:pt x="0" y="19708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4728950" y="3225887"/>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4572000" y="3225887"/>
                <a:ext cx="131082" cy="21682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p:cNvGrpSpPr/>
            <p:nvPr/>
          </p:nvGrpSpPr>
          <p:grpSpPr>
            <a:xfrm>
              <a:off x="5457056" y="1231611"/>
              <a:ext cx="553554" cy="631801"/>
              <a:chOff x="1019581" y="4453383"/>
              <a:chExt cx="553554" cy="631801"/>
            </a:xfrm>
          </p:grpSpPr>
          <p:sp>
            <p:nvSpPr>
              <p:cNvPr id="58" name="Flowchart: Alternate Process 57"/>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2"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5767598" y="1226032"/>
              <a:ext cx="553554" cy="631801"/>
              <a:chOff x="1019581" y="4453383"/>
              <a:chExt cx="553554" cy="631801"/>
            </a:xfrm>
          </p:grpSpPr>
          <p:sp>
            <p:nvSpPr>
              <p:cNvPr id="67" name="Flowchart: Alternate Process 66"/>
              <p:cNvSpPr/>
              <p:nvPr/>
            </p:nvSpPr>
            <p:spPr>
              <a:xfrm>
                <a:off x="1272367" y="4725144"/>
                <a:ext cx="36000" cy="360040"/>
              </a:xfrm>
              <a:prstGeom prst="flowChartAlternateProces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1144842" y="4453383"/>
                <a:ext cx="300767" cy="2880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a:spLocks noChangeAspect="1"/>
              </p:cNvSpPr>
              <p:nvPr/>
            </p:nvSpPr>
            <p:spPr>
              <a:xfrm>
                <a:off x="1019581" y="4568554"/>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a:spLocks noChangeAspect="1"/>
              </p:cNvSpPr>
              <p:nvPr/>
            </p:nvSpPr>
            <p:spPr>
              <a:xfrm>
                <a:off x="1347585" y="4525415"/>
                <a:ext cx="225550" cy="216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a:spLocks noChangeAspect="1"/>
              </p:cNvSpPr>
              <p:nvPr/>
            </p:nvSpPr>
            <p:spPr>
              <a:xfrm>
                <a:off x="1327816" y="4703969"/>
                <a:ext cx="144000" cy="13790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Connector 71"/>
              <p:cNvCxnSpPr/>
              <p:nvPr/>
            </p:nvCxnSpPr>
            <p:spPr>
              <a:xfrm>
                <a:off x="1187624" y="4742647"/>
                <a:ext cx="95224" cy="9902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1" idx="7"/>
              </p:cNvCxnSpPr>
              <p:nvPr/>
            </p:nvCxnSpPr>
            <p:spPr>
              <a:xfrm flipH="1">
                <a:off x="1285103" y="4724164"/>
                <a:ext cx="165625" cy="1726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292373" y="4597399"/>
                <a:ext cx="191215" cy="22284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7774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16496" y="260648"/>
            <a:ext cx="5544616" cy="954107"/>
          </a:xfrm>
          <a:prstGeom prst="rect">
            <a:avLst/>
          </a:prstGeom>
          <a:noFill/>
        </p:spPr>
        <p:txBody>
          <a:bodyPr wrap="square" rtlCol="0">
            <a:spAutoFit/>
          </a:bodyPr>
          <a:lstStyle/>
          <a:p>
            <a:r>
              <a:rPr lang="en-GB" sz="2800" b="1" dirty="0" smtClean="0">
                <a:solidFill>
                  <a:schemeClr val="accent1"/>
                </a:solidFill>
                <a:latin typeface="Arial" panose="020B0604020202020204" pitchFamily="34" charset="0"/>
                <a:cs typeface="Arial" panose="020B0604020202020204" pitchFamily="34" charset="0"/>
              </a:rPr>
              <a:t>What are we already doing in Bath and North East Somerset?</a:t>
            </a:r>
            <a:endParaRPr lang="en-GB" sz="2800" b="1" dirty="0">
              <a:solidFill>
                <a:schemeClr val="accent1"/>
              </a:solidFill>
              <a:latin typeface="Arial" panose="020B0604020202020204" pitchFamily="34" charset="0"/>
              <a:cs typeface="Arial" panose="020B0604020202020204" pitchFamily="34" charset="0"/>
            </a:endParaRPr>
          </a:p>
        </p:txBody>
      </p:sp>
      <p:grpSp>
        <p:nvGrpSpPr>
          <p:cNvPr id="17" name="Group 16"/>
          <p:cNvGrpSpPr/>
          <p:nvPr/>
        </p:nvGrpSpPr>
        <p:grpSpPr>
          <a:xfrm rot="21245746">
            <a:off x="745581" y="1306940"/>
            <a:ext cx="5357452" cy="4517101"/>
            <a:chOff x="695449" y="393630"/>
            <a:chExt cx="5357452" cy="4517101"/>
          </a:xfrm>
        </p:grpSpPr>
        <p:pic>
          <p:nvPicPr>
            <p:cNvPr id="18" name="Picture 1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b="4675"/>
            <a:stretch/>
          </p:blipFill>
          <p:spPr>
            <a:xfrm>
              <a:off x="695449" y="836712"/>
              <a:ext cx="2578593" cy="1887438"/>
            </a:xfrm>
            <a:prstGeom prst="rect">
              <a:avLst/>
            </a:prstGeom>
            <a:effectLst>
              <a:glow rad="152400">
                <a:schemeClr val="accent1">
                  <a:alpha val="40000"/>
                </a:schemeClr>
              </a:glow>
            </a:effectLst>
          </p:spPr>
        </p:pic>
        <p:sp>
          <p:nvSpPr>
            <p:cNvPr id="19" name="TextBox 18"/>
            <p:cNvSpPr txBox="1"/>
            <p:nvPr/>
          </p:nvSpPr>
          <p:spPr>
            <a:xfrm>
              <a:off x="832617" y="393630"/>
              <a:ext cx="2304256" cy="276999"/>
            </a:xfrm>
            <a:prstGeom prst="rect">
              <a:avLst/>
            </a:prstGeom>
            <a:noFill/>
          </p:spPr>
          <p:txBody>
            <a:bodyPr wrap="square" rtlCol="0">
              <a:spAutoFit/>
            </a:bodyPr>
            <a:lstStyle/>
            <a:p>
              <a:r>
                <a:rPr lang="en-GB" sz="1200" b="1" dirty="0" smtClean="0">
                  <a:solidFill>
                    <a:schemeClr val="accent1"/>
                  </a:solidFill>
                  <a:latin typeface="Arial" panose="020B0604020202020204" pitchFamily="34" charset="0"/>
                  <a:cs typeface="Arial" panose="020B0604020202020204" pitchFamily="34" charset="0"/>
                </a:rPr>
                <a:t>Larkhall Community Library</a:t>
              </a:r>
              <a:endParaRPr lang="en-GB" sz="1200" b="1" dirty="0">
                <a:solidFill>
                  <a:schemeClr val="accent1"/>
                </a:solidFill>
                <a:latin typeface="Arial" panose="020B0604020202020204" pitchFamily="34" charset="0"/>
                <a:cs typeface="Arial" panose="020B0604020202020204" pitchFamily="34" charset="0"/>
              </a:endParaRPr>
            </a:p>
          </p:txBody>
        </p:sp>
        <p:pic>
          <p:nvPicPr>
            <p:cNvPr id="20" name="Picture 19"/>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12025"/>
            <a:stretch/>
          </p:blipFill>
          <p:spPr bwMode="auto">
            <a:xfrm>
              <a:off x="3411077" y="1396428"/>
              <a:ext cx="2536112" cy="2160000"/>
            </a:xfrm>
            <a:prstGeom prst="rect">
              <a:avLst/>
            </a:prstGeom>
            <a:noFill/>
            <a:ln>
              <a:noFill/>
            </a:ln>
            <a:effectLst>
              <a:glow rad="1524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3388605" y="806647"/>
              <a:ext cx="2664296" cy="461665"/>
            </a:xfrm>
            <a:prstGeom prst="rect">
              <a:avLst/>
            </a:prstGeom>
            <a:noFill/>
          </p:spPr>
          <p:txBody>
            <a:bodyPr wrap="square" rtlCol="0">
              <a:spAutoFit/>
            </a:bodyPr>
            <a:lstStyle/>
            <a:p>
              <a:r>
                <a:rPr lang="en-GB" sz="1200" b="1" dirty="0" smtClean="0">
                  <a:solidFill>
                    <a:schemeClr val="accent1"/>
                  </a:solidFill>
                  <a:latin typeface="Arial" panose="020B0604020202020204" pitchFamily="34" charset="0"/>
                  <a:cs typeface="Arial" panose="020B0604020202020204" pitchFamily="34" charset="0"/>
                </a:rPr>
                <a:t>Chew Stoke Community Library (the ‘Hub in a Pub’)</a:t>
              </a:r>
              <a:endParaRPr lang="en-GB" sz="1200" b="1" dirty="0">
                <a:solidFill>
                  <a:schemeClr val="accent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16452"/>
            <a:stretch/>
          </p:blipFill>
          <p:spPr>
            <a:xfrm>
              <a:off x="1249413" y="2858731"/>
              <a:ext cx="2031151" cy="2052000"/>
            </a:xfrm>
            <a:prstGeom prst="rect">
              <a:avLst/>
            </a:prstGeom>
            <a:effectLst>
              <a:glow rad="101600">
                <a:schemeClr val="accent1">
                  <a:alpha val="40000"/>
                </a:schemeClr>
              </a:glow>
            </a:effectLst>
          </p:spPr>
        </p:pic>
        <p:sp>
          <p:nvSpPr>
            <p:cNvPr id="23" name="TextBox 22"/>
            <p:cNvSpPr txBox="1"/>
            <p:nvPr/>
          </p:nvSpPr>
          <p:spPr>
            <a:xfrm>
              <a:off x="3312512" y="3933056"/>
              <a:ext cx="1584176" cy="461665"/>
            </a:xfrm>
            <a:prstGeom prst="rect">
              <a:avLst/>
            </a:prstGeom>
            <a:noFill/>
          </p:spPr>
          <p:txBody>
            <a:bodyPr wrap="square" rtlCol="0">
              <a:spAutoFit/>
            </a:bodyPr>
            <a:lstStyle/>
            <a:p>
              <a:r>
                <a:rPr lang="en-GB" sz="1200" b="1" dirty="0" smtClean="0">
                  <a:solidFill>
                    <a:schemeClr val="accent1"/>
                  </a:solidFill>
                  <a:latin typeface="Arial" panose="020B0604020202020204" pitchFamily="34" charset="0"/>
                  <a:cs typeface="Arial" panose="020B0604020202020204" pitchFamily="34" charset="0"/>
                </a:rPr>
                <a:t>Combe Hay </a:t>
              </a:r>
              <a:br>
                <a:rPr lang="en-GB" sz="1200" b="1" dirty="0" smtClean="0">
                  <a:solidFill>
                    <a:schemeClr val="accent1"/>
                  </a:solidFill>
                  <a:latin typeface="Arial" panose="020B0604020202020204" pitchFamily="34" charset="0"/>
                  <a:cs typeface="Arial" panose="020B0604020202020204" pitchFamily="34" charset="0"/>
                </a:rPr>
              </a:br>
              <a:r>
                <a:rPr lang="en-GB" sz="1200" b="1" dirty="0" smtClean="0">
                  <a:solidFill>
                    <a:schemeClr val="accent1"/>
                  </a:solidFill>
                  <a:latin typeface="Arial" panose="020B0604020202020204" pitchFamily="34" charset="0"/>
                  <a:cs typeface="Arial" panose="020B0604020202020204" pitchFamily="34" charset="0"/>
                </a:rPr>
                <a:t>Community Library</a:t>
              </a:r>
              <a:endParaRPr lang="en-GB" sz="1200" b="1" dirty="0">
                <a:solidFill>
                  <a:schemeClr val="accent1"/>
                </a:solidFill>
                <a:latin typeface="Arial" panose="020B0604020202020204" pitchFamily="34" charset="0"/>
                <a:cs typeface="Arial" panose="020B0604020202020204" pitchFamily="34" charset="0"/>
              </a:endParaRPr>
            </a:p>
          </p:txBody>
        </p:sp>
      </p:grpSp>
      <p:grpSp>
        <p:nvGrpSpPr>
          <p:cNvPr id="24" name="Group 23"/>
          <p:cNvGrpSpPr/>
          <p:nvPr/>
        </p:nvGrpSpPr>
        <p:grpSpPr>
          <a:xfrm rot="375610">
            <a:off x="5848964" y="2164177"/>
            <a:ext cx="3627893" cy="4392488"/>
            <a:chOff x="5745088" y="2060848"/>
            <a:chExt cx="3627893" cy="4392488"/>
          </a:xfrm>
        </p:grpSpPr>
        <p:pic>
          <p:nvPicPr>
            <p:cNvPr id="25" name="Picture 24"/>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745088" y="4545336"/>
              <a:ext cx="2544000" cy="1908000"/>
            </a:xfrm>
            <a:prstGeom prst="rect">
              <a:avLst/>
            </a:prstGeom>
            <a:effectLst>
              <a:glow rad="165100">
                <a:schemeClr val="accent3">
                  <a:satMod val="175000"/>
                  <a:alpha val="40000"/>
                </a:schemeClr>
              </a:glow>
            </a:effectLst>
          </p:spPr>
        </p:pic>
        <p:pic>
          <p:nvPicPr>
            <p:cNvPr id="26" name="Picture 25"/>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828981" y="2519263"/>
              <a:ext cx="2544000" cy="1908000"/>
            </a:xfrm>
            <a:prstGeom prst="rect">
              <a:avLst/>
            </a:prstGeom>
            <a:effectLst>
              <a:glow rad="152400">
                <a:srgbClr val="92D050">
                  <a:alpha val="40000"/>
                </a:srgbClr>
              </a:glow>
            </a:effectLst>
          </p:spPr>
        </p:pic>
        <p:sp>
          <p:nvSpPr>
            <p:cNvPr id="27" name="TextBox 26"/>
            <p:cNvSpPr txBox="1"/>
            <p:nvPr/>
          </p:nvSpPr>
          <p:spPr>
            <a:xfrm>
              <a:off x="7473279" y="2060848"/>
              <a:ext cx="1255403" cy="276999"/>
            </a:xfrm>
            <a:prstGeom prst="rect">
              <a:avLst/>
            </a:prstGeom>
            <a:noFill/>
          </p:spPr>
          <p:txBody>
            <a:bodyPr wrap="square" rtlCol="0">
              <a:spAutoFit/>
            </a:bodyPr>
            <a:lstStyle/>
            <a:p>
              <a:r>
                <a:rPr lang="en-GB" sz="1200" b="1" dirty="0" smtClean="0">
                  <a:solidFill>
                    <a:schemeClr val="accent1"/>
                  </a:solidFill>
                  <a:latin typeface="Arial" panose="020B0604020202020204" pitchFamily="34" charset="0"/>
                  <a:cs typeface="Arial" panose="020B0604020202020204" pitchFamily="34" charset="0"/>
                </a:rPr>
                <a:t>Paulton Hub</a:t>
              </a:r>
              <a:endParaRPr lang="en-GB" sz="1200" b="1" dirty="0">
                <a:solidFill>
                  <a:schemeClr val="accent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12199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14335" y="260648"/>
            <a:ext cx="6552728" cy="523220"/>
          </a:xfrm>
          <a:prstGeom prst="rect">
            <a:avLst/>
          </a:prstGeom>
          <a:noFill/>
        </p:spPr>
        <p:txBody>
          <a:bodyPr wrap="square" rtlCol="0">
            <a:spAutoFit/>
          </a:bodyPr>
          <a:lstStyle/>
          <a:p>
            <a:r>
              <a:rPr lang="en-GB" sz="2800" b="1" dirty="0" smtClean="0">
                <a:solidFill>
                  <a:schemeClr val="accent1"/>
                </a:solidFill>
                <a:latin typeface="Arial" panose="020B0604020202020204" pitchFamily="34" charset="0"/>
                <a:cs typeface="Arial" panose="020B0604020202020204" pitchFamily="34" charset="0"/>
              </a:rPr>
              <a:t>What are other communities doing?</a:t>
            </a:r>
            <a:endParaRPr lang="en-GB" sz="2800" b="1" dirty="0">
              <a:solidFill>
                <a:schemeClr val="accent1"/>
              </a:solidFill>
              <a:latin typeface="Arial" panose="020B0604020202020204" pitchFamily="34" charset="0"/>
              <a:cs typeface="Arial" panose="020B0604020202020204" pitchFamily="34" charset="0"/>
            </a:endParaRPr>
          </a:p>
        </p:txBody>
      </p:sp>
      <p:grpSp>
        <p:nvGrpSpPr>
          <p:cNvPr id="19" name="Group 18"/>
          <p:cNvGrpSpPr/>
          <p:nvPr/>
        </p:nvGrpSpPr>
        <p:grpSpPr>
          <a:xfrm rot="21260445">
            <a:off x="777537" y="1253127"/>
            <a:ext cx="4677524" cy="2808000"/>
            <a:chOff x="1319420" y="1597988"/>
            <a:chExt cx="4677524" cy="2808000"/>
          </a:xfrm>
        </p:grpSpPr>
        <p:pic>
          <p:nvPicPr>
            <p:cNvPr id="20" name="Picture 1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1643"/>
            <a:stretch/>
          </p:blipFill>
          <p:spPr>
            <a:xfrm rot="5400000">
              <a:off x="923977" y="1993431"/>
              <a:ext cx="2808000" cy="2017113"/>
            </a:xfrm>
            <a:prstGeom prst="rect">
              <a:avLst/>
            </a:prstGeom>
            <a:effectLst>
              <a:glow rad="228600">
                <a:schemeClr val="accent1">
                  <a:alpha val="40000"/>
                </a:schemeClr>
              </a:glow>
              <a:softEdge rad="12700"/>
            </a:effectLst>
          </p:spPr>
        </p:pic>
        <p:sp>
          <p:nvSpPr>
            <p:cNvPr id="21" name="TextBox 20"/>
            <p:cNvSpPr txBox="1"/>
            <p:nvPr/>
          </p:nvSpPr>
          <p:spPr>
            <a:xfrm>
              <a:off x="3635896" y="1700808"/>
              <a:ext cx="2304256" cy="461665"/>
            </a:xfrm>
            <a:prstGeom prst="rect">
              <a:avLst/>
            </a:prstGeom>
            <a:noFill/>
          </p:spPr>
          <p:txBody>
            <a:bodyPr wrap="square" rtlCol="0">
              <a:spAutoFit/>
            </a:bodyPr>
            <a:lstStyle/>
            <a:p>
              <a:r>
                <a:rPr lang="en-GB" sz="1200" b="1" dirty="0" smtClean="0">
                  <a:solidFill>
                    <a:schemeClr val="accent1"/>
                  </a:solidFill>
                  <a:latin typeface="Arial" panose="020B0604020202020204" pitchFamily="34" charset="0"/>
                  <a:cs typeface="Arial" panose="020B0604020202020204" pitchFamily="34" charset="0"/>
                </a:rPr>
                <a:t>Harbury Community Library Warwickshire</a:t>
              </a:r>
              <a:endParaRPr lang="en-GB" sz="1200" b="1" dirty="0">
                <a:solidFill>
                  <a:schemeClr val="accent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26099"/>
            <a:stretch/>
          </p:blipFill>
          <p:spPr>
            <a:xfrm>
              <a:off x="3491882" y="2492896"/>
              <a:ext cx="2505062" cy="1908000"/>
            </a:xfrm>
            <a:prstGeom prst="rect">
              <a:avLst/>
            </a:prstGeom>
            <a:effectLst>
              <a:glow rad="228600">
                <a:schemeClr val="accent1">
                  <a:alpha val="40000"/>
                </a:schemeClr>
              </a:glow>
              <a:softEdge rad="12700"/>
            </a:effectLst>
          </p:spPr>
        </p:pic>
      </p:grpSp>
      <p:grpSp>
        <p:nvGrpSpPr>
          <p:cNvPr id="23" name="Group 22"/>
          <p:cNvGrpSpPr/>
          <p:nvPr/>
        </p:nvGrpSpPr>
        <p:grpSpPr>
          <a:xfrm rot="21241752">
            <a:off x="5271063" y="3923672"/>
            <a:ext cx="3600000" cy="2276592"/>
            <a:chOff x="501064" y="3456464"/>
            <a:chExt cx="3600000" cy="2276592"/>
          </a:xfrm>
        </p:grpSpPr>
        <p:pic>
          <p:nvPicPr>
            <p:cNvPr id="24" name="Picture 2" descr="The Star Inn Vogue Micro Library"/>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01064" y="3933056"/>
              <a:ext cx="3600000" cy="1800000"/>
            </a:xfrm>
            <a:prstGeom prst="rect">
              <a:avLst/>
            </a:prstGeom>
            <a:noFill/>
            <a:effectLst>
              <a:glow rad="228600">
                <a:schemeClr val="accent2">
                  <a:alpha val="40000"/>
                </a:schemeClr>
              </a:glow>
            </a:effectLst>
            <a:extLst>
              <a:ext uri="{909E8E84-426E-40DD-AFC4-6F175D3DCCD1}">
                <a14:hiddenFill xmlns:a14="http://schemas.microsoft.com/office/drawing/2010/main">
                  <a:solidFill>
                    <a:srgbClr val="FFFFFF"/>
                  </a:solidFill>
                </a14:hiddenFill>
              </a:ext>
            </a:extLst>
          </p:spPr>
        </p:pic>
        <p:sp>
          <p:nvSpPr>
            <p:cNvPr id="25" name="Rectangle 24"/>
            <p:cNvSpPr/>
            <p:nvPr/>
          </p:nvSpPr>
          <p:spPr>
            <a:xfrm>
              <a:off x="1219678" y="3456464"/>
              <a:ext cx="2162772" cy="276999"/>
            </a:xfrm>
            <a:prstGeom prst="rect">
              <a:avLst/>
            </a:prstGeom>
          </p:spPr>
          <p:txBody>
            <a:bodyPr wrap="none">
              <a:spAutoFit/>
            </a:bodyPr>
            <a:lstStyle/>
            <a:p>
              <a:r>
                <a:rPr lang="en-GB" sz="1200" b="1" dirty="0">
                  <a:solidFill>
                    <a:schemeClr val="accent1"/>
                  </a:solidFill>
                  <a:latin typeface="Arial" panose="020B0604020202020204" pitchFamily="34" charset="0"/>
                  <a:cs typeface="Arial" panose="020B0604020202020204" pitchFamily="34" charset="0"/>
                </a:rPr>
                <a:t>Micro Libraries in Cornwall</a:t>
              </a:r>
            </a:p>
          </p:txBody>
        </p:sp>
      </p:grpSp>
    </p:spTree>
    <p:extLst>
      <p:ext uri="{BB962C8B-B14F-4D97-AF65-F5344CB8AC3E}">
        <p14:creationId xmlns:p14="http://schemas.microsoft.com/office/powerpoint/2010/main" val="1771964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1064</Words>
  <Application>Microsoft Office PowerPoint</Application>
  <PresentationFormat>A4 Paper (210x297 mm)</PresentationFormat>
  <Paragraphs>128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Bath and North East Somerset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leev</dc:creator>
  <cp:lastModifiedBy>Mark Hayward</cp:lastModifiedBy>
  <cp:revision>88</cp:revision>
  <dcterms:created xsi:type="dcterms:W3CDTF">2016-09-08T09:29:53Z</dcterms:created>
  <dcterms:modified xsi:type="dcterms:W3CDTF">2016-09-13T14:05:13Z</dcterms:modified>
</cp:coreProperties>
</file>