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72" r:id="rId6"/>
  </p:sldMasterIdLst>
  <p:notesMasterIdLst>
    <p:notesMasterId r:id="rId19"/>
  </p:notesMasterIdLst>
  <p:handoutMasterIdLst>
    <p:handoutMasterId r:id="rId20"/>
  </p:handoutMasterIdLst>
  <p:sldIdLst>
    <p:sldId id="494" r:id="rId7"/>
    <p:sldId id="549" r:id="rId8"/>
    <p:sldId id="547" r:id="rId9"/>
    <p:sldId id="559" r:id="rId10"/>
    <p:sldId id="548" r:id="rId11"/>
    <p:sldId id="560" r:id="rId12"/>
    <p:sldId id="551" r:id="rId13"/>
    <p:sldId id="557" r:id="rId14"/>
    <p:sldId id="558" r:id="rId15"/>
    <p:sldId id="554" r:id="rId16"/>
    <p:sldId id="555" r:id="rId17"/>
    <p:sldId id="556" r:id="rId18"/>
  </p:sldIdLst>
  <p:sldSz cx="9144000" cy="6858000" type="screen4x3"/>
  <p:notesSz cx="6669088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FFCCCC"/>
    <a:srgbClr val="CCFFCC"/>
    <a:srgbClr val="CCECFF"/>
    <a:srgbClr val="DDFFFF"/>
    <a:srgbClr val="FFFF66"/>
    <a:srgbClr val="F4D4BA"/>
    <a:srgbClr val="EAEAEA"/>
    <a:srgbClr val="FFF0C1"/>
    <a:srgbClr val="FF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8" autoAdjust="0"/>
    <p:restoredTop sz="68000" autoAdjust="0"/>
  </p:normalViewPr>
  <p:slideViewPr>
    <p:cSldViewPr snapToGrid="0">
      <p:cViewPr>
        <p:scale>
          <a:sx n="60" d="100"/>
          <a:sy n="60" d="100"/>
        </p:scale>
        <p:origin x="-195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634" y="-84"/>
      </p:cViewPr>
      <p:guideLst>
        <p:guide orient="horz" pos="3109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36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155" y="0"/>
            <a:ext cx="288936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124D1-7E55-43C8-AA8D-42EF355D48A8}" type="datetimeFigureOut">
              <a:rPr lang="en-GB" smtClean="0"/>
              <a:t>06/08/2018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36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155" y="9377363"/>
            <a:ext cx="288936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3E4B5-7735-42EA-AEED-4C9EBAAE5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935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89093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7" tIns="45414" rIns="90827" bIns="454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589" y="2"/>
            <a:ext cx="289093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7" tIns="45414" rIns="90827" bIns="454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84" y="4689482"/>
            <a:ext cx="5334327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7" tIns="45414" rIns="90827" bIns="454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7363"/>
            <a:ext cx="289093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7" tIns="45414" rIns="90827" bIns="454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589" y="9377363"/>
            <a:ext cx="289093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7" tIns="45414" rIns="90827" bIns="454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B37777-79E1-4746-8549-CA61C1052C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284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 – I’m Andrew Sandles from Bath &amp; North East Somerset Council</a:t>
            </a:r>
          </a:p>
          <a:p>
            <a:endParaRPr lang="en-GB" dirty="0" smtClean="0"/>
          </a:p>
          <a:p>
            <a:r>
              <a:rPr lang="en-GB" dirty="0" smtClean="0"/>
              <a:t>I will talk about our Celebrating Fatherhood</a:t>
            </a:r>
            <a:r>
              <a:rPr lang="en-GB" baseline="0" dirty="0" smtClean="0"/>
              <a:t> campaign </a:t>
            </a:r>
          </a:p>
          <a:p>
            <a:endParaRPr lang="en-GB" baseline="0" dirty="0" smtClean="0"/>
          </a:p>
          <a:p>
            <a:r>
              <a:rPr lang="en-GB" baseline="0" dirty="0" smtClean="0"/>
              <a:t>My role was as the project co-ordinator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37777-79E1-4746-8549-CA61C1052CD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8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Drop off – if there is no one driving this agenda then it</a:t>
            </a:r>
            <a:r>
              <a:rPr lang="en-GB" baseline="0" dirty="0" smtClean="0"/>
              <a:t> falls off peoples radars!</a:t>
            </a:r>
          </a:p>
          <a:p>
            <a:endParaRPr lang="en-GB" dirty="0" smtClean="0"/>
          </a:p>
          <a:p>
            <a:r>
              <a:rPr lang="en-GB" dirty="0" smtClean="0"/>
              <a:t>Innovate – creative</a:t>
            </a:r>
            <a:r>
              <a:rPr lang="en-GB" baseline="0" dirty="0" smtClean="0"/>
              <a:t> ideas to engage all and raise awareness – photo exhibition</a:t>
            </a:r>
          </a:p>
          <a:p>
            <a:endParaRPr lang="en-GB" dirty="0" smtClean="0"/>
          </a:p>
          <a:p>
            <a:r>
              <a:rPr lang="en-GB" dirty="0" smtClean="0"/>
              <a:t>Cultural shift -  staff resistant, very slow process which is still ongoing</a:t>
            </a:r>
          </a:p>
          <a:p>
            <a:endParaRPr lang="en-GB" dirty="0" smtClean="0"/>
          </a:p>
          <a:p>
            <a:r>
              <a:rPr lang="en-GB" dirty="0" smtClean="0"/>
              <a:t>Embed not separate – having a separate strategy for fathers won’t create ownership</a:t>
            </a:r>
          </a:p>
          <a:p>
            <a:endParaRPr lang="en-GB" dirty="0" smtClean="0"/>
          </a:p>
          <a:p>
            <a:r>
              <a:rPr lang="en-GB" dirty="0" smtClean="0"/>
              <a:t>Professionals are key – the workforce must change first</a:t>
            </a:r>
          </a:p>
          <a:p>
            <a:endParaRPr lang="en-GB" dirty="0" smtClean="0"/>
          </a:p>
          <a:p>
            <a:r>
              <a:rPr lang="en-GB" dirty="0" smtClean="0"/>
              <a:t>Revisit, revisit and revisit again – constant</a:t>
            </a:r>
            <a:r>
              <a:rPr lang="en-GB" baseline="0" dirty="0" smtClean="0"/>
              <a:t> attention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37777-79E1-4746-8549-CA61C1052CD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87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Embedding in Service plans – Early</a:t>
            </a:r>
            <a:r>
              <a:rPr lang="en-GB" baseline="0" dirty="0" smtClean="0"/>
              <a:t> Help, Parenting, Social Care</a:t>
            </a:r>
          </a:p>
          <a:p>
            <a:endParaRPr lang="en-GB" dirty="0" smtClean="0"/>
          </a:p>
          <a:p>
            <a:r>
              <a:rPr lang="en-GB" dirty="0" smtClean="0"/>
              <a:t>Training &amp; Education – keep at the forefront of the training agenda</a:t>
            </a:r>
          </a:p>
          <a:p>
            <a:endParaRPr lang="en-GB" dirty="0" smtClean="0"/>
          </a:p>
          <a:p>
            <a:r>
              <a:rPr lang="en-GB" dirty="0" smtClean="0"/>
              <a:t>Book Bugs – Going forward - Voluntary sector taking on recruitment of volunteers with support of Early Years team to deliver programme,</a:t>
            </a:r>
            <a:r>
              <a:rPr lang="en-GB" baseline="0" dirty="0" smtClean="0"/>
              <a:t> </a:t>
            </a:r>
            <a:r>
              <a:rPr lang="en-GB" dirty="0" smtClean="0"/>
              <a:t>positive role models</a:t>
            </a:r>
          </a:p>
          <a:p>
            <a:endParaRPr lang="en-GB" dirty="0" smtClean="0"/>
          </a:p>
          <a:p>
            <a:r>
              <a:rPr lang="en-GB" dirty="0" smtClean="0"/>
              <a:t>Still challenges – workforce and fathers wanting to engage, not a priority when doing the day job as it gets lost amongst a </a:t>
            </a:r>
            <a:r>
              <a:rPr lang="en-GB" dirty="0" err="1" smtClean="0"/>
              <a:t>mirad</a:t>
            </a:r>
            <a:r>
              <a:rPr lang="en-GB" dirty="0" smtClean="0"/>
              <a:t> of different things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37777-79E1-4746-8549-CA61C1052CD0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87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37777-79E1-4746-8549-CA61C1052CD0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8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bit of background</a:t>
            </a:r>
          </a:p>
          <a:p>
            <a:endParaRPr lang="en-GB" dirty="0" smtClean="0"/>
          </a:p>
          <a:p>
            <a:r>
              <a:rPr lang="en-GB" dirty="0" smtClean="0"/>
              <a:t>Came from a</a:t>
            </a:r>
            <a:r>
              <a:rPr lang="en-GB" baseline="0" dirty="0" smtClean="0"/>
              <a:t> presentation at an LSCB event regarding absent fathers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Head of Early Years came up with the idea to have a year long campaign that tied into the year of the father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37777-79E1-4746-8549-CA61C1052CD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8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Year-long promotional campaign – focused on reaching out to forgotten fathers &amp; male carers</a:t>
            </a:r>
            <a:r>
              <a:rPr lang="en-GB" baseline="0" dirty="0" smtClean="0"/>
              <a:t> and brining to the </a:t>
            </a:r>
            <a:r>
              <a:rPr lang="en-GB" dirty="0" smtClean="0"/>
              <a:t>consciousness of professionals outside the organisation and services within the council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Programme of events – to raise awareness</a:t>
            </a:r>
            <a:r>
              <a:rPr lang="en-GB" baseline="0" dirty="0" smtClean="0"/>
              <a:t> and engage both fathers and professionals</a:t>
            </a:r>
            <a:r>
              <a:rPr lang="en-GB" dirty="0" smtClean="0"/>
              <a:t>, wide ranging and delivered by the different agencies, story time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r>
              <a:rPr lang="en-GB" dirty="0" smtClean="0"/>
              <a:t>Engaging fathers – targeted events such as Fathers Friday, Dads stay &amp; Play on Saturday mornings, play walks</a:t>
            </a:r>
          </a:p>
          <a:p>
            <a:endParaRPr lang="en-GB" dirty="0" smtClean="0"/>
          </a:p>
          <a:p>
            <a:r>
              <a:rPr lang="en-GB" dirty="0" smtClean="0"/>
              <a:t>Supporting the workforce – training &amp; education programme</a:t>
            </a:r>
          </a:p>
          <a:p>
            <a:endParaRPr lang="en-GB" dirty="0" smtClean="0"/>
          </a:p>
          <a:p>
            <a:r>
              <a:rPr lang="en-GB" dirty="0" smtClean="0"/>
              <a:t>Let’s look at the numbers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37777-79E1-4746-8549-CA61C1052CD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87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Talk through numbers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37777-79E1-4746-8549-CA61C1052CD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87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Multi-agency approach – main partners were Bath University, Children’s Centres, Bath play</a:t>
            </a:r>
            <a:r>
              <a:rPr lang="en-GB" baseline="0" dirty="0" smtClean="0"/>
              <a:t> organisations, health (FNP, Sirona) library service, private nurseries, schools, social care, other voluntary organisations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Variety of projects – fathers Friday, dads stay and play, Photo exhibition, balance bike session, celebration event</a:t>
            </a:r>
          </a:p>
          <a:p>
            <a:endParaRPr lang="en-GB" dirty="0" smtClean="0"/>
          </a:p>
          <a:p>
            <a:r>
              <a:rPr lang="en-GB" dirty="0" smtClean="0"/>
              <a:t>Supporting the workforce – series of workshops with a focus on engaging fathers (Working with fathers, Engaging Fathers in Play, Men masculinity and messiness)</a:t>
            </a:r>
          </a:p>
          <a:p>
            <a:endParaRPr lang="en-GB" dirty="0" smtClean="0"/>
          </a:p>
          <a:p>
            <a:r>
              <a:rPr lang="en-GB" dirty="0" smtClean="0"/>
              <a:t>Research</a:t>
            </a:r>
            <a:r>
              <a:rPr lang="en-GB" baseline="0" dirty="0" smtClean="0"/>
              <a:t> – looked at what was out there regarding the importance of fathers in a </a:t>
            </a:r>
            <a:r>
              <a:rPr lang="en-GB" baseline="0" dirty="0" err="1" smtClean="0"/>
              <a:t>childs</a:t>
            </a:r>
            <a:r>
              <a:rPr lang="en-GB" baseline="0" dirty="0" smtClean="0"/>
              <a:t> life, Bath </a:t>
            </a:r>
            <a:r>
              <a:rPr lang="en-GB" baseline="0" dirty="0" err="1" smtClean="0"/>
              <a:t>Uni</a:t>
            </a:r>
            <a:r>
              <a:rPr lang="en-GB" baseline="0" dirty="0" smtClean="0"/>
              <a:t> research around Fathers Friday </a:t>
            </a:r>
          </a:p>
          <a:p>
            <a:endParaRPr lang="en-GB" dirty="0" smtClean="0"/>
          </a:p>
          <a:p>
            <a:r>
              <a:rPr lang="en-GB" dirty="0" smtClean="0"/>
              <a:t>Communicating with the sector – monthly </a:t>
            </a:r>
            <a:r>
              <a:rPr lang="en-GB" dirty="0" err="1" smtClean="0"/>
              <a:t>ebulletin</a:t>
            </a:r>
            <a:r>
              <a:rPr lang="en-GB" dirty="0" smtClean="0"/>
              <a:t> updating the workforce on training opportunities and ways to get involved</a:t>
            </a:r>
          </a:p>
          <a:p>
            <a:endParaRPr lang="en-GB" dirty="0" smtClean="0"/>
          </a:p>
          <a:p>
            <a:r>
              <a:rPr lang="en-GB" dirty="0" smtClean="0"/>
              <a:t>Leadership Team</a:t>
            </a:r>
            <a:r>
              <a:rPr lang="en-GB" baseline="0" dirty="0" smtClean="0"/>
              <a:t> – met monthly, comprised of Head of Service, project coordinator and reps from Children centres, Youth service, social care, play sector, plus a local dad.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37777-79E1-4746-8549-CA61C1052CD0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87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Bath </a:t>
            </a:r>
            <a:r>
              <a:rPr lang="en-GB" dirty="0" err="1" smtClean="0"/>
              <a:t>Uni</a:t>
            </a:r>
            <a:r>
              <a:rPr lang="en-GB" dirty="0" smtClean="0"/>
              <a:t> made a short film of Fathers Friday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37777-79E1-4746-8549-CA61C1052CD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87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Embedding in strategies - trying to embed in Service improvement plan for Social Care and the parenting strategy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37777-79E1-4746-8549-CA61C1052CD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87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Outcomes – all positive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Please refer to the</a:t>
            </a:r>
            <a:r>
              <a:rPr lang="en-GB" baseline="0" dirty="0" smtClean="0"/>
              <a:t> booklets P18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Most notably – SEN meeting attendance jumped from 2% to 25% &amp; Fathers attending child protection conferences increased from 37% to 42%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37777-79E1-4746-8549-CA61C1052CD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87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initial pilot scheme (2013</a:t>
            </a:r>
            <a:r>
              <a:rPr lang="en-GB" baseline="0" dirty="0" smtClean="0"/>
              <a:t> impact)</a:t>
            </a:r>
          </a:p>
          <a:p>
            <a:endParaRPr lang="en-GB" dirty="0" smtClean="0"/>
          </a:p>
          <a:p>
            <a:r>
              <a:rPr lang="en-GB" dirty="0" smtClean="0"/>
              <a:t>Council 10-100 project (2014</a:t>
            </a:r>
            <a:r>
              <a:rPr lang="en-GB" baseline="0" dirty="0" smtClean="0"/>
              <a:t> impact)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37777-79E1-4746-8549-CA61C1052CD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8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15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79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70600" y="908050"/>
            <a:ext cx="1890713" cy="496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908050"/>
            <a:ext cx="5522912" cy="49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005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152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709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5036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916113"/>
            <a:ext cx="3668712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6400" y="1916113"/>
            <a:ext cx="3668713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768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894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351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3146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415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020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1849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482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70600" y="908050"/>
            <a:ext cx="1890713" cy="496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908050"/>
            <a:ext cx="5522912" cy="49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81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30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916113"/>
            <a:ext cx="3668712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6400" y="1916113"/>
            <a:ext cx="3668713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31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30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144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068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88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908050"/>
            <a:ext cx="75660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16113"/>
            <a:ext cx="748982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AutoShape 8"/>
          <p:cNvSpPr>
            <a:spLocks noChangeArrowheads="1"/>
          </p:cNvSpPr>
          <p:nvPr/>
        </p:nvSpPr>
        <p:spPr bwMode="auto">
          <a:xfrm>
            <a:off x="8027988" y="5351463"/>
            <a:ext cx="720725" cy="669925"/>
          </a:xfrm>
          <a:prstGeom prst="rtTriangle">
            <a:avLst/>
          </a:prstGeom>
          <a:solidFill>
            <a:srgbClr val="00AEEF"/>
          </a:solidFill>
          <a:ln w="9525">
            <a:solidFill>
              <a:srgbClr val="00AEE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 rot="10800000">
            <a:off x="0" y="6021388"/>
            <a:ext cx="9144000" cy="836612"/>
          </a:xfrm>
          <a:prstGeom prst="rect">
            <a:avLst/>
          </a:prstGeom>
          <a:solidFill>
            <a:srgbClr val="00AEEF"/>
          </a:solidFill>
          <a:ln w="9525">
            <a:solidFill>
              <a:srgbClr val="00AEE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Bath and</a:t>
            </a:r>
            <a:r>
              <a:rPr lang="en-GB" baseline="0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North East Somerset </a:t>
            </a:r>
            <a:r>
              <a:rPr lang="en-GB" dirty="0" smtClean="0">
                <a:solidFill>
                  <a:schemeClr val="bg1"/>
                </a:solidFill>
              </a:rPr>
              <a:t>– </a:t>
            </a:r>
            <a:r>
              <a:rPr lang="en-GB" i="1" dirty="0" smtClean="0">
                <a:solidFill>
                  <a:schemeClr val="bg1"/>
                </a:solidFill>
              </a:rPr>
              <a:t>The</a:t>
            </a:r>
            <a:r>
              <a:rPr lang="en-GB" dirty="0" smtClean="0">
                <a:solidFill>
                  <a:schemeClr val="bg1"/>
                </a:solidFill>
              </a:rPr>
              <a:t> place </a:t>
            </a:r>
            <a:r>
              <a:rPr lang="en-GB" dirty="0">
                <a:solidFill>
                  <a:schemeClr val="bg1"/>
                </a:solidFill>
              </a:rPr>
              <a:t>to live, </a:t>
            </a:r>
            <a:r>
              <a:rPr lang="en-GB">
                <a:solidFill>
                  <a:schemeClr val="bg1"/>
                </a:solidFill>
              </a:rPr>
              <a:t>work </a:t>
            </a:r>
            <a:r>
              <a:rPr lang="en-GB" smtClean="0">
                <a:solidFill>
                  <a:schemeClr val="bg1"/>
                </a:solidFill>
              </a:rPr>
              <a:t>and</a:t>
            </a:r>
            <a:r>
              <a:rPr lang="en-GB" baseline="0" smtClean="0">
                <a:solidFill>
                  <a:schemeClr val="bg1"/>
                </a:solidFill>
              </a:rPr>
              <a:t> </a:t>
            </a:r>
            <a:r>
              <a:rPr lang="en-GB" smtClean="0">
                <a:solidFill>
                  <a:schemeClr val="bg1"/>
                </a:solidFill>
              </a:rPr>
              <a:t>visit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30" name="Text Box 15"/>
          <p:cNvSpPr txBox="1">
            <a:spLocks noChangeArrowheads="1"/>
          </p:cNvSpPr>
          <p:nvPr/>
        </p:nvSpPr>
        <p:spPr bwMode="auto">
          <a:xfrm>
            <a:off x="1258888" y="573405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1031" name="Picture 1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687" y="188913"/>
            <a:ext cx="1564039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908050"/>
            <a:ext cx="75660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16113"/>
            <a:ext cx="748982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AutoShape 8"/>
          <p:cNvSpPr>
            <a:spLocks noChangeArrowheads="1"/>
          </p:cNvSpPr>
          <p:nvPr/>
        </p:nvSpPr>
        <p:spPr bwMode="auto">
          <a:xfrm>
            <a:off x="8027988" y="5351463"/>
            <a:ext cx="720725" cy="669925"/>
          </a:xfrm>
          <a:prstGeom prst="rtTriangle">
            <a:avLst/>
          </a:prstGeom>
          <a:solidFill>
            <a:srgbClr val="00AEEF"/>
          </a:solidFill>
          <a:ln w="9525">
            <a:solidFill>
              <a:srgbClr val="00AEE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 rot="10800000">
            <a:off x="0" y="6021388"/>
            <a:ext cx="9144000" cy="836612"/>
          </a:xfrm>
          <a:prstGeom prst="rect">
            <a:avLst/>
          </a:prstGeom>
          <a:solidFill>
            <a:srgbClr val="00AEEF"/>
          </a:solidFill>
          <a:ln w="9525">
            <a:solidFill>
              <a:srgbClr val="00AEE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en-GB" dirty="0" smtClean="0">
                <a:solidFill>
                  <a:srgbClr val="FFFFFF"/>
                </a:solidFill>
              </a:rPr>
              <a:t>Bath and  </a:t>
            </a:r>
            <a:r>
              <a:rPr lang="en-GB" dirty="0">
                <a:solidFill>
                  <a:srgbClr val="FFFFFF"/>
                </a:solidFill>
              </a:rPr>
              <a:t>North East Somerset </a:t>
            </a:r>
            <a:r>
              <a:rPr lang="en-GB" dirty="0" smtClean="0">
                <a:solidFill>
                  <a:srgbClr val="FFFFFF"/>
                </a:solidFill>
              </a:rPr>
              <a:t>– </a:t>
            </a:r>
            <a:r>
              <a:rPr lang="en-GB" i="1" dirty="0" smtClean="0">
                <a:solidFill>
                  <a:srgbClr val="FFFFFF"/>
                </a:solidFill>
              </a:rPr>
              <a:t>The</a:t>
            </a:r>
            <a:r>
              <a:rPr lang="en-GB" dirty="0" smtClean="0">
                <a:solidFill>
                  <a:srgbClr val="FFFFFF"/>
                </a:solidFill>
              </a:rPr>
              <a:t> place </a:t>
            </a:r>
            <a:r>
              <a:rPr lang="en-GB" dirty="0">
                <a:solidFill>
                  <a:srgbClr val="FFFFFF"/>
                </a:solidFill>
              </a:rPr>
              <a:t>to live, </a:t>
            </a:r>
            <a:r>
              <a:rPr lang="en-GB">
                <a:solidFill>
                  <a:srgbClr val="FFFFFF"/>
                </a:solidFill>
              </a:rPr>
              <a:t>work </a:t>
            </a:r>
            <a:r>
              <a:rPr lang="en-GB" smtClean="0">
                <a:solidFill>
                  <a:srgbClr val="FFFFFF"/>
                </a:solidFill>
              </a:rPr>
              <a:t>and visit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30" name="Text Box 15"/>
          <p:cNvSpPr txBox="1">
            <a:spLocks noChangeArrowheads="1"/>
          </p:cNvSpPr>
          <p:nvPr/>
        </p:nvSpPr>
        <p:spPr bwMode="auto">
          <a:xfrm>
            <a:off x="1258888" y="573405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031" name="Picture 1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687" y="188913"/>
            <a:ext cx="1564039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60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1924" y="3801569"/>
            <a:ext cx="7772400" cy="1968610"/>
          </a:xfrm>
        </p:spPr>
        <p:txBody>
          <a:bodyPr/>
          <a:lstStyle/>
          <a:p>
            <a:pPr algn="ctr"/>
            <a:r>
              <a:rPr lang="en-GB" sz="2800" b="0" dirty="0" smtClean="0"/>
              <a:t>Andrew Sandles</a:t>
            </a:r>
            <a:br>
              <a:rPr lang="en-GB" sz="2800" b="0" dirty="0" smtClean="0"/>
            </a:br>
            <a:r>
              <a:rPr lang="en-GB" sz="2800" b="0" dirty="0" smtClean="0"/>
              <a:t>Bath &amp; North East Somerset Council</a:t>
            </a:r>
            <a:r>
              <a:rPr lang="en-GB" sz="2400" b="0" dirty="0" smtClean="0"/>
              <a:t/>
            </a:r>
            <a:br>
              <a:rPr lang="en-GB" sz="2400" b="0" dirty="0" smtClean="0"/>
            </a:br>
            <a:r>
              <a:rPr lang="en-GB" sz="2400" b="0" dirty="0"/>
              <a:t/>
            </a:r>
            <a:br>
              <a:rPr lang="en-GB" sz="2400" b="0" dirty="0"/>
            </a:br>
            <a:r>
              <a:rPr lang="en-GB" sz="2400" b="0" dirty="0" smtClean="0"/>
              <a:t>11</a:t>
            </a:r>
            <a:r>
              <a:rPr lang="en-GB" sz="2400" b="0" baseline="30000" dirty="0" smtClean="0"/>
              <a:t>th</a:t>
            </a:r>
            <a:r>
              <a:rPr lang="en-GB" sz="2400" b="0" dirty="0" smtClean="0"/>
              <a:t> November 2015</a:t>
            </a:r>
            <a:endParaRPr lang="en-GB" sz="24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7917" y="1276526"/>
            <a:ext cx="7882759" cy="2097294"/>
          </a:xfrm>
        </p:spPr>
        <p:txBody>
          <a:bodyPr/>
          <a:lstStyle/>
          <a:p>
            <a:r>
              <a:rPr lang="en-GB" sz="4000" dirty="0" smtClean="0"/>
              <a:t>Celebrating Fatherhood</a:t>
            </a:r>
          </a:p>
          <a:p>
            <a:r>
              <a:rPr lang="en-GB" sz="4000" dirty="0" smtClean="0"/>
              <a:t>Engaging Fathers &amp; Male Carers: </a:t>
            </a:r>
          </a:p>
          <a:p>
            <a:r>
              <a:rPr lang="en-GB" sz="4000" dirty="0" smtClean="0"/>
              <a:t>A year-long campaign 2012-13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1473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397" y="419319"/>
            <a:ext cx="7566025" cy="792163"/>
          </a:xfrm>
        </p:spPr>
        <p:txBody>
          <a:bodyPr/>
          <a:lstStyle/>
          <a:p>
            <a:r>
              <a:rPr lang="en-GB" dirty="0" smtClean="0"/>
              <a:t>Lessons Learnt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22" y="1206664"/>
            <a:ext cx="8244216" cy="4610811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Drop off</a:t>
            </a:r>
          </a:p>
          <a:p>
            <a:r>
              <a:rPr lang="en-GB" dirty="0" smtClean="0"/>
              <a:t>Innovate</a:t>
            </a:r>
          </a:p>
          <a:p>
            <a:r>
              <a:rPr lang="en-GB" dirty="0" smtClean="0"/>
              <a:t>Cultural shift</a:t>
            </a:r>
          </a:p>
          <a:p>
            <a:r>
              <a:rPr lang="en-GB" dirty="0" smtClean="0"/>
              <a:t>Embed not separate</a:t>
            </a:r>
          </a:p>
          <a:p>
            <a:r>
              <a:rPr lang="en-GB" dirty="0" smtClean="0"/>
              <a:t>Professionals are key</a:t>
            </a:r>
          </a:p>
          <a:p>
            <a:r>
              <a:rPr lang="en-GB" dirty="0" smtClean="0"/>
              <a:t>Revisit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07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397" y="419319"/>
            <a:ext cx="7566025" cy="792163"/>
          </a:xfrm>
        </p:spPr>
        <p:txBody>
          <a:bodyPr/>
          <a:lstStyle/>
          <a:p>
            <a:r>
              <a:rPr lang="en-GB" dirty="0" smtClean="0"/>
              <a:t>The Future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22" y="1206664"/>
            <a:ext cx="8244216" cy="4610811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Embedding in Service plans</a:t>
            </a:r>
          </a:p>
          <a:p>
            <a:r>
              <a:rPr lang="en-GB" dirty="0" smtClean="0"/>
              <a:t>Training &amp; Education</a:t>
            </a:r>
          </a:p>
          <a:p>
            <a:r>
              <a:rPr lang="en-GB" dirty="0" smtClean="0"/>
              <a:t>Book Bugs</a:t>
            </a:r>
          </a:p>
          <a:p>
            <a:r>
              <a:rPr lang="en-GB" dirty="0" smtClean="0"/>
              <a:t>Still 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0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397" y="419319"/>
            <a:ext cx="7566025" cy="792163"/>
          </a:xfrm>
        </p:spPr>
        <p:txBody>
          <a:bodyPr/>
          <a:lstStyle/>
          <a:p>
            <a:r>
              <a:rPr lang="en-GB" dirty="0" smtClean="0"/>
              <a:t>Further information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22" y="1206664"/>
            <a:ext cx="8244216" cy="4610811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For further information contact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Andrew Sandles</a:t>
            </a:r>
          </a:p>
          <a:p>
            <a:pPr marL="0" indent="0" algn="ctr">
              <a:buNone/>
            </a:pPr>
            <a:r>
              <a:rPr lang="en-GB" dirty="0" smtClean="0"/>
              <a:t>01225 395168</a:t>
            </a:r>
          </a:p>
          <a:p>
            <a:pPr marL="0" indent="0" algn="ctr">
              <a:buNone/>
            </a:pPr>
            <a:r>
              <a:rPr lang="en-GB" dirty="0" smtClean="0"/>
              <a:t>Andrew_sandles@bathnes.gov.uk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92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397" y="419319"/>
            <a:ext cx="7566025" cy="792163"/>
          </a:xfrm>
        </p:spPr>
        <p:txBody>
          <a:bodyPr/>
          <a:lstStyle/>
          <a:p>
            <a:r>
              <a:rPr lang="en-GB" dirty="0" smtClean="0"/>
              <a:t>The Project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22" y="1206664"/>
            <a:ext cx="8244216" cy="4610811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What we did</a:t>
            </a:r>
          </a:p>
          <a:p>
            <a:r>
              <a:rPr lang="en-GB" dirty="0" smtClean="0"/>
              <a:t>How we did it</a:t>
            </a:r>
          </a:p>
          <a:p>
            <a:r>
              <a:rPr lang="en-GB" dirty="0"/>
              <a:t>Our Legacy</a:t>
            </a:r>
          </a:p>
          <a:p>
            <a:r>
              <a:rPr lang="en-GB" dirty="0" smtClean="0"/>
              <a:t>Lessons </a:t>
            </a:r>
            <a:r>
              <a:rPr lang="en-GB" dirty="0"/>
              <a:t>Learnt</a:t>
            </a:r>
          </a:p>
          <a:p>
            <a:r>
              <a:rPr lang="en-GB" dirty="0" smtClean="0"/>
              <a:t>Future steps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16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397" y="419319"/>
            <a:ext cx="7566025" cy="792163"/>
          </a:xfrm>
        </p:spPr>
        <p:txBody>
          <a:bodyPr/>
          <a:lstStyle/>
          <a:p>
            <a:r>
              <a:rPr lang="en-GB" dirty="0" smtClean="0"/>
              <a:t>What we did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22" y="1206664"/>
            <a:ext cx="8244216" cy="4610811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Year-long promotional campaign</a:t>
            </a:r>
          </a:p>
          <a:p>
            <a:r>
              <a:rPr lang="en-GB" dirty="0" smtClean="0"/>
              <a:t>Programme </a:t>
            </a:r>
            <a:r>
              <a:rPr lang="en-GB" dirty="0"/>
              <a:t>of events</a:t>
            </a:r>
          </a:p>
          <a:p>
            <a:r>
              <a:rPr lang="en-GB" dirty="0" smtClean="0"/>
              <a:t>Engaging </a:t>
            </a:r>
            <a:r>
              <a:rPr lang="en-GB" dirty="0"/>
              <a:t>fathers</a:t>
            </a:r>
          </a:p>
          <a:p>
            <a:r>
              <a:rPr lang="en-GB" dirty="0" smtClean="0"/>
              <a:t>Supporting </a:t>
            </a:r>
            <a:r>
              <a:rPr lang="en-GB" dirty="0"/>
              <a:t>the </a:t>
            </a:r>
            <a:r>
              <a:rPr lang="en-GB" dirty="0" smtClean="0"/>
              <a:t>workforce</a:t>
            </a:r>
          </a:p>
          <a:p>
            <a:r>
              <a:rPr lang="en-GB" dirty="0" smtClean="0"/>
              <a:t>The numbers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7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397" y="419319"/>
            <a:ext cx="7566025" cy="792163"/>
          </a:xfrm>
        </p:spPr>
        <p:txBody>
          <a:bodyPr/>
          <a:lstStyle/>
          <a:p>
            <a:r>
              <a:rPr lang="en-GB" dirty="0" smtClean="0"/>
              <a:t>The numbers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74" y="1639614"/>
            <a:ext cx="8529049" cy="314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17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397" y="419319"/>
            <a:ext cx="7566025" cy="792163"/>
          </a:xfrm>
        </p:spPr>
        <p:txBody>
          <a:bodyPr/>
          <a:lstStyle/>
          <a:p>
            <a:r>
              <a:rPr lang="en-GB" dirty="0" smtClean="0"/>
              <a:t>How we did it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22" y="1206664"/>
            <a:ext cx="8244216" cy="4610811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Multi-agency approach</a:t>
            </a:r>
          </a:p>
          <a:p>
            <a:r>
              <a:rPr lang="en-GB" dirty="0" smtClean="0"/>
              <a:t>Variety of projects</a:t>
            </a:r>
          </a:p>
          <a:p>
            <a:r>
              <a:rPr lang="en-GB" dirty="0" smtClean="0"/>
              <a:t>Supporting the workforce </a:t>
            </a:r>
          </a:p>
          <a:p>
            <a:r>
              <a:rPr lang="en-GB" dirty="0" smtClean="0"/>
              <a:t>Research</a:t>
            </a:r>
          </a:p>
          <a:p>
            <a:r>
              <a:rPr lang="en-GB" dirty="0"/>
              <a:t>Communicating with the </a:t>
            </a:r>
            <a:r>
              <a:rPr lang="en-GB" dirty="0" smtClean="0"/>
              <a:t>sector</a:t>
            </a:r>
          </a:p>
          <a:p>
            <a:r>
              <a:rPr lang="en-GB" dirty="0" smtClean="0"/>
              <a:t>Leadership Team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23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397" y="419319"/>
            <a:ext cx="7566025" cy="792163"/>
          </a:xfrm>
        </p:spPr>
        <p:txBody>
          <a:bodyPr/>
          <a:lstStyle/>
          <a:p>
            <a:r>
              <a:rPr lang="en-GB" dirty="0" smtClean="0"/>
              <a:t>Fathers Friday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22" y="1206664"/>
            <a:ext cx="8244216" cy="4610811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Short video of one of the days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7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397" y="419319"/>
            <a:ext cx="7566025" cy="792163"/>
          </a:xfrm>
        </p:spPr>
        <p:txBody>
          <a:bodyPr/>
          <a:lstStyle/>
          <a:p>
            <a:r>
              <a:rPr lang="en-GB" dirty="0" smtClean="0"/>
              <a:t>Our Legacy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22" y="1206664"/>
            <a:ext cx="8244216" cy="4610811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Embedding in strategies </a:t>
            </a:r>
          </a:p>
          <a:p>
            <a:r>
              <a:rPr lang="en-GB" dirty="0" smtClean="0"/>
              <a:t>Outcomes</a:t>
            </a:r>
          </a:p>
          <a:p>
            <a:r>
              <a:rPr lang="en-GB" dirty="0" smtClean="0"/>
              <a:t>Reading programme - Book Bugs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2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398" y="419320"/>
            <a:ext cx="3309610" cy="605440"/>
          </a:xfrm>
        </p:spPr>
        <p:txBody>
          <a:bodyPr/>
          <a:lstStyle/>
          <a:p>
            <a:r>
              <a:rPr lang="en-GB" dirty="0" smtClean="0"/>
              <a:t>Outcomes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235" y="1206500"/>
            <a:ext cx="4304242" cy="4611688"/>
          </a:xfrm>
        </p:spPr>
      </p:pic>
    </p:spTree>
    <p:extLst>
      <p:ext uri="{BB962C8B-B14F-4D97-AF65-F5344CB8AC3E}">
        <p14:creationId xmlns:p14="http://schemas.microsoft.com/office/powerpoint/2010/main" val="337433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397" y="419319"/>
            <a:ext cx="7566025" cy="792163"/>
          </a:xfrm>
        </p:spPr>
        <p:txBody>
          <a:bodyPr/>
          <a:lstStyle/>
          <a:p>
            <a:r>
              <a:rPr lang="en-GB" dirty="0" smtClean="0"/>
              <a:t>Book Bugs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22" y="1206664"/>
            <a:ext cx="8244216" cy="4610811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Pilot 2013</a:t>
            </a:r>
          </a:p>
          <a:p>
            <a:r>
              <a:rPr lang="en-GB" sz="2000" dirty="0" smtClean="0"/>
              <a:t>2 settings</a:t>
            </a:r>
          </a:p>
          <a:p>
            <a:r>
              <a:rPr lang="en-GB" sz="2000" dirty="0" smtClean="0"/>
              <a:t>7 children</a:t>
            </a: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10-100 2014</a:t>
            </a:r>
          </a:p>
          <a:p>
            <a:r>
              <a:rPr lang="en-GB" sz="2000" dirty="0" smtClean="0"/>
              <a:t>9 settings</a:t>
            </a:r>
          </a:p>
          <a:p>
            <a:r>
              <a:rPr lang="en-GB" sz="2000" dirty="0" smtClean="0"/>
              <a:t>32 children</a:t>
            </a:r>
            <a:endParaRPr lang="en-GB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905" y="965125"/>
            <a:ext cx="4081570" cy="232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905" y="3413633"/>
            <a:ext cx="4081570" cy="2582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589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ED4F3DC1920C46B544544EF29D9EB8" ma:contentTypeVersion="2" ma:contentTypeDescription="Create a new document." ma:contentTypeScope="" ma:versionID="e93fa40bea90d9aaebbbb8989028b3e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611baf54edb4538ed5a2ecd489b16db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mageWidth" ma:index="9" nillable="true" ma:displayName="Picture Width" ma:internalName="ImageWidth" ma:readOnly="true">
      <xsd:simpleType>
        <xsd:restriction base="dms:Unknown"/>
      </xsd:simpleType>
    </xsd:element>
    <xsd:element name="ImageHeight" ma:index="10" nillable="true" ma:displayName="Picture Height" ma:internalName="ImageHeight" ma:readOnly="true">
      <xsd:simpleType>
        <xsd:restriction base="dms:Unknown"/>
      </xsd:simpleType>
    </xsd:element>
    <xsd:element name="PublishingStartDate" ma:index="12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3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91A9519-9710-454E-A1A3-91A2A09F1DCA}">
  <ds:schemaRefs>
    <ds:schemaRef ds:uri="http://www.w3.org/XML/1998/namespace"/>
    <ds:schemaRef ds:uri="http://purl.org/dc/dcmitype/"/>
    <ds:schemaRef ds:uri="http://schemas.microsoft.com/sharepoint/v3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8EEA8F7-5A6D-4407-98B2-88ECA1E68F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189419-2DFF-4B03-AF50-54D4C568028E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2B9D31B-49AB-460C-AE23-FAF1ABFFD3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11573</TotalTime>
  <Words>698</Words>
  <Application>Microsoft Office PowerPoint</Application>
  <PresentationFormat>On-screen Show (4:3)</PresentationFormat>
  <Paragraphs>140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2_Office Theme</vt:lpstr>
      <vt:lpstr>Andrew Sandles Bath &amp; North East Somerset Council  11th November 2015</vt:lpstr>
      <vt:lpstr>The Project </vt:lpstr>
      <vt:lpstr>What we did </vt:lpstr>
      <vt:lpstr>The numbers </vt:lpstr>
      <vt:lpstr>How we did it </vt:lpstr>
      <vt:lpstr>Fathers Friday </vt:lpstr>
      <vt:lpstr>Our Legacy </vt:lpstr>
      <vt:lpstr>Outcomes </vt:lpstr>
      <vt:lpstr>Book Bugs </vt:lpstr>
      <vt:lpstr>Lessons Learnt </vt:lpstr>
      <vt:lpstr>The Future </vt:lpstr>
      <vt:lpstr>Further information </vt:lpstr>
    </vt:vector>
  </TitlesOfParts>
  <Company>B&amp;NES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3f2219f8d7b04881b5ade425dc6b51dbPowerpointtemplate.ppt</dc:title>
  <dc:creator>Sam Platt</dc:creator>
  <cp:lastModifiedBy>Jo Hobbs</cp:lastModifiedBy>
  <cp:revision>548</cp:revision>
  <cp:lastPrinted>2014-10-17T09:07:49Z</cp:lastPrinted>
  <dcterms:created xsi:type="dcterms:W3CDTF">2005-08-25T08:05:26Z</dcterms:created>
  <dcterms:modified xsi:type="dcterms:W3CDTF">2018-08-06T11:38:05Z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Sam Platt</vt:lpwstr>
  </property>
  <property fmtid="{D5CDD505-2E9C-101B-9397-08002B2CF9AE}" pid="3" name="display_urn:schemas-microsoft-com:office:office#Author">
    <vt:lpwstr>James Daly</vt:lpwstr>
  </property>
</Properties>
</file>