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10" r:id="rId2"/>
    <p:sldMasterId id="2147483698" r:id="rId3"/>
    <p:sldMasterId id="2147483674" r:id="rId4"/>
    <p:sldMasterId id="2147483662" r:id="rId5"/>
    <p:sldMasterId id="2147483686" r:id="rId6"/>
  </p:sldMasterIdLst>
  <p:notesMasterIdLst>
    <p:notesMasterId r:id="rId17"/>
  </p:notesMasterIdLst>
  <p:sldIdLst>
    <p:sldId id="259" r:id="rId7"/>
    <p:sldId id="310" r:id="rId8"/>
    <p:sldId id="314" r:id="rId9"/>
    <p:sldId id="312" r:id="rId10"/>
    <p:sldId id="318" r:id="rId11"/>
    <p:sldId id="313" r:id="rId12"/>
    <p:sldId id="315" r:id="rId13"/>
    <p:sldId id="316" r:id="rId14"/>
    <p:sldId id="317" r:id="rId15"/>
    <p:sldId id="319" r:id="rId16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DBCD36BD-A3D0-8346-BFFD-8D2465F44471}">
          <p14:sldIdLst>
            <p14:sldId id="259"/>
            <p14:sldId id="310"/>
            <p14:sldId id="314"/>
            <p14:sldId id="312"/>
            <p14:sldId id="318"/>
            <p14:sldId id="313"/>
            <p14:sldId id="315"/>
            <p14:sldId id="316"/>
            <p14:sldId id="317"/>
            <p14:sldId id="319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4068">
          <p15:clr>
            <a:srgbClr val="A4A3A4"/>
          </p15:clr>
        </p15:guide>
        <p15:guide id="2" orient="horz" pos="235">
          <p15:clr>
            <a:srgbClr val="A4A3A4"/>
          </p15:clr>
        </p15:guide>
        <p15:guide id="3" orient="horz" pos="667">
          <p15:clr>
            <a:srgbClr val="A4A3A4"/>
          </p15:clr>
        </p15:guide>
        <p15:guide id="4" orient="horz" pos="3609">
          <p15:clr>
            <a:srgbClr val="A4A3A4"/>
          </p15:clr>
        </p15:guide>
        <p15:guide id="5" orient="horz" pos="3601">
          <p15:clr>
            <a:srgbClr val="A4A3A4"/>
          </p15:clr>
        </p15:guide>
        <p15:guide id="6" orient="horz" pos="2156">
          <p15:clr>
            <a:srgbClr val="A4A3A4"/>
          </p15:clr>
        </p15:guide>
        <p15:guide id="7" orient="horz" pos="803">
          <p15:clr>
            <a:srgbClr val="A4A3A4"/>
          </p15:clr>
        </p15:guide>
        <p15:guide id="8" pos="5555">
          <p15:clr>
            <a:srgbClr val="A4A3A4"/>
          </p15:clr>
        </p15:guide>
        <p15:guide id="9" pos="246">
          <p15:clr>
            <a:srgbClr val="A4A3A4"/>
          </p15:clr>
        </p15:guide>
        <p15:guide id="10" pos="2977">
          <p15:clr>
            <a:srgbClr val="A4A3A4"/>
          </p15:clr>
        </p15:guide>
        <p15:guide id="11" pos="296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2D2"/>
    <a:srgbClr val="2C0DAA"/>
    <a:srgbClr val="373C7E"/>
    <a:srgbClr val="222168"/>
    <a:srgbClr val="E47823"/>
    <a:srgbClr val="1E2264"/>
    <a:srgbClr val="5C89BA"/>
    <a:srgbClr val="0098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34" autoAdjust="0"/>
    <p:restoredTop sz="95455" autoAdjust="0"/>
  </p:normalViewPr>
  <p:slideViewPr>
    <p:cSldViewPr snapToGrid="0" snapToObjects="1" showGuides="1">
      <p:cViewPr varScale="1">
        <p:scale>
          <a:sx n="60" d="100"/>
          <a:sy n="60" d="100"/>
        </p:scale>
        <p:origin x="-1048" y="-80"/>
      </p:cViewPr>
      <p:guideLst>
        <p:guide orient="horz" pos="4068"/>
        <p:guide orient="horz" pos="235"/>
        <p:guide orient="horz" pos="667"/>
        <p:guide orient="horz" pos="3609"/>
        <p:guide orient="horz" pos="3601"/>
        <p:guide orient="horz" pos="2156"/>
        <p:guide orient="horz" pos="803"/>
        <p:guide pos="5555"/>
        <p:guide pos="246"/>
        <p:guide pos="2977"/>
        <p:guide pos="2963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1" d="100"/>
          <a:sy n="81" d="100"/>
        </p:scale>
        <p:origin x="-3972" y="-102"/>
      </p:cViewPr>
      <p:guideLst>
        <p:guide orient="horz" pos="3126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B1EA0D-BB18-4DDA-A224-38F686252A12}" type="datetimeFigureOut">
              <a:rPr lang="en-GB" smtClean="0"/>
              <a:t>15/05/18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DFEE5A-3D4D-4E17-B7B7-7B839AFDA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626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FEE5A-3D4D-4E17-B7B7-7B839AFDA48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858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FEE5A-3D4D-4E17-B7B7-7B839AFDA48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85857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FEE5A-3D4D-4E17-B7B7-7B839AFDA48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85857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FEE5A-3D4D-4E17-B7B7-7B839AFDA48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85857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FEE5A-3D4D-4E17-B7B7-7B839AFDA48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85857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FEE5A-3D4D-4E17-B7B7-7B839AFDA48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85857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FEE5A-3D4D-4E17-B7B7-7B839AFDA48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85857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FEE5A-3D4D-4E17-B7B7-7B839AFDA48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85857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FEE5A-3D4D-4E17-B7B7-7B839AFDA481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8585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110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0999" y="1166018"/>
            <a:ext cx="8372475" cy="528875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73610F6-E39A-CD4D-B86C-5CE1E0991144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6DB92B7-A136-3B4D-A82E-DB984BBF1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107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73610F6-E39A-CD4D-B86C-5CE1E0991144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6DB92B7-A136-3B4D-A82E-DB984BBF1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6863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442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498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786242B-CC6D-B746-A360-0763B632598A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AAE6-CC40-3A44-92C3-15C489A80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043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786242B-CC6D-B746-A360-0763B632598A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AAE6-CC40-3A44-92C3-15C489A80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0518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786242B-CC6D-B746-A360-0763B632598A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AAE6-CC40-3A44-92C3-15C489A80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7899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786242B-CC6D-B746-A360-0763B632598A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AAE6-CC40-3A44-92C3-15C489A80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6015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786242B-CC6D-B746-A360-0763B632598A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AAE6-CC40-3A44-92C3-15C489A80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5616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786242B-CC6D-B746-A360-0763B632598A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AAE6-CC40-3A44-92C3-15C489A80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829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806" y="1141468"/>
            <a:ext cx="8372474" cy="11430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805" y="2032848"/>
            <a:ext cx="8372475" cy="52887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9283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786242B-CC6D-B746-A360-0763B632598A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AAE6-CC40-3A44-92C3-15C489A80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1817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786242B-CC6D-B746-A360-0763B632598A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AAE6-CC40-3A44-92C3-15C489A80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5879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786242B-CC6D-B746-A360-0763B632598A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AAE6-CC40-3A44-92C3-15C489A80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9861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786242B-CC6D-B746-A360-0763B632598A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AAE6-CC40-3A44-92C3-15C489A80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0402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786242B-CC6D-B746-A360-0763B632598A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AAE6-CC40-3A44-92C3-15C489A80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3815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F2E9D-AB08-C142-A607-505820BEF8A2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F4EDB-BA9B-C144-8580-BF309BE18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1580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F2E9D-AB08-C142-A607-505820BEF8A2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F4EDB-BA9B-C144-8580-BF309BE18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8119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F2E9D-AB08-C142-A607-505820BEF8A2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F4EDB-BA9B-C144-8580-BF309BE18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789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F2E9D-AB08-C142-A607-505820BEF8A2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F4EDB-BA9B-C144-8580-BF309BE18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3261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F2E9D-AB08-C142-A607-505820BEF8A2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F4EDB-BA9B-C144-8580-BF309BE18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506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73610F6-E39A-CD4D-B86C-5CE1E0991144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6DB92B7-A136-3B4D-A82E-DB984BBF1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4660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F2E9D-AB08-C142-A607-505820BEF8A2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F4EDB-BA9B-C144-8580-BF309BE18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97990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F2E9D-AB08-C142-A607-505820BEF8A2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F4EDB-BA9B-C144-8580-BF309BE18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1796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F2E9D-AB08-C142-A607-505820BEF8A2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F4EDB-BA9B-C144-8580-BF309BE18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59387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F2E9D-AB08-C142-A607-505820BEF8A2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F4EDB-BA9B-C144-8580-BF309BE18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20470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F2E9D-AB08-C142-A607-505820BEF8A2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F4EDB-BA9B-C144-8580-BF309BE18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4100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F2E9D-AB08-C142-A607-505820BEF8A2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F4EDB-BA9B-C144-8580-BF309BE18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7660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789072-F98A-6440-B478-860540A92E27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D221C0-A669-DA45-BA65-CCCB39FCC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79268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587" y="1289050"/>
            <a:ext cx="8372475" cy="48371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789072-F98A-6440-B478-860540A92E27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D221C0-A669-DA45-BA65-CCCB39FCC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60545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789072-F98A-6440-B478-860540A92E27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D221C0-A669-DA45-BA65-CCCB39FCC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94469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789072-F98A-6440-B478-860540A92E27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D221C0-A669-DA45-BA65-CCCB39FCC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951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73610F6-E39A-CD4D-B86C-5CE1E0991144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6DB92B7-A136-3B4D-A82E-DB984BBF1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6062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789072-F98A-6440-B478-860540A92E27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D221C0-A669-DA45-BA65-CCCB39FCC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18530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789072-F98A-6440-B478-860540A92E27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D221C0-A669-DA45-BA65-CCCB39FCC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86818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789072-F98A-6440-B478-860540A92E27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D221C0-A669-DA45-BA65-CCCB39FCC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04427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789072-F98A-6440-B478-860540A92E27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D221C0-A669-DA45-BA65-CCCB39FCC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98774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789072-F98A-6440-B478-860540A92E27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D221C0-A669-DA45-BA65-CCCB39FCC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60853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2587" y="1289050"/>
            <a:ext cx="8372475" cy="48371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789072-F98A-6440-B478-860540A92E27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D221C0-A669-DA45-BA65-CCCB39FCC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63466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789072-F98A-6440-B478-860540A92E27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D221C0-A669-DA45-BA65-CCCB39FCC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25911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9C1FD47-1719-694E-9C43-E4365B135E63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F3A279-1D19-744D-BA9E-9F4E6820F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782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2280"/>
            <a:ext cx="8229600" cy="4525963"/>
          </a:xfrm>
          <a:prstGeom prst="rect">
            <a:avLst/>
          </a:prstGeom>
        </p:spPr>
        <p:txBody>
          <a:bodyPr tIns="0"/>
          <a:lstStyle>
            <a:lvl1pPr marL="180000" indent="-180000">
              <a:lnSpc>
                <a:spcPts val="2800"/>
              </a:lnSpc>
              <a:spcBef>
                <a:spcPts val="0"/>
              </a:spcBef>
              <a:spcAft>
                <a:spcPts val="600"/>
              </a:spcAft>
              <a:buClr>
                <a:srgbClr val="1E2264"/>
              </a:buClr>
              <a:defRPr sz="2400"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65700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9C1FD47-1719-694E-9C43-E4365B135E63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F3A279-1D19-744D-BA9E-9F4E6820F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175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73610F6-E39A-CD4D-B86C-5CE1E0991144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6DB92B7-A136-3B4D-A82E-DB984BBF1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97257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9C1FD47-1719-694E-9C43-E4365B135E63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F3A279-1D19-744D-BA9E-9F4E6820F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22467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9C1FD47-1719-694E-9C43-E4365B135E63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F3A279-1D19-744D-BA9E-9F4E6820F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83441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9C1FD47-1719-694E-9C43-E4365B135E63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F3A279-1D19-744D-BA9E-9F4E6820F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66727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9C1FD47-1719-694E-9C43-E4365B135E63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F3A279-1D19-744D-BA9E-9F4E6820F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82998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9C1FD47-1719-694E-9C43-E4365B135E63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F3A279-1D19-744D-BA9E-9F4E6820F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8087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9C1FD47-1719-694E-9C43-E4365B135E63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F3A279-1D19-744D-BA9E-9F4E6820F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39805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9C1FD47-1719-694E-9C43-E4365B135E63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F3A279-1D19-744D-BA9E-9F4E6820F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96770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9C1FD47-1719-694E-9C43-E4365B135E63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F3A279-1D19-744D-BA9E-9F4E6820F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87152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8AE06AB-BCF3-7845-B0AA-C5E481EA0DAD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7FDAFCE-D8E8-4246-9D1B-505448D40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25925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8AE06AB-BCF3-7845-B0AA-C5E481EA0DAD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7FDAFCE-D8E8-4246-9D1B-505448D40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910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73610F6-E39A-CD4D-B86C-5CE1E0991144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6DB92B7-A136-3B4D-A82E-DB984BBF1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58619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8AE06AB-BCF3-7845-B0AA-C5E481EA0DAD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7FDAFCE-D8E8-4246-9D1B-505448D40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90972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8AE06AB-BCF3-7845-B0AA-C5E481EA0DAD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7FDAFCE-D8E8-4246-9D1B-505448D40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59706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8AE06AB-BCF3-7845-B0AA-C5E481EA0DAD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7FDAFCE-D8E8-4246-9D1B-505448D40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77355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8AE06AB-BCF3-7845-B0AA-C5E481EA0DAD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7FDAFCE-D8E8-4246-9D1B-505448D40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51296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8AE06AB-BCF3-7845-B0AA-C5E481EA0DAD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7FDAFCE-D8E8-4246-9D1B-505448D40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09935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8AE06AB-BCF3-7845-B0AA-C5E481EA0DAD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7FDAFCE-D8E8-4246-9D1B-505448D40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99592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8AE06AB-BCF3-7845-B0AA-C5E481EA0DAD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7FDAFCE-D8E8-4246-9D1B-505448D40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07492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8AE06AB-BCF3-7845-B0AA-C5E481EA0DAD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7FDAFCE-D8E8-4246-9D1B-505448D40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31274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8AE06AB-BCF3-7845-B0AA-C5E481EA0DAD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7FDAFCE-D8E8-4246-9D1B-505448D40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996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73610F6-E39A-CD4D-B86C-5CE1E0991144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6DB92B7-A136-3B4D-A82E-DB984BBF1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854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73610F6-E39A-CD4D-B86C-5CE1E0991144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6DB92B7-A136-3B4D-A82E-DB984BBF1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127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73610F6-E39A-CD4D-B86C-5CE1E0991144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6DB92B7-A136-3B4D-A82E-DB984BBF1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211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2.emf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3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5" Type="http://schemas.openxmlformats.org/officeDocument/2006/relationships/image" Target="../media/image5.emf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image" Target="../media/image4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5" Type="http://schemas.openxmlformats.org/officeDocument/2006/relationships/image" Target="../media/image7.emf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Relationship Id="rId14" Type="http://schemas.openxmlformats.org/officeDocument/2006/relationships/image" Target="../media/image6.emf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8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729288"/>
            <a:ext cx="1563687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 descr="Breathe landscape_v1.eps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50" y="6080400"/>
            <a:ext cx="9234424" cy="790194"/>
          </a:xfrm>
          <a:prstGeom prst="rect">
            <a:avLst/>
          </a:prstGeom>
        </p:spPr>
      </p:pic>
      <p:pic>
        <p:nvPicPr>
          <p:cNvPr id="7" name="Picture 6" descr="Breathe marque_v2.eps"/>
          <p:cNvPicPr>
            <a:picLocks noChangeAspect="1"/>
          </p:cNvPicPr>
          <p:nvPr userDrawn="1"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677"/>
          <a:stretch/>
        </p:blipFill>
        <p:spPr>
          <a:xfrm>
            <a:off x="-65266" y="-22413"/>
            <a:ext cx="9291447" cy="3192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26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reathe landscape_v1.eps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50" y="6080400"/>
            <a:ext cx="9234424" cy="790194"/>
          </a:xfrm>
          <a:prstGeom prst="rect">
            <a:avLst/>
          </a:prstGeom>
        </p:spPr>
      </p:pic>
      <p:pic>
        <p:nvPicPr>
          <p:cNvPr id="11" name="Picture 10" descr="Breathe marque_v2.eps"/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699" b="47059"/>
          <a:stretch/>
        </p:blipFill>
        <p:spPr>
          <a:xfrm>
            <a:off x="260722" y="149412"/>
            <a:ext cx="2350996" cy="605809"/>
          </a:xfrm>
          <a:prstGeom prst="rect">
            <a:avLst/>
          </a:prstGeom>
        </p:spPr>
      </p:pic>
      <p:pic>
        <p:nvPicPr>
          <p:cNvPr id="4" name="Picture 18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729288"/>
            <a:ext cx="1563687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786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F2E9D-AB08-C142-A607-505820BEF8A2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F4EDB-BA9B-C144-8580-BF309BE18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265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8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61713"/>
            <a:ext cx="1563687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 userDrawn="1"/>
        </p:nvSpPr>
        <p:spPr>
          <a:xfrm>
            <a:off x="7043708" y="245313"/>
            <a:ext cx="1719292" cy="477054"/>
          </a:xfrm>
          <a:prstGeom prst="rect">
            <a:avLst/>
          </a:prstGeom>
          <a:noFill/>
        </p:spPr>
        <p:txBody>
          <a:bodyPr wrap="square" lIns="0" rIns="0" bIns="0" rtlCol="0">
            <a:spAutoFit/>
          </a:bodyPr>
          <a:lstStyle/>
          <a:p>
            <a:pPr algn="r"/>
            <a:r>
              <a:rPr lang="en-US" sz="2800" dirty="0">
                <a:solidFill>
                  <a:srgbClr val="E47823"/>
                </a:solidFill>
              </a:rPr>
              <a:t>Future</a:t>
            </a:r>
          </a:p>
        </p:txBody>
      </p:sp>
      <p:pic>
        <p:nvPicPr>
          <p:cNvPr id="10" name="Picture 9" descr="future_scape vis_1.eps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3" y="5636897"/>
            <a:ext cx="9144000" cy="888398"/>
          </a:xfrm>
          <a:prstGeom prst="rect">
            <a:avLst/>
          </a:prstGeom>
        </p:spPr>
      </p:pic>
      <p:pic>
        <p:nvPicPr>
          <p:cNvPr id="2" name="Picture 1" descr="future_scape vis_1.eps"/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4648"/>
          <a:stretch/>
        </p:blipFill>
        <p:spPr>
          <a:xfrm>
            <a:off x="7751763" y="0"/>
            <a:ext cx="1403740" cy="888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628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380999" y="1114560"/>
            <a:ext cx="8382001" cy="5366135"/>
          </a:xfrm>
          <a:prstGeom prst="rect">
            <a:avLst/>
          </a:prstGeom>
        </p:spPr>
        <p:txBody>
          <a:bodyPr vert="horz" lIns="0" tIns="45720" rIns="0" bIns="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8" name="Picture 18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61713"/>
            <a:ext cx="1563687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 userDrawn="1"/>
        </p:nvSpPr>
        <p:spPr>
          <a:xfrm>
            <a:off x="8763000" y="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7043708" y="245313"/>
            <a:ext cx="1719292" cy="477054"/>
          </a:xfrm>
          <a:prstGeom prst="rect">
            <a:avLst/>
          </a:prstGeom>
          <a:noFill/>
        </p:spPr>
        <p:txBody>
          <a:bodyPr wrap="square" lIns="0" rIns="0" bIns="0" rtlCol="0">
            <a:spAutoFit/>
          </a:bodyPr>
          <a:lstStyle/>
          <a:p>
            <a:pPr algn="r"/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Today</a:t>
            </a:r>
          </a:p>
        </p:txBody>
      </p:sp>
      <p:pic>
        <p:nvPicPr>
          <p:cNvPr id="13" name="Picture 12" descr="today_scape vis_1.eps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5497"/>
            <a:ext cx="9144000" cy="888398"/>
          </a:xfrm>
          <a:prstGeom prst="rect">
            <a:avLst/>
          </a:prstGeom>
        </p:spPr>
      </p:pic>
      <p:pic>
        <p:nvPicPr>
          <p:cNvPr id="2" name="Picture 1" descr="today_scape vis_1.eps"/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37" r="85833"/>
          <a:stretch/>
        </p:blipFill>
        <p:spPr>
          <a:xfrm>
            <a:off x="7848600" y="-1"/>
            <a:ext cx="1295400" cy="854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711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457200" rtl="0" eaLnBrk="1" latinLnBrk="0" hangingPunct="1">
        <a:spcBef>
          <a:spcPts val="0"/>
        </a:spcBef>
        <a:spcAft>
          <a:spcPts val="600"/>
        </a:spcAft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8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61713"/>
            <a:ext cx="1563687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5240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thnes.gov.uk/bath-breathes-2021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805" y="3242235"/>
            <a:ext cx="8372474" cy="1755588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en-GB" sz="6000" dirty="0">
                <a:solidFill>
                  <a:srgbClr val="0092D2"/>
                </a:solidFill>
                <a:latin typeface="Arial"/>
                <a:cs typeface="Arial"/>
              </a:rPr>
              <a:t>B</a:t>
            </a:r>
            <a:r>
              <a:rPr lang="en-US" sz="6000" dirty="0">
                <a:solidFill>
                  <a:srgbClr val="0092D2"/>
                </a:solidFill>
                <a:latin typeface="Arial"/>
                <a:cs typeface="Arial"/>
              </a:rPr>
              <a:t>ath Clean Air Plan: </a:t>
            </a:r>
            <a:br>
              <a:rPr lang="en-US" sz="6000" dirty="0">
                <a:solidFill>
                  <a:srgbClr val="0092D2"/>
                </a:solidFill>
                <a:latin typeface="Arial"/>
                <a:cs typeface="Arial"/>
              </a:rPr>
            </a:br>
            <a:r>
              <a:rPr lang="en-US" sz="6000" dirty="0">
                <a:solidFill>
                  <a:srgbClr val="0092D2"/>
                </a:solidFill>
                <a:latin typeface="Arial"/>
                <a:cs typeface="Arial"/>
              </a:rPr>
              <a:t>May 2018 update</a:t>
            </a:r>
            <a:r>
              <a:rPr lang="en-US" dirty="0">
                <a:solidFill>
                  <a:srgbClr val="0092D2"/>
                </a:solidFill>
                <a:latin typeface="Arial"/>
                <a:cs typeface="Arial"/>
              </a:rPr>
              <a:t/>
            </a:r>
            <a:br>
              <a:rPr lang="en-US" dirty="0">
                <a:solidFill>
                  <a:srgbClr val="0092D2"/>
                </a:solidFill>
                <a:latin typeface="Arial"/>
                <a:cs typeface="Arial"/>
              </a:rPr>
            </a:br>
            <a:endParaRPr lang="en-US" sz="2000" dirty="0">
              <a:solidFill>
                <a:srgbClr val="0092D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2139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725411" y="189557"/>
            <a:ext cx="3864077" cy="836706"/>
          </a:xfrm>
        </p:spPr>
        <p:txBody>
          <a:bodyPr lIns="0" tIns="0" rIns="0" bIns="0"/>
          <a:lstStyle/>
          <a:p>
            <a:pPr algn="r"/>
            <a:r>
              <a:rPr lang="en-US" sz="4000" dirty="0">
                <a:latin typeface="Arial"/>
                <a:cs typeface="Arial"/>
              </a:rPr>
              <a:t>Get involved</a:t>
            </a: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390523" y="814751"/>
            <a:ext cx="8296275" cy="4022720"/>
          </a:xfrm>
          <a:prstGeom prst="rect">
            <a:avLst/>
          </a:prstGeom>
        </p:spPr>
        <p:txBody>
          <a:bodyPr lIns="0" tIns="0" rIns="0" bIns="0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52000" indent="-252000" algn="l">
              <a:buClr>
                <a:srgbClr val="0092D2"/>
              </a:buClr>
              <a:buFont typeface="Arial"/>
              <a:buChar char="•"/>
            </a:pPr>
            <a:endParaRPr lang="en-US" sz="2700" dirty="0">
              <a:latin typeface="Arial"/>
              <a:cs typeface="Arial"/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286646" y="1173450"/>
            <a:ext cx="8570709" cy="4511101"/>
          </a:xfrm>
          <a:prstGeom prst="rect">
            <a:avLst/>
          </a:prstGeom>
        </p:spPr>
        <p:txBody>
          <a:bodyPr lIns="0" tIns="0" rIns="0" bIns="0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52000" indent="-252000" algn="l">
              <a:spcBef>
                <a:spcPts val="0"/>
              </a:spcBef>
              <a:spcAft>
                <a:spcPts val="600"/>
              </a:spcAft>
              <a:buClr>
                <a:srgbClr val="0092D2"/>
              </a:buClr>
              <a:buFont typeface="Arial"/>
              <a:buChar char="•"/>
            </a:pPr>
            <a:r>
              <a:rPr lang="en-GB" sz="2700" dirty="0">
                <a:latin typeface="Arial"/>
                <a:cs typeface="Arial"/>
              </a:rPr>
              <a:t>Sign up for our regular newsletter</a:t>
            </a:r>
          </a:p>
          <a:p>
            <a:pPr marL="252000" indent="-252000" algn="l">
              <a:spcBef>
                <a:spcPts val="0"/>
              </a:spcBef>
              <a:spcAft>
                <a:spcPts val="600"/>
              </a:spcAft>
              <a:buClr>
                <a:srgbClr val="0092D2"/>
              </a:buClr>
              <a:buFont typeface="Arial"/>
              <a:buChar char="•"/>
            </a:pPr>
            <a:r>
              <a:rPr lang="en-GB" sz="2700" dirty="0">
                <a:latin typeface="Arial"/>
                <a:cs typeface="Arial"/>
              </a:rPr>
              <a:t>Follow us on Twitter and Facebook</a:t>
            </a:r>
          </a:p>
          <a:p>
            <a:pPr marL="252000" indent="-252000" algn="l">
              <a:spcBef>
                <a:spcPts val="0"/>
              </a:spcBef>
              <a:spcAft>
                <a:spcPts val="600"/>
              </a:spcAft>
              <a:buClr>
                <a:srgbClr val="0092D2"/>
              </a:buClr>
              <a:buFont typeface="Arial"/>
              <a:buChar char="•"/>
            </a:pPr>
            <a:r>
              <a:rPr lang="en-GB" sz="2700" dirty="0">
                <a:latin typeface="Arial"/>
                <a:cs typeface="Arial"/>
              </a:rPr>
              <a:t>Look out for information about the project in the media</a:t>
            </a:r>
          </a:p>
          <a:p>
            <a:pPr algn="l">
              <a:spcBef>
                <a:spcPts val="0"/>
              </a:spcBef>
              <a:spcAft>
                <a:spcPts val="600"/>
              </a:spcAft>
              <a:buClr>
                <a:srgbClr val="0092D2"/>
              </a:buClr>
            </a:pPr>
            <a:endParaRPr lang="en-GB" sz="2700" dirty="0" smtClean="0">
              <a:latin typeface="Arial"/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92D2"/>
              </a:buClr>
            </a:pPr>
            <a:r>
              <a:rPr lang="en-GB" sz="2700" b="1" dirty="0" smtClean="0">
                <a:solidFill>
                  <a:srgbClr val="0092D2"/>
                </a:solidFill>
                <a:latin typeface="Arial"/>
                <a:cs typeface="Arial"/>
              </a:rPr>
              <a:t>Please </a:t>
            </a:r>
            <a:r>
              <a:rPr lang="en-GB" sz="2700" b="1" dirty="0">
                <a:solidFill>
                  <a:srgbClr val="0092D2"/>
                </a:solidFill>
                <a:latin typeface="Arial"/>
                <a:cs typeface="Arial"/>
              </a:rPr>
              <a:t>encourage your constituents to get involved and think about what they can do to help </a:t>
            </a:r>
            <a:endParaRPr lang="en-GB" sz="2700" b="1" dirty="0" smtClean="0">
              <a:solidFill>
                <a:srgbClr val="0092D2"/>
              </a:solidFill>
              <a:latin typeface="Arial"/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92D2"/>
              </a:buClr>
            </a:pPr>
            <a:r>
              <a:rPr lang="en-GB" sz="2700" b="1" dirty="0" smtClean="0">
                <a:solidFill>
                  <a:srgbClr val="0092D2"/>
                </a:solidFill>
                <a:latin typeface="Arial"/>
                <a:cs typeface="Arial"/>
              </a:rPr>
              <a:t>Bath </a:t>
            </a:r>
            <a:r>
              <a:rPr lang="en-GB" sz="2700" b="1" dirty="0">
                <a:solidFill>
                  <a:srgbClr val="0092D2"/>
                </a:solidFill>
                <a:latin typeface="Arial"/>
                <a:cs typeface="Arial"/>
              </a:rPr>
              <a:t>Breathe!</a:t>
            </a:r>
          </a:p>
          <a:p>
            <a:pPr marL="252000" indent="-252000" algn="l">
              <a:spcBef>
                <a:spcPts val="0"/>
              </a:spcBef>
              <a:spcAft>
                <a:spcPts val="600"/>
              </a:spcAft>
              <a:buClr>
                <a:srgbClr val="0092D2"/>
              </a:buClr>
              <a:buFont typeface="Arial"/>
              <a:buChar char="•"/>
            </a:pPr>
            <a:endParaRPr lang="en-US" sz="2700" dirty="0" smtClean="0">
              <a:latin typeface="Arial"/>
              <a:cs typeface="Arial"/>
            </a:endParaRPr>
          </a:p>
          <a:p>
            <a:pPr marL="252000" indent="-252000" algn="l">
              <a:spcBef>
                <a:spcPts val="0"/>
              </a:spcBef>
              <a:spcAft>
                <a:spcPts val="600"/>
              </a:spcAft>
              <a:buClr>
                <a:srgbClr val="0092D2"/>
              </a:buClr>
              <a:buFont typeface="Arial"/>
              <a:buChar char="•"/>
            </a:pPr>
            <a:endParaRPr lang="en-US" sz="2700" dirty="0" smtClean="0">
              <a:latin typeface="Arial"/>
              <a:cs typeface="Arial"/>
            </a:endParaRPr>
          </a:p>
          <a:p>
            <a:pPr marL="709200" lvl="1" indent="-252000">
              <a:spcAft>
                <a:spcPts val="600"/>
              </a:spcAft>
              <a:buClr>
                <a:srgbClr val="0092D2"/>
              </a:buClr>
              <a:buFont typeface="Arial"/>
              <a:buChar char="•"/>
            </a:pPr>
            <a:endParaRPr lang="en-US" sz="100" dirty="0">
              <a:latin typeface="Arial"/>
              <a:cs typeface="Arial"/>
            </a:endParaRPr>
          </a:p>
          <a:p>
            <a:pPr marL="709200" lvl="1" indent="-252000">
              <a:spcAft>
                <a:spcPts val="600"/>
              </a:spcAft>
              <a:buClr>
                <a:srgbClr val="0092D2"/>
              </a:buClr>
              <a:buFont typeface="Arial"/>
              <a:buChar char="•"/>
            </a:pPr>
            <a:endParaRPr lang="en-US" sz="1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4026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57493" y="209176"/>
            <a:ext cx="3660365" cy="836706"/>
          </a:xfrm>
        </p:spPr>
        <p:txBody>
          <a:bodyPr lIns="0" tIns="0" rIns="0" bIns="0"/>
          <a:lstStyle/>
          <a:p>
            <a:pPr algn="l"/>
            <a:r>
              <a:rPr lang="en-US" sz="4000" dirty="0">
                <a:latin typeface="Arial"/>
                <a:cs typeface="Arial"/>
              </a:rPr>
              <a:t>Progress so far</a:t>
            </a: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423863" y="1265172"/>
            <a:ext cx="8296275" cy="4498813"/>
          </a:xfrm>
          <a:prstGeom prst="rect">
            <a:avLst/>
          </a:prstGeom>
        </p:spPr>
        <p:txBody>
          <a:bodyPr lIns="0" tIns="0" rIns="0" bIns="0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52000" indent="-252000" algn="l">
              <a:spcAft>
                <a:spcPts val="600"/>
              </a:spcAft>
              <a:buClr>
                <a:srgbClr val="0092D2"/>
              </a:buClr>
              <a:buFont typeface="Arial"/>
              <a:buChar char="•"/>
            </a:pPr>
            <a:r>
              <a:rPr lang="en-US" sz="2700" dirty="0">
                <a:latin typeface="Arial"/>
                <a:cs typeface="Arial"/>
              </a:rPr>
              <a:t>Publication of the Strategic Outline Business Case (SOBC) providing a detailed assessment of our three shortlisted options</a:t>
            </a:r>
          </a:p>
          <a:p>
            <a:pPr marL="252000" indent="-252000" algn="l">
              <a:spcAft>
                <a:spcPts val="600"/>
              </a:spcAft>
              <a:buClr>
                <a:srgbClr val="0092D2"/>
              </a:buClr>
              <a:buFont typeface="Arial"/>
              <a:buChar char="•"/>
            </a:pPr>
            <a:r>
              <a:rPr lang="en-US" sz="2700" dirty="0">
                <a:latin typeface="Arial"/>
                <a:cs typeface="Arial"/>
              </a:rPr>
              <a:t>The SOBC was issued in line with the Government’s </a:t>
            </a:r>
            <a:r>
              <a:rPr lang="en-US" sz="2700" dirty="0" smtClean="0">
                <a:latin typeface="Arial"/>
                <a:cs typeface="Arial"/>
              </a:rPr>
              <a:t>directive - at </a:t>
            </a:r>
            <a:r>
              <a:rPr lang="en-US" sz="2700" dirty="0">
                <a:latin typeface="Arial"/>
                <a:cs typeface="Arial"/>
              </a:rPr>
              <a:t>the end of March</a:t>
            </a:r>
          </a:p>
          <a:p>
            <a:pPr marL="252000" indent="-252000" algn="l">
              <a:spcAft>
                <a:spcPts val="600"/>
              </a:spcAft>
              <a:buClr>
                <a:srgbClr val="0092D2"/>
              </a:buClr>
              <a:buFont typeface="Arial"/>
              <a:buChar char="•"/>
            </a:pPr>
            <a:r>
              <a:rPr lang="en-US" sz="2700" dirty="0">
                <a:latin typeface="Arial"/>
                <a:cs typeface="Arial"/>
              </a:rPr>
              <a:t>B&amp;NES is now considered one of three authorities in a leading group working towards </a:t>
            </a:r>
            <a:r>
              <a:rPr lang="en-US" sz="2700" dirty="0" smtClean="0">
                <a:latin typeface="Arial"/>
                <a:cs typeface="Arial"/>
              </a:rPr>
              <a:t>compliance</a:t>
            </a:r>
            <a:r>
              <a:rPr lang="en-US" sz="2700" smtClean="0">
                <a:latin typeface="Arial"/>
                <a:cs typeface="Arial"/>
              </a:rPr>
              <a:t>, </a:t>
            </a:r>
            <a:r>
              <a:rPr lang="en-US" sz="2700">
                <a:latin typeface="Arial"/>
                <a:cs typeface="Arial"/>
              </a:rPr>
              <a:t>d</a:t>
            </a:r>
            <a:r>
              <a:rPr lang="en-US" sz="2700" smtClean="0">
                <a:latin typeface="Arial"/>
                <a:cs typeface="Arial"/>
              </a:rPr>
              <a:t>espite </a:t>
            </a:r>
            <a:r>
              <a:rPr lang="en-US" sz="2700" dirty="0">
                <a:latin typeface="Arial"/>
                <a:cs typeface="Arial"/>
              </a:rPr>
              <a:t>receiving funding to undertake a feasibility study 18 months after the first five </a:t>
            </a:r>
            <a:r>
              <a:rPr lang="en-US" sz="2700" smtClean="0">
                <a:latin typeface="Arial"/>
                <a:cs typeface="Arial"/>
              </a:rPr>
              <a:t>mandated authorities</a:t>
            </a:r>
            <a:endParaRPr lang="en-US" sz="2700" dirty="0">
              <a:latin typeface="Arial"/>
              <a:cs typeface="Arial"/>
            </a:endParaRPr>
          </a:p>
          <a:p>
            <a:pPr marL="252000" indent="-252000" algn="l">
              <a:buClr>
                <a:srgbClr val="0092D2"/>
              </a:buClr>
              <a:buFont typeface="Arial"/>
              <a:buChar char="•"/>
            </a:pPr>
            <a:endParaRPr lang="en-US" sz="27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5148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937608" y="213642"/>
            <a:ext cx="4073320" cy="836706"/>
          </a:xfrm>
        </p:spPr>
        <p:txBody>
          <a:bodyPr lIns="0" tIns="0" rIns="0" bIns="0"/>
          <a:lstStyle/>
          <a:p>
            <a:pPr algn="l"/>
            <a:r>
              <a:rPr lang="en-US" sz="4000" dirty="0">
                <a:latin typeface="Arial"/>
                <a:cs typeface="Arial"/>
              </a:rPr>
              <a:t>The project team</a:t>
            </a: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381032" y="1533728"/>
            <a:ext cx="8149193" cy="3790545"/>
          </a:xfrm>
          <a:prstGeom prst="rect">
            <a:avLst/>
          </a:prstGeom>
        </p:spPr>
        <p:txBody>
          <a:bodyPr lIns="0" tIns="0" rIns="0" bIns="0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52000" indent="-252000" algn="l">
              <a:buClr>
                <a:srgbClr val="0092D2"/>
              </a:buClr>
              <a:buFont typeface="Arial"/>
              <a:buChar char="•"/>
            </a:pPr>
            <a:r>
              <a:rPr lang="en-US" sz="2700" dirty="0">
                <a:latin typeface="Arial"/>
                <a:cs typeface="Arial"/>
              </a:rPr>
              <a:t>Environmental Protection</a:t>
            </a:r>
          </a:p>
          <a:p>
            <a:pPr marL="252000" indent="-252000" algn="l">
              <a:buClr>
                <a:srgbClr val="0092D2"/>
              </a:buClr>
              <a:buFont typeface="Arial"/>
              <a:buChar char="•"/>
            </a:pPr>
            <a:r>
              <a:rPr lang="en-US" sz="2700" dirty="0">
                <a:latin typeface="Arial"/>
                <a:cs typeface="Arial"/>
              </a:rPr>
              <a:t>Public Health</a:t>
            </a:r>
          </a:p>
          <a:p>
            <a:pPr marL="252000" indent="-252000" algn="l">
              <a:buClr>
                <a:srgbClr val="0092D2"/>
              </a:buClr>
              <a:buFont typeface="Arial"/>
              <a:buChar char="•"/>
            </a:pPr>
            <a:r>
              <a:rPr lang="en-US" sz="2700" dirty="0">
                <a:latin typeface="Arial"/>
                <a:cs typeface="Arial"/>
              </a:rPr>
              <a:t>Highways</a:t>
            </a:r>
          </a:p>
          <a:p>
            <a:pPr marL="252000" indent="-252000" algn="l">
              <a:buClr>
                <a:srgbClr val="0092D2"/>
              </a:buClr>
              <a:buFont typeface="Arial"/>
              <a:buChar char="•"/>
            </a:pPr>
            <a:r>
              <a:rPr lang="en-US" sz="2700" dirty="0">
                <a:latin typeface="Arial"/>
                <a:cs typeface="Arial"/>
              </a:rPr>
              <a:t>Parking</a:t>
            </a:r>
          </a:p>
          <a:p>
            <a:pPr marL="252000" indent="-252000" algn="l">
              <a:buClr>
                <a:srgbClr val="0092D2"/>
              </a:buClr>
              <a:buFont typeface="Arial"/>
              <a:buChar char="•"/>
            </a:pPr>
            <a:r>
              <a:rPr lang="en-US" sz="2700" dirty="0">
                <a:latin typeface="Arial"/>
                <a:cs typeface="Arial"/>
              </a:rPr>
              <a:t>Communications and Marketing</a:t>
            </a:r>
          </a:p>
          <a:p>
            <a:pPr marL="252000" indent="-252000" algn="l">
              <a:buClr>
                <a:srgbClr val="0092D2"/>
              </a:buClr>
              <a:buFont typeface="Arial"/>
              <a:buChar char="•"/>
            </a:pPr>
            <a:r>
              <a:rPr lang="en-US" sz="2700" dirty="0">
                <a:latin typeface="Arial"/>
                <a:cs typeface="Arial"/>
              </a:rPr>
              <a:t>Corporate Sustainability</a:t>
            </a:r>
          </a:p>
          <a:p>
            <a:pPr marL="252000" indent="-252000" algn="l">
              <a:buClr>
                <a:srgbClr val="0092D2"/>
              </a:buClr>
              <a:buFont typeface="Arial"/>
              <a:buChar char="•"/>
            </a:pPr>
            <a:r>
              <a:rPr lang="en-US" sz="2700" dirty="0">
                <a:latin typeface="Arial"/>
                <a:cs typeface="Arial"/>
              </a:rPr>
              <a:t>Legal</a:t>
            </a:r>
          </a:p>
          <a:p>
            <a:pPr marL="252000" indent="-252000" algn="l">
              <a:buClr>
                <a:srgbClr val="0092D2"/>
              </a:buClr>
              <a:buFont typeface="Arial"/>
              <a:buChar char="•"/>
            </a:pPr>
            <a:r>
              <a:rPr lang="en-US" sz="2700" dirty="0">
                <a:latin typeface="Arial"/>
                <a:cs typeface="Arial"/>
              </a:rPr>
              <a:t>Finance</a:t>
            </a:r>
          </a:p>
          <a:p>
            <a:pPr marL="252000" indent="-252000" algn="l">
              <a:buClr>
                <a:srgbClr val="0092D2"/>
              </a:buClr>
              <a:buFont typeface="Arial"/>
              <a:buChar char="•"/>
            </a:pPr>
            <a:r>
              <a:rPr lang="en-US" sz="2700" dirty="0">
                <a:latin typeface="Arial"/>
                <a:cs typeface="Arial"/>
              </a:rPr>
              <a:t>Democratic </a:t>
            </a:r>
            <a:r>
              <a:rPr lang="en-US" sz="2700" dirty="0" smtClean="0">
                <a:latin typeface="Arial"/>
                <a:cs typeface="Arial"/>
              </a:rPr>
              <a:t>Services</a:t>
            </a:r>
            <a:endParaRPr lang="en-US" sz="2700" dirty="0">
              <a:latin typeface="Arial"/>
              <a:cs typeface="Arial"/>
            </a:endParaRPr>
          </a:p>
          <a:p>
            <a:pPr marL="252000" indent="-252000" algn="l">
              <a:buClr>
                <a:srgbClr val="0092D2"/>
              </a:buClr>
              <a:buFont typeface="Arial"/>
              <a:buChar char="•"/>
            </a:pPr>
            <a:endParaRPr lang="en-US" sz="27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4634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668297" y="212839"/>
            <a:ext cx="3018503" cy="836706"/>
          </a:xfrm>
        </p:spPr>
        <p:txBody>
          <a:bodyPr lIns="0" tIns="0" rIns="0" bIns="0"/>
          <a:lstStyle/>
          <a:p>
            <a:pPr algn="l"/>
            <a:r>
              <a:rPr lang="en-US" sz="4000" dirty="0">
                <a:latin typeface="Arial"/>
                <a:cs typeface="Arial"/>
              </a:rPr>
              <a:t>Engagement</a:t>
            </a: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423863" y="1471518"/>
            <a:ext cx="8296275" cy="3914965"/>
          </a:xfrm>
          <a:prstGeom prst="rect">
            <a:avLst/>
          </a:prstGeom>
          <a:ln>
            <a:noFill/>
          </a:ln>
        </p:spPr>
        <p:txBody>
          <a:bodyPr lIns="0" tIns="0" rIns="0" bIns="0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52000" indent="-252000" algn="l">
              <a:spcAft>
                <a:spcPts val="1200"/>
              </a:spcAft>
              <a:buClr>
                <a:srgbClr val="0092D2"/>
              </a:buClr>
              <a:buFont typeface="Arial"/>
              <a:buChar char="•"/>
            </a:pPr>
            <a:r>
              <a:rPr lang="en-US" sz="2700" dirty="0">
                <a:solidFill>
                  <a:srgbClr val="0092D2"/>
                </a:solidFill>
                <a:latin typeface="Arial"/>
                <a:cs typeface="Arial"/>
              </a:rPr>
              <a:t>16</a:t>
            </a:r>
            <a:r>
              <a:rPr lang="en-US" sz="2700" dirty="0">
                <a:latin typeface="Arial"/>
                <a:cs typeface="Arial"/>
              </a:rPr>
              <a:t> engagement events have already been held during March and April with more planned</a:t>
            </a:r>
          </a:p>
          <a:p>
            <a:pPr marL="252000" indent="-252000" algn="l">
              <a:spcAft>
                <a:spcPts val="1200"/>
              </a:spcAft>
              <a:buClr>
                <a:srgbClr val="0092D2"/>
              </a:buClr>
              <a:buFont typeface="Arial"/>
              <a:buChar char="•"/>
            </a:pPr>
            <a:r>
              <a:rPr lang="en-US" sz="2700" dirty="0">
                <a:latin typeface="Arial"/>
                <a:cs typeface="Arial"/>
              </a:rPr>
              <a:t>Over </a:t>
            </a:r>
            <a:r>
              <a:rPr lang="en-US" sz="2700" dirty="0">
                <a:solidFill>
                  <a:srgbClr val="0092D2"/>
                </a:solidFill>
                <a:latin typeface="Arial"/>
                <a:cs typeface="Arial"/>
              </a:rPr>
              <a:t>150</a:t>
            </a:r>
            <a:r>
              <a:rPr lang="en-US" sz="2700" dirty="0">
                <a:latin typeface="Arial"/>
                <a:cs typeface="Arial"/>
              </a:rPr>
              <a:t> members of the public have attended the two drop in sessions held so far</a:t>
            </a:r>
          </a:p>
          <a:p>
            <a:pPr marL="252000" indent="-252000" algn="l">
              <a:spcAft>
                <a:spcPts val="1200"/>
              </a:spcAft>
              <a:buClr>
                <a:srgbClr val="0092D2"/>
              </a:buClr>
              <a:buFont typeface="Arial"/>
              <a:buChar char="•"/>
            </a:pPr>
            <a:r>
              <a:rPr lang="en-US" sz="2700" dirty="0">
                <a:latin typeface="Arial"/>
                <a:cs typeface="Arial"/>
              </a:rPr>
              <a:t>We have held</a:t>
            </a:r>
            <a:r>
              <a:rPr lang="en-US" sz="2700" dirty="0">
                <a:solidFill>
                  <a:srgbClr val="0092D2"/>
                </a:solidFill>
                <a:latin typeface="Arial"/>
                <a:cs typeface="Arial"/>
              </a:rPr>
              <a:t> 2 </a:t>
            </a:r>
            <a:r>
              <a:rPr lang="en-US" sz="2700" dirty="0">
                <a:latin typeface="Arial"/>
                <a:cs typeface="Arial"/>
              </a:rPr>
              <a:t>public surgeries to enable individual, face to face conversations with the public</a:t>
            </a:r>
          </a:p>
          <a:p>
            <a:pPr marL="252000" indent="-252000" algn="l">
              <a:spcAft>
                <a:spcPts val="1200"/>
              </a:spcAft>
              <a:buClr>
                <a:srgbClr val="0092D2"/>
              </a:buClr>
              <a:buFont typeface="Arial"/>
              <a:buChar char="•"/>
            </a:pPr>
            <a:r>
              <a:rPr lang="en-US" sz="2700" dirty="0">
                <a:latin typeface="Arial"/>
                <a:cs typeface="Arial"/>
              </a:rPr>
              <a:t>We have held a range of stakeholder briefing events as well as attending regular stakeholder </a:t>
            </a:r>
            <a:r>
              <a:rPr lang="en-US" sz="2700" dirty="0" smtClean="0">
                <a:latin typeface="Arial"/>
                <a:cs typeface="Arial"/>
              </a:rPr>
              <a:t>meetings</a:t>
            </a:r>
            <a:endParaRPr lang="en-US" sz="27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1667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33307" y="189557"/>
            <a:ext cx="3356181" cy="836706"/>
          </a:xfrm>
        </p:spPr>
        <p:txBody>
          <a:bodyPr lIns="0" tIns="0" rIns="0" bIns="0"/>
          <a:lstStyle/>
          <a:p>
            <a:pPr algn="r"/>
            <a:r>
              <a:rPr lang="en-US" sz="4000" dirty="0" smtClean="0">
                <a:latin typeface="Arial"/>
                <a:cs typeface="Arial"/>
              </a:rPr>
              <a:t>Web presence</a:t>
            </a:r>
            <a:endParaRPr lang="en-US" sz="4000" dirty="0">
              <a:latin typeface="Arial"/>
              <a:cs typeface="Arial"/>
            </a:endParaRP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390523" y="814751"/>
            <a:ext cx="8296275" cy="4022720"/>
          </a:xfrm>
          <a:prstGeom prst="rect">
            <a:avLst/>
          </a:prstGeom>
        </p:spPr>
        <p:txBody>
          <a:bodyPr lIns="0" tIns="0" rIns="0" bIns="0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52000" indent="-252000" algn="l">
              <a:buClr>
                <a:srgbClr val="0092D2"/>
              </a:buClr>
              <a:buFont typeface="Arial"/>
              <a:buChar char="•"/>
            </a:pPr>
            <a:endParaRPr lang="en-US" sz="2700" dirty="0">
              <a:latin typeface="Arial"/>
              <a:cs typeface="Arial"/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286646" y="1173450"/>
            <a:ext cx="8570709" cy="4511101"/>
          </a:xfrm>
          <a:prstGeom prst="rect">
            <a:avLst/>
          </a:prstGeom>
        </p:spPr>
        <p:txBody>
          <a:bodyPr lIns="0" tIns="0" rIns="0" bIns="0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52000" indent="-252000" algn="l">
              <a:spcBef>
                <a:spcPts val="0"/>
              </a:spcBef>
              <a:spcAft>
                <a:spcPts val="600"/>
              </a:spcAft>
              <a:buClr>
                <a:srgbClr val="0092D2"/>
              </a:buClr>
              <a:buFont typeface="Arial"/>
              <a:buChar char="•"/>
            </a:pPr>
            <a:r>
              <a:rPr lang="en-US" sz="2700" dirty="0">
                <a:latin typeface="Arial"/>
                <a:cs typeface="Arial"/>
              </a:rPr>
              <a:t>Visit our website </a:t>
            </a:r>
            <a:r>
              <a:rPr lang="en-US" sz="2700" dirty="0" smtClean="0">
                <a:latin typeface="Arial"/>
                <a:cs typeface="Arial"/>
              </a:rPr>
              <a:t>at </a:t>
            </a:r>
            <a:r>
              <a:rPr lang="en-US" sz="2700" dirty="0" smtClean="0">
                <a:latin typeface="Arial"/>
                <a:cs typeface="Arial"/>
                <a:hlinkClick r:id="rId3"/>
              </a:rPr>
              <a:t>www.bathnes.gov.uk/bath-breathes-2021</a:t>
            </a:r>
            <a:r>
              <a:rPr lang="en-US" sz="2700" dirty="0" smtClean="0">
                <a:latin typeface="Arial"/>
                <a:cs typeface="Arial"/>
              </a:rPr>
              <a:t> </a:t>
            </a:r>
            <a:r>
              <a:rPr lang="en-US" sz="2700" dirty="0">
                <a:latin typeface="Arial"/>
                <a:cs typeface="Arial"/>
              </a:rPr>
              <a:t>which provides information on the work done so far, FAQs, upcoming events and how to get </a:t>
            </a:r>
            <a:r>
              <a:rPr lang="en-US" sz="2700" dirty="0" smtClean="0">
                <a:latin typeface="Arial"/>
                <a:cs typeface="Arial"/>
              </a:rPr>
              <a:t>involved. Positively, web analytics is telling us:</a:t>
            </a:r>
          </a:p>
          <a:p>
            <a:pPr algn="l">
              <a:spcBef>
                <a:spcPts val="0"/>
              </a:spcBef>
              <a:spcAft>
                <a:spcPts val="600"/>
              </a:spcAft>
              <a:buClr>
                <a:srgbClr val="0092D2"/>
              </a:buClr>
            </a:pPr>
            <a:endParaRPr lang="en-US" sz="2700" dirty="0" smtClean="0">
              <a:latin typeface="Arial"/>
              <a:cs typeface="Arial"/>
            </a:endParaRPr>
          </a:p>
          <a:p>
            <a:pPr marL="457200" indent="-457200" algn="l">
              <a:spcBef>
                <a:spcPts val="0"/>
              </a:spcBef>
              <a:spcAft>
                <a:spcPts val="600"/>
              </a:spcAft>
              <a:buClr>
                <a:srgbClr val="0092D2"/>
              </a:buClr>
              <a:buFont typeface="Arial" panose="020B0604020202020204" pitchFamily="34" charset="0"/>
              <a:buChar char="•"/>
            </a:pPr>
            <a:r>
              <a:rPr lang="en-US" sz="2700" dirty="0" smtClean="0">
                <a:latin typeface="Arial"/>
                <a:cs typeface="Arial"/>
              </a:rPr>
              <a:t>Very low ‘bounce rate’, i.e. users are not going to the pages by accident and are actively looking for the webpage</a:t>
            </a:r>
          </a:p>
          <a:p>
            <a:pPr marL="457200" indent="-457200" algn="l">
              <a:spcBef>
                <a:spcPts val="0"/>
              </a:spcBef>
              <a:spcAft>
                <a:spcPts val="600"/>
              </a:spcAft>
              <a:buClr>
                <a:srgbClr val="0092D2"/>
              </a:buClr>
              <a:buFont typeface="Arial" panose="020B0604020202020204" pitchFamily="34" charset="0"/>
              <a:buChar char="•"/>
            </a:pPr>
            <a:r>
              <a:rPr lang="en-US" sz="2700" dirty="0" smtClean="0">
                <a:latin typeface="Arial"/>
                <a:cs typeface="Arial"/>
              </a:rPr>
              <a:t>High rate of returning users, particularly on the FAQ page, indicating a high level of interest</a:t>
            </a:r>
          </a:p>
          <a:p>
            <a:pPr marL="252000" indent="-252000" algn="l">
              <a:spcBef>
                <a:spcPts val="0"/>
              </a:spcBef>
              <a:spcAft>
                <a:spcPts val="600"/>
              </a:spcAft>
              <a:buClr>
                <a:srgbClr val="0092D2"/>
              </a:buClr>
              <a:buFont typeface="Arial"/>
              <a:buChar char="•"/>
            </a:pPr>
            <a:endParaRPr lang="en-US" sz="2700" dirty="0" smtClean="0">
              <a:latin typeface="Arial"/>
              <a:cs typeface="Arial"/>
            </a:endParaRPr>
          </a:p>
          <a:p>
            <a:pPr marL="252000" indent="-252000" algn="l">
              <a:spcBef>
                <a:spcPts val="0"/>
              </a:spcBef>
              <a:spcAft>
                <a:spcPts val="600"/>
              </a:spcAft>
              <a:buClr>
                <a:srgbClr val="0092D2"/>
              </a:buClr>
              <a:buFont typeface="Arial"/>
              <a:buChar char="•"/>
            </a:pPr>
            <a:endParaRPr lang="en-US" sz="2700" dirty="0" smtClean="0">
              <a:latin typeface="Arial"/>
              <a:cs typeface="Arial"/>
            </a:endParaRPr>
          </a:p>
          <a:p>
            <a:pPr marL="709200" lvl="1" indent="-252000">
              <a:spcAft>
                <a:spcPts val="600"/>
              </a:spcAft>
              <a:buClr>
                <a:srgbClr val="0092D2"/>
              </a:buClr>
              <a:buFont typeface="Arial"/>
              <a:buChar char="•"/>
            </a:pPr>
            <a:endParaRPr lang="en-US" sz="100" dirty="0">
              <a:latin typeface="Arial"/>
              <a:cs typeface="Arial"/>
            </a:endParaRPr>
          </a:p>
          <a:p>
            <a:pPr marL="709200" lvl="1" indent="-252000">
              <a:spcAft>
                <a:spcPts val="600"/>
              </a:spcAft>
              <a:buClr>
                <a:srgbClr val="0092D2"/>
              </a:buClr>
              <a:buFont typeface="Arial"/>
              <a:buChar char="•"/>
            </a:pPr>
            <a:endParaRPr lang="en-US" sz="1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3793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93147" y="198017"/>
            <a:ext cx="3991897" cy="836706"/>
          </a:xfrm>
        </p:spPr>
        <p:txBody>
          <a:bodyPr lIns="0" tIns="0" rIns="0" bIns="0"/>
          <a:lstStyle/>
          <a:p>
            <a:pPr algn="l"/>
            <a:r>
              <a:rPr lang="en-US" sz="4000" dirty="0">
                <a:latin typeface="Arial"/>
                <a:cs typeface="Arial"/>
              </a:rPr>
              <a:t>Key stakeholders</a:t>
            </a: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423863" y="1450799"/>
            <a:ext cx="8296275" cy="3956403"/>
          </a:xfrm>
          <a:prstGeom prst="rect">
            <a:avLst/>
          </a:prstGeom>
        </p:spPr>
        <p:txBody>
          <a:bodyPr lIns="0" tIns="0" rIns="0" bIns="0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52000" indent="-252000" algn="l">
              <a:spcAft>
                <a:spcPts val="600"/>
              </a:spcAft>
              <a:buClr>
                <a:srgbClr val="0092D2"/>
              </a:buClr>
              <a:buFont typeface="Arial"/>
              <a:buChar char="•"/>
            </a:pPr>
            <a:r>
              <a:rPr lang="en-US" sz="2700" dirty="0">
                <a:latin typeface="Arial"/>
                <a:cs typeface="Arial"/>
              </a:rPr>
              <a:t>Public Health England</a:t>
            </a:r>
          </a:p>
          <a:p>
            <a:pPr marL="252000" indent="-252000" algn="l">
              <a:spcAft>
                <a:spcPts val="600"/>
              </a:spcAft>
              <a:buClr>
                <a:srgbClr val="0092D2"/>
              </a:buClr>
              <a:buFont typeface="Arial"/>
              <a:buChar char="•"/>
            </a:pPr>
            <a:r>
              <a:rPr lang="en-US" sz="2700" dirty="0">
                <a:latin typeface="Arial"/>
                <a:cs typeface="Arial"/>
              </a:rPr>
              <a:t>Highways England</a:t>
            </a:r>
          </a:p>
          <a:p>
            <a:pPr marL="252000" indent="-252000" algn="l">
              <a:spcAft>
                <a:spcPts val="600"/>
              </a:spcAft>
              <a:buClr>
                <a:srgbClr val="0092D2"/>
              </a:buClr>
              <a:buFont typeface="Arial"/>
              <a:buChar char="•"/>
            </a:pPr>
            <a:r>
              <a:rPr lang="en-US" sz="2700" dirty="0">
                <a:latin typeface="Arial"/>
                <a:cs typeface="Arial"/>
              </a:rPr>
              <a:t>West of England Combined Authority</a:t>
            </a:r>
          </a:p>
          <a:p>
            <a:pPr marL="252000" indent="-252000" algn="l">
              <a:spcAft>
                <a:spcPts val="600"/>
              </a:spcAft>
              <a:buClr>
                <a:srgbClr val="0092D2"/>
              </a:buClr>
              <a:buFont typeface="Arial"/>
              <a:buChar char="•"/>
            </a:pPr>
            <a:r>
              <a:rPr lang="en-US" sz="2700" dirty="0">
                <a:latin typeface="Arial"/>
                <a:cs typeface="Arial"/>
              </a:rPr>
              <a:t>Wiltshire, Bristol and South Gloucestershire Councils</a:t>
            </a:r>
          </a:p>
          <a:p>
            <a:pPr marL="252000" indent="-252000" algn="l">
              <a:spcAft>
                <a:spcPts val="600"/>
              </a:spcAft>
              <a:buClr>
                <a:srgbClr val="0092D2"/>
              </a:buClr>
              <a:buFont typeface="Arial"/>
              <a:buChar char="•"/>
            </a:pPr>
            <a:r>
              <a:rPr lang="en-US" sz="2700" dirty="0">
                <a:latin typeface="Arial"/>
                <a:cs typeface="Arial"/>
              </a:rPr>
              <a:t>Local political groups</a:t>
            </a:r>
          </a:p>
          <a:p>
            <a:pPr marL="252000" indent="-252000" algn="l">
              <a:spcAft>
                <a:spcPts val="600"/>
              </a:spcAft>
              <a:buClr>
                <a:srgbClr val="0092D2"/>
              </a:buClr>
              <a:buFont typeface="Arial"/>
              <a:buChar char="•"/>
            </a:pPr>
            <a:r>
              <a:rPr lang="en-US" sz="2700" dirty="0">
                <a:latin typeface="Arial"/>
                <a:cs typeface="Arial"/>
              </a:rPr>
              <a:t>Residents’ associations</a:t>
            </a:r>
          </a:p>
          <a:p>
            <a:pPr marL="252000" indent="-252000" algn="l">
              <a:spcAft>
                <a:spcPts val="600"/>
              </a:spcAft>
              <a:buClr>
                <a:srgbClr val="0092D2"/>
              </a:buClr>
              <a:buFont typeface="Arial"/>
              <a:buChar char="•"/>
            </a:pPr>
            <a:r>
              <a:rPr lang="en-US" sz="2700" dirty="0">
                <a:latin typeface="Arial"/>
                <a:cs typeface="Arial"/>
              </a:rPr>
              <a:t>Local campaign groups</a:t>
            </a:r>
          </a:p>
          <a:p>
            <a:pPr marL="252000" indent="-252000" algn="l">
              <a:spcAft>
                <a:spcPts val="600"/>
              </a:spcAft>
              <a:buClr>
                <a:srgbClr val="0092D2"/>
              </a:buClr>
              <a:buFont typeface="Arial"/>
              <a:buChar char="•"/>
            </a:pPr>
            <a:r>
              <a:rPr lang="en-US" sz="2700" dirty="0">
                <a:latin typeface="Arial"/>
                <a:cs typeface="Arial"/>
              </a:rPr>
              <a:t>Bus, taxi, HGV and other transport </a:t>
            </a:r>
            <a:r>
              <a:rPr lang="en-US" sz="2700" dirty="0" smtClean="0">
                <a:latin typeface="Arial"/>
                <a:cs typeface="Arial"/>
              </a:rPr>
              <a:t>operators</a:t>
            </a:r>
            <a:endParaRPr lang="en-US" sz="27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4620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423863" y="1417640"/>
            <a:ext cx="8296275" cy="4022720"/>
          </a:xfrm>
          <a:prstGeom prst="rect">
            <a:avLst/>
          </a:prstGeom>
        </p:spPr>
        <p:txBody>
          <a:bodyPr lIns="0" tIns="0" rIns="0" bIns="0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52000" indent="-252000" algn="l">
              <a:spcAft>
                <a:spcPts val="600"/>
              </a:spcAft>
              <a:buClr>
                <a:srgbClr val="0092D2"/>
              </a:buClr>
              <a:buFont typeface="Arial"/>
              <a:buChar char="•"/>
            </a:pPr>
            <a:r>
              <a:rPr lang="en-US" sz="2700" dirty="0" smtClean="0">
                <a:latin typeface="Arial"/>
                <a:cs typeface="Arial"/>
              </a:rPr>
              <a:t>“Will </a:t>
            </a:r>
            <a:r>
              <a:rPr lang="en-US" sz="2700" dirty="0">
                <a:latin typeface="Arial"/>
                <a:cs typeface="Arial"/>
              </a:rPr>
              <a:t>air quality be improved outside the zone</a:t>
            </a:r>
            <a:r>
              <a:rPr lang="en-US" sz="2700" dirty="0" smtClean="0">
                <a:latin typeface="Arial"/>
                <a:cs typeface="Arial"/>
              </a:rPr>
              <a:t>?”</a:t>
            </a:r>
            <a:endParaRPr lang="en-US" sz="2700" dirty="0">
              <a:latin typeface="Arial"/>
              <a:cs typeface="Arial"/>
            </a:endParaRPr>
          </a:p>
          <a:p>
            <a:pPr marL="252000" indent="-252000" algn="l">
              <a:spcAft>
                <a:spcPts val="600"/>
              </a:spcAft>
              <a:buClr>
                <a:srgbClr val="0092D2"/>
              </a:buClr>
              <a:buFont typeface="Arial"/>
              <a:buChar char="•"/>
            </a:pPr>
            <a:r>
              <a:rPr lang="en-US" sz="2700" dirty="0" smtClean="0">
                <a:latin typeface="Arial"/>
                <a:cs typeface="Arial"/>
              </a:rPr>
              <a:t>“Is </a:t>
            </a:r>
            <a:r>
              <a:rPr lang="en-US" sz="2700" dirty="0">
                <a:latin typeface="Arial"/>
                <a:cs typeface="Arial"/>
              </a:rPr>
              <a:t>there going to be an increase in ‘rat running</a:t>
            </a:r>
            <a:r>
              <a:rPr lang="en-US" sz="2700" dirty="0" smtClean="0">
                <a:latin typeface="Arial"/>
                <a:cs typeface="Arial"/>
              </a:rPr>
              <a:t>’?”</a:t>
            </a:r>
            <a:endParaRPr lang="en-US" sz="2700" dirty="0">
              <a:latin typeface="Arial"/>
              <a:cs typeface="Arial"/>
            </a:endParaRPr>
          </a:p>
          <a:p>
            <a:pPr marL="252000" indent="-252000" algn="l">
              <a:spcAft>
                <a:spcPts val="600"/>
              </a:spcAft>
              <a:buClr>
                <a:srgbClr val="0092D2"/>
              </a:buClr>
              <a:buFont typeface="Arial"/>
              <a:buChar char="•"/>
            </a:pPr>
            <a:r>
              <a:rPr lang="en-US" sz="2700" dirty="0" smtClean="0">
                <a:latin typeface="Arial"/>
                <a:cs typeface="Arial"/>
              </a:rPr>
              <a:t>“What </a:t>
            </a:r>
            <a:r>
              <a:rPr lang="en-US" sz="2700" dirty="0">
                <a:latin typeface="Arial"/>
                <a:cs typeface="Arial"/>
              </a:rPr>
              <a:t>will the charge </a:t>
            </a:r>
            <a:r>
              <a:rPr lang="en-US" sz="2700" dirty="0" smtClean="0">
                <a:latin typeface="Arial"/>
                <a:cs typeface="Arial"/>
              </a:rPr>
              <a:t>be?”</a:t>
            </a:r>
            <a:endParaRPr lang="en-US" sz="2700" dirty="0">
              <a:latin typeface="Arial"/>
              <a:cs typeface="Arial"/>
            </a:endParaRPr>
          </a:p>
          <a:p>
            <a:pPr marL="252000" indent="-252000" algn="l">
              <a:spcAft>
                <a:spcPts val="600"/>
              </a:spcAft>
              <a:buClr>
                <a:srgbClr val="0092D2"/>
              </a:buClr>
              <a:buFont typeface="Arial"/>
              <a:buChar char="•"/>
            </a:pPr>
            <a:r>
              <a:rPr lang="en-US" sz="2700" dirty="0" smtClean="0">
                <a:latin typeface="Arial"/>
                <a:cs typeface="Arial"/>
              </a:rPr>
              <a:t>“Will </a:t>
            </a:r>
            <a:r>
              <a:rPr lang="en-US" sz="2700" dirty="0">
                <a:latin typeface="Arial"/>
                <a:cs typeface="Arial"/>
              </a:rPr>
              <a:t>there be support for alternative travel </a:t>
            </a:r>
            <a:r>
              <a:rPr lang="en-US" sz="2700" dirty="0" smtClean="0">
                <a:latin typeface="Arial"/>
                <a:cs typeface="Arial"/>
              </a:rPr>
              <a:t>choices?”</a:t>
            </a:r>
            <a:endParaRPr lang="en-US" sz="2700" dirty="0">
              <a:latin typeface="Arial"/>
              <a:cs typeface="Arial"/>
            </a:endParaRPr>
          </a:p>
          <a:p>
            <a:pPr marL="252000" indent="-252000" algn="l">
              <a:spcAft>
                <a:spcPts val="600"/>
              </a:spcAft>
              <a:buClr>
                <a:srgbClr val="0092D2"/>
              </a:buClr>
              <a:buFont typeface="Arial"/>
              <a:buChar char="•"/>
            </a:pPr>
            <a:r>
              <a:rPr lang="en-US" sz="2700" dirty="0" smtClean="0">
                <a:latin typeface="Arial"/>
                <a:cs typeface="Arial"/>
              </a:rPr>
              <a:t>“Are </a:t>
            </a:r>
            <a:r>
              <a:rPr lang="en-US" sz="2700" dirty="0">
                <a:latin typeface="Arial"/>
                <a:cs typeface="Arial"/>
              </a:rPr>
              <a:t>you linking in with other transport improvements that are planned for Bath</a:t>
            </a:r>
            <a:r>
              <a:rPr lang="en-US" sz="2700" dirty="0" smtClean="0">
                <a:latin typeface="Arial"/>
                <a:cs typeface="Arial"/>
              </a:rPr>
              <a:t>?”</a:t>
            </a:r>
            <a:endParaRPr lang="en-US" sz="2700" dirty="0">
              <a:latin typeface="Arial"/>
              <a:cs typeface="Arial"/>
            </a:endParaRPr>
          </a:p>
          <a:p>
            <a:pPr marL="252000" indent="-252000" algn="l">
              <a:spcAft>
                <a:spcPts val="600"/>
              </a:spcAft>
              <a:buClr>
                <a:srgbClr val="0092D2"/>
              </a:buClr>
              <a:buFont typeface="Arial"/>
              <a:buChar char="•"/>
            </a:pPr>
            <a:r>
              <a:rPr lang="en-US" sz="2700" dirty="0" smtClean="0">
                <a:latin typeface="Arial"/>
                <a:cs typeface="Arial"/>
              </a:rPr>
              <a:t>“When </a:t>
            </a:r>
            <a:r>
              <a:rPr lang="en-US" sz="2700" dirty="0">
                <a:latin typeface="Arial"/>
                <a:cs typeface="Arial"/>
              </a:rPr>
              <a:t>will we be sure that compliance has been achieved</a:t>
            </a:r>
            <a:r>
              <a:rPr lang="en-US" sz="2700" dirty="0" smtClean="0">
                <a:latin typeface="Arial"/>
                <a:cs typeface="Arial"/>
              </a:rPr>
              <a:t>?”</a:t>
            </a:r>
            <a:endParaRPr lang="en-US" sz="2700" dirty="0">
              <a:latin typeface="Arial"/>
              <a:cs typeface="Arial"/>
            </a:endParaRP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xmlns="" id="{ABE73935-59E8-154F-AFFA-D52577DAB1D9}"/>
              </a:ext>
            </a:extLst>
          </p:cNvPr>
          <p:cNvSpPr txBox="1">
            <a:spLocks/>
          </p:cNvSpPr>
          <p:nvPr/>
        </p:nvSpPr>
        <p:spPr>
          <a:xfrm>
            <a:off x="4593147" y="198017"/>
            <a:ext cx="3991897" cy="836706"/>
          </a:xfrm>
          <a:prstGeom prst="rect">
            <a:avLst/>
          </a:prstGeom>
        </p:spPr>
        <p:txBody>
          <a:bodyPr lIns="0" tIns="0" rIns="0" bIns="0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000" dirty="0">
                <a:latin typeface="Arial"/>
                <a:cs typeface="Arial"/>
              </a:rPr>
              <a:t>Key questions</a:t>
            </a:r>
          </a:p>
        </p:txBody>
      </p:sp>
    </p:spTree>
    <p:extLst>
      <p:ext uri="{BB962C8B-B14F-4D97-AF65-F5344CB8AC3E}">
        <p14:creationId xmlns:p14="http://schemas.microsoft.com/office/powerpoint/2010/main" val="270062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62707" y="188185"/>
            <a:ext cx="4011562" cy="836706"/>
          </a:xfrm>
        </p:spPr>
        <p:txBody>
          <a:bodyPr lIns="0" tIns="0" rIns="0" bIns="0"/>
          <a:lstStyle/>
          <a:p>
            <a:pPr algn="r"/>
            <a:r>
              <a:rPr lang="en-US" sz="4000" dirty="0">
                <a:latin typeface="Arial"/>
                <a:cs typeface="Arial"/>
              </a:rPr>
              <a:t>Current work</a:t>
            </a: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390524" y="1316196"/>
            <a:ext cx="8296275" cy="4022720"/>
          </a:xfrm>
          <a:prstGeom prst="rect">
            <a:avLst/>
          </a:prstGeom>
        </p:spPr>
        <p:txBody>
          <a:bodyPr lIns="0" tIns="0" rIns="0" bIns="0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52000" indent="-252000" algn="l">
              <a:buClr>
                <a:srgbClr val="0092D2"/>
              </a:buClr>
              <a:buFont typeface="Arial"/>
              <a:buChar char="•"/>
            </a:pPr>
            <a:endParaRPr lang="en-US" sz="2700" dirty="0">
              <a:latin typeface="Arial"/>
              <a:cs typeface="Arial"/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348708" y="1213546"/>
            <a:ext cx="8446585" cy="4430908"/>
          </a:xfrm>
          <a:prstGeom prst="rect">
            <a:avLst/>
          </a:prstGeom>
          <a:ln>
            <a:noFill/>
          </a:ln>
        </p:spPr>
        <p:txBody>
          <a:bodyPr lIns="0" tIns="0" rIns="0" bIns="0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  <a:buClr>
                <a:srgbClr val="0092D2"/>
              </a:buClr>
            </a:pPr>
            <a:r>
              <a:rPr lang="en-US" sz="2700" dirty="0">
                <a:latin typeface="Arial"/>
                <a:cs typeface="Arial"/>
              </a:rPr>
              <a:t>Development of the Outline Business Case, including:</a:t>
            </a:r>
          </a:p>
          <a:p>
            <a:pPr marL="252000" indent="-252000" algn="l">
              <a:spcAft>
                <a:spcPts val="600"/>
              </a:spcAft>
              <a:buClr>
                <a:srgbClr val="0092D2"/>
              </a:buClr>
              <a:buFont typeface="Arial"/>
              <a:buChar char="•"/>
            </a:pPr>
            <a:r>
              <a:rPr lang="en-US" sz="2700" dirty="0">
                <a:latin typeface="Arial"/>
                <a:cs typeface="Arial"/>
              </a:rPr>
              <a:t>A statistical survey to determine the impacts of different charging levels on driver behaviour</a:t>
            </a:r>
          </a:p>
          <a:p>
            <a:pPr marL="252000" indent="-252000" algn="l">
              <a:spcAft>
                <a:spcPts val="600"/>
              </a:spcAft>
              <a:buClr>
                <a:srgbClr val="0092D2"/>
              </a:buClr>
              <a:buFont typeface="Arial"/>
              <a:buChar char="•"/>
            </a:pPr>
            <a:r>
              <a:rPr lang="en-US" sz="2700" dirty="0">
                <a:latin typeface="Arial"/>
                <a:cs typeface="Arial"/>
              </a:rPr>
              <a:t>Scenario and sensitivity testing</a:t>
            </a:r>
          </a:p>
          <a:p>
            <a:pPr marL="252000" indent="-252000" algn="l">
              <a:spcAft>
                <a:spcPts val="600"/>
              </a:spcAft>
              <a:buClr>
                <a:srgbClr val="0092D2"/>
              </a:buClr>
              <a:buFont typeface="Arial"/>
              <a:buChar char="•"/>
            </a:pPr>
            <a:r>
              <a:rPr lang="en-US" sz="2700" dirty="0">
                <a:latin typeface="Arial"/>
                <a:cs typeface="Arial"/>
              </a:rPr>
              <a:t>Non-charging measures assessment</a:t>
            </a:r>
          </a:p>
          <a:p>
            <a:pPr marL="252000" indent="-252000" algn="l">
              <a:spcAft>
                <a:spcPts val="600"/>
              </a:spcAft>
              <a:buClr>
                <a:srgbClr val="0092D2"/>
              </a:buClr>
              <a:buFont typeface="Arial"/>
              <a:buChar char="•"/>
            </a:pPr>
            <a:r>
              <a:rPr lang="en-US" sz="2700" dirty="0">
                <a:latin typeface="Arial"/>
                <a:cs typeface="Arial"/>
              </a:rPr>
              <a:t>Assessment of the possible discounts, exemptions and ‘sunset periods’ for particular groups</a:t>
            </a:r>
          </a:p>
          <a:p>
            <a:pPr marL="252000" indent="-252000" algn="l">
              <a:buClr>
                <a:srgbClr val="0092D2"/>
              </a:buClr>
              <a:buFont typeface="Arial"/>
              <a:buChar char="•"/>
            </a:pPr>
            <a:r>
              <a:rPr lang="en-US" sz="2700" dirty="0">
                <a:latin typeface="Arial"/>
                <a:cs typeface="Arial"/>
              </a:rPr>
              <a:t>Economic and public health assessments</a:t>
            </a:r>
          </a:p>
          <a:p>
            <a:pPr>
              <a:spcBef>
                <a:spcPts val="1200"/>
              </a:spcBef>
              <a:buClr>
                <a:srgbClr val="0092D2"/>
              </a:buClr>
            </a:pPr>
            <a:r>
              <a:rPr lang="en-US" sz="2700" b="1" dirty="0">
                <a:solidFill>
                  <a:srgbClr val="0070C0"/>
                </a:solidFill>
                <a:latin typeface="Arial"/>
                <a:cs typeface="Arial"/>
              </a:rPr>
              <a:t>As well as ongoing public engagement throughout</a:t>
            </a:r>
          </a:p>
          <a:p>
            <a:pPr algn="l">
              <a:buClr>
                <a:srgbClr val="0092D2"/>
              </a:buClr>
            </a:pPr>
            <a:endParaRPr lang="en-US" sz="27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2384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325890" y="992631"/>
            <a:ext cx="8492221" cy="4872738"/>
          </a:xfrm>
          <a:prstGeom prst="rect">
            <a:avLst/>
          </a:prstGeom>
        </p:spPr>
        <p:txBody>
          <a:bodyPr lIns="0" tIns="0" rIns="0" bIns="0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52000" indent="-252000" algn="l">
              <a:spcAft>
                <a:spcPts val="600"/>
              </a:spcAft>
              <a:buClr>
                <a:srgbClr val="0092D2"/>
              </a:buClr>
              <a:buFont typeface="Arial"/>
              <a:buChar char="•"/>
            </a:pPr>
            <a:r>
              <a:rPr lang="en-US" sz="2600" dirty="0">
                <a:latin typeface="Arial"/>
                <a:cs typeface="Arial"/>
              </a:rPr>
              <a:t>Publication of the Outline Business Case (OBC) providing a detailed assessment of our preferred option</a:t>
            </a:r>
          </a:p>
          <a:p>
            <a:pPr marL="252000" indent="-252000" algn="l">
              <a:spcAft>
                <a:spcPts val="600"/>
              </a:spcAft>
              <a:buClr>
                <a:srgbClr val="0092D2"/>
              </a:buClr>
              <a:buFont typeface="Arial"/>
              <a:buChar char="•"/>
            </a:pPr>
            <a:r>
              <a:rPr lang="en-US" sz="2600" dirty="0">
                <a:latin typeface="Arial"/>
                <a:cs typeface="Arial"/>
              </a:rPr>
              <a:t>The OBC should be published in September, in line our original plan</a:t>
            </a:r>
          </a:p>
          <a:p>
            <a:pPr marL="252000" indent="-252000" algn="l">
              <a:spcAft>
                <a:spcPts val="600"/>
              </a:spcAft>
              <a:buClr>
                <a:srgbClr val="0092D2"/>
              </a:buClr>
              <a:buFont typeface="Arial"/>
              <a:buChar char="•"/>
            </a:pPr>
            <a:r>
              <a:rPr lang="en-US" sz="2600" dirty="0">
                <a:latin typeface="Arial"/>
                <a:cs typeface="Arial"/>
              </a:rPr>
              <a:t>As well as ongoing public </a:t>
            </a:r>
            <a:r>
              <a:rPr lang="en-US" sz="2600" dirty="0" smtClean="0">
                <a:latin typeface="Arial"/>
                <a:cs typeface="Arial"/>
              </a:rPr>
              <a:t>engagement, </a:t>
            </a:r>
            <a:r>
              <a:rPr lang="en-US" sz="2600" dirty="0">
                <a:latin typeface="Arial"/>
                <a:cs typeface="Arial"/>
              </a:rPr>
              <a:t>there will be a six-week formal consultation </a:t>
            </a:r>
            <a:r>
              <a:rPr lang="en-US" sz="2600" dirty="0" smtClean="0">
                <a:latin typeface="Arial"/>
                <a:cs typeface="Arial"/>
              </a:rPr>
              <a:t>period to coincide with the publication of the OBC</a:t>
            </a:r>
            <a:endParaRPr lang="en-US" sz="2600" dirty="0">
              <a:latin typeface="Arial"/>
              <a:cs typeface="Arial"/>
            </a:endParaRPr>
          </a:p>
          <a:p>
            <a:pPr marL="252000" indent="-252000" algn="l">
              <a:spcAft>
                <a:spcPts val="600"/>
              </a:spcAft>
              <a:buClr>
                <a:srgbClr val="0092D2"/>
              </a:buClr>
              <a:buFont typeface="Arial"/>
              <a:buChar char="•"/>
            </a:pPr>
            <a:r>
              <a:rPr lang="en-US" sz="2600" dirty="0">
                <a:latin typeface="Arial"/>
                <a:cs typeface="Arial"/>
              </a:rPr>
              <a:t>A Cabinet decision on the OBC is then expected in </a:t>
            </a:r>
            <a:r>
              <a:rPr lang="en-US" sz="2600" dirty="0" smtClean="0">
                <a:latin typeface="Arial"/>
                <a:cs typeface="Arial"/>
              </a:rPr>
              <a:t>the Autumn</a:t>
            </a:r>
          </a:p>
          <a:p>
            <a:pPr marL="252000" indent="-252000" algn="l">
              <a:spcAft>
                <a:spcPts val="600"/>
              </a:spcAft>
              <a:buClr>
                <a:srgbClr val="0092D2"/>
              </a:buClr>
              <a:buFont typeface="Arial"/>
              <a:buChar char="•"/>
            </a:pPr>
            <a:r>
              <a:rPr lang="en-US" sz="2600" dirty="0" smtClean="0">
                <a:latin typeface="Arial"/>
                <a:cs typeface="Arial"/>
              </a:rPr>
              <a:t>The decision to introduce a CAZ will need support from WECA</a:t>
            </a: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xmlns="" id="{789816CE-A4DD-F84B-B1D4-A14590BFF290}"/>
              </a:ext>
            </a:extLst>
          </p:cNvPr>
          <p:cNvSpPr txBox="1">
            <a:spLocks/>
          </p:cNvSpPr>
          <p:nvPr/>
        </p:nvSpPr>
        <p:spPr>
          <a:xfrm>
            <a:off x="4562707" y="188185"/>
            <a:ext cx="4011562" cy="836706"/>
          </a:xfrm>
          <a:prstGeom prst="rect">
            <a:avLst/>
          </a:prstGeom>
        </p:spPr>
        <p:txBody>
          <a:bodyPr lIns="0" tIns="0" rIns="0" bIns="0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000" dirty="0">
                <a:latin typeface="Arial"/>
                <a:cs typeface="Arial"/>
              </a:rPr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104939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nture">
      <a:maj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nture">
      <a:maj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nture">
      <a:maj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3340</TotalTime>
  <Words>530</Words>
  <Application>Microsoft Office PowerPoint</Application>
  <PresentationFormat>On-screen Show (4:3)</PresentationFormat>
  <Paragraphs>75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Office Theme</vt:lpstr>
      <vt:lpstr>4_Custom Design</vt:lpstr>
      <vt:lpstr>3_Custom Design</vt:lpstr>
      <vt:lpstr>1_Custom Design</vt:lpstr>
      <vt:lpstr>Custom Design</vt:lpstr>
      <vt:lpstr>2_Custom Design</vt:lpstr>
      <vt:lpstr>Bath Clean Air Plan:  May 2018 update </vt:lpstr>
      <vt:lpstr>Progress so far</vt:lpstr>
      <vt:lpstr>The project team</vt:lpstr>
      <vt:lpstr>Engagement</vt:lpstr>
      <vt:lpstr>Web presence</vt:lpstr>
      <vt:lpstr>Key stakeholders</vt:lpstr>
      <vt:lpstr>PowerPoint Presentation</vt:lpstr>
      <vt:lpstr>Current work</vt:lpstr>
      <vt:lpstr>PowerPoint Presentation</vt:lpstr>
      <vt:lpstr>Get involved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Mairi McLellan</dc:creator>
  <cp:lastModifiedBy>Mark Hayward</cp:lastModifiedBy>
  <cp:revision>226</cp:revision>
  <cp:lastPrinted>2017-11-07T09:54:01Z</cp:lastPrinted>
  <dcterms:created xsi:type="dcterms:W3CDTF">2017-10-28T11:02:43Z</dcterms:created>
  <dcterms:modified xsi:type="dcterms:W3CDTF">2018-05-15T09:59:39Z</dcterms:modified>
</cp:coreProperties>
</file>