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0" r:id="rId2"/>
    <p:sldMasterId id="2147483698" r:id="rId3"/>
    <p:sldMasterId id="2147483674" r:id="rId4"/>
    <p:sldMasterId id="2147483662" r:id="rId5"/>
    <p:sldMasterId id="2147483686" r:id="rId6"/>
  </p:sldMasterIdLst>
  <p:notesMasterIdLst>
    <p:notesMasterId r:id="rId17"/>
  </p:notesMasterIdLst>
  <p:sldIdLst>
    <p:sldId id="259" r:id="rId7"/>
    <p:sldId id="310" r:id="rId8"/>
    <p:sldId id="314" r:id="rId9"/>
    <p:sldId id="312" r:id="rId10"/>
    <p:sldId id="318" r:id="rId11"/>
    <p:sldId id="313" r:id="rId12"/>
    <p:sldId id="315" r:id="rId13"/>
    <p:sldId id="316" r:id="rId14"/>
    <p:sldId id="317" r:id="rId15"/>
    <p:sldId id="319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BCD36BD-A3D0-8346-BFFD-8D2465F44471}">
          <p14:sldIdLst>
            <p14:sldId id="259"/>
            <p14:sldId id="310"/>
            <p14:sldId id="314"/>
            <p14:sldId id="312"/>
            <p14:sldId id="318"/>
            <p14:sldId id="313"/>
            <p14:sldId id="315"/>
            <p14:sldId id="316"/>
            <p14:sldId id="317"/>
            <p14:sldId id="31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068">
          <p15:clr>
            <a:srgbClr val="A4A3A4"/>
          </p15:clr>
        </p15:guide>
        <p15:guide id="2" orient="horz" pos="235">
          <p15:clr>
            <a:srgbClr val="A4A3A4"/>
          </p15:clr>
        </p15:guide>
        <p15:guide id="3" orient="horz" pos="667">
          <p15:clr>
            <a:srgbClr val="A4A3A4"/>
          </p15:clr>
        </p15:guide>
        <p15:guide id="4" orient="horz" pos="3609">
          <p15:clr>
            <a:srgbClr val="A4A3A4"/>
          </p15:clr>
        </p15:guide>
        <p15:guide id="5" orient="horz" pos="3601">
          <p15:clr>
            <a:srgbClr val="A4A3A4"/>
          </p15:clr>
        </p15:guide>
        <p15:guide id="6" orient="horz" pos="2156">
          <p15:clr>
            <a:srgbClr val="A4A3A4"/>
          </p15:clr>
        </p15:guide>
        <p15:guide id="7" orient="horz" pos="803">
          <p15:clr>
            <a:srgbClr val="A4A3A4"/>
          </p15:clr>
        </p15:guide>
        <p15:guide id="8" pos="5555">
          <p15:clr>
            <a:srgbClr val="A4A3A4"/>
          </p15:clr>
        </p15:guide>
        <p15:guide id="9" pos="246">
          <p15:clr>
            <a:srgbClr val="A4A3A4"/>
          </p15:clr>
        </p15:guide>
        <p15:guide id="10" pos="2977">
          <p15:clr>
            <a:srgbClr val="A4A3A4"/>
          </p15:clr>
        </p15:guide>
        <p15:guide id="11" pos="29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2"/>
    <a:srgbClr val="2C0DAA"/>
    <a:srgbClr val="373C7E"/>
    <a:srgbClr val="222168"/>
    <a:srgbClr val="E47823"/>
    <a:srgbClr val="1E2264"/>
    <a:srgbClr val="5C89BA"/>
    <a:srgbClr val="009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4" autoAdjust="0"/>
    <p:restoredTop sz="95455" autoAdjust="0"/>
  </p:normalViewPr>
  <p:slideViewPr>
    <p:cSldViewPr snapToGrid="0" snapToObjects="1" showGuides="1">
      <p:cViewPr varScale="1">
        <p:scale>
          <a:sx n="60" d="100"/>
          <a:sy n="60" d="100"/>
        </p:scale>
        <p:origin x="-1048" y="-80"/>
      </p:cViewPr>
      <p:guideLst>
        <p:guide orient="horz" pos="4068"/>
        <p:guide orient="horz" pos="235"/>
        <p:guide orient="horz" pos="667"/>
        <p:guide orient="horz" pos="3609"/>
        <p:guide orient="horz" pos="3601"/>
        <p:guide orient="horz" pos="2156"/>
        <p:guide orient="horz" pos="803"/>
        <p:guide pos="5555"/>
        <p:guide pos="246"/>
        <p:guide pos="2977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1EA0D-BB18-4DDA-A224-38F686252A12}" type="datetimeFigureOut">
              <a:rPr lang="en-GB" smtClean="0"/>
              <a:t>15/05/18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FEE5A-3D4D-4E17-B7B7-7B839AFDA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FEE5A-3D4D-4E17-B7B7-7B839AFDA48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1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0999" y="1166018"/>
            <a:ext cx="8372475" cy="52887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0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8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44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9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04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51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89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01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1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2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06" y="1141468"/>
            <a:ext cx="8372474" cy="1143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05" y="2032848"/>
            <a:ext cx="8372475" cy="5288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28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81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7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86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02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86242B-CC6D-B746-A360-0763B632598A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AAE6-CC40-3A44-92C3-15C489A80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81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8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1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26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6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79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79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93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04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410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6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926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7" y="1289050"/>
            <a:ext cx="8372475" cy="4837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054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46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06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53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681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44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877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85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2587" y="1289050"/>
            <a:ext cx="8372475" cy="4837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346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789072-F98A-6440-B478-860540A92E27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221C0-A669-DA45-BA65-CCCB39FCC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91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8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2280"/>
            <a:ext cx="8229600" cy="4525963"/>
          </a:xfrm>
          <a:prstGeom prst="rect">
            <a:avLst/>
          </a:prstGeom>
        </p:spPr>
        <p:txBody>
          <a:bodyPr tIns="0"/>
          <a:lstStyle>
            <a:lvl1pPr marL="180000" indent="-1800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Clr>
                <a:srgbClr val="1E2264"/>
              </a:buClr>
              <a:defRPr sz="24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6570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7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725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246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344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672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99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08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980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77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C1FD47-1719-694E-9C43-E4365B135E6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F3A279-1D19-744D-BA9E-9F4E6820F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715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592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1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861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097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970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735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29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993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959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749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127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AE06AB-BCF3-7845-B0AA-C5E481EA0DAD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DAFCE-D8E8-4246-9D1B-505448D4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9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610F6-E39A-CD4D-B86C-5CE1E099114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DB92B7-A136-3B4D-A82E-DB984BBF1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29288"/>
            <a:ext cx="1563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Breathe landscape_v1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0" y="6080400"/>
            <a:ext cx="9234424" cy="790194"/>
          </a:xfrm>
          <a:prstGeom prst="rect">
            <a:avLst/>
          </a:prstGeom>
        </p:spPr>
      </p:pic>
      <p:pic>
        <p:nvPicPr>
          <p:cNvPr id="7" name="Picture 6" descr="Breathe marque_v2.eps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77"/>
          <a:stretch/>
        </p:blipFill>
        <p:spPr>
          <a:xfrm>
            <a:off x="-65266" y="-22413"/>
            <a:ext cx="9291447" cy="319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eathe landscape_v1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0" y="6080400"/>
            <a:ext cx="9234424" cy="790194"/>
          </a:xfrm>
          <a:prstGeom prst="rect">
            <a:avLst/>
          </a:prstGeom>
        </p:spPr>
      </p:pic>
      <p:pic>
        <p:nvPicPr>
          <p:cNvPr id="11" name="Picture 10" descr="Breathe marque_v2.eps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99" b="47059"/>
          <a:stretch/>
        </p:blipFill>
        <p:spPr>
          <a:xfrm>
            <a:off x="260722" y="149412"/>
            <a:ext cx="2350996" cy="605809"/>
          </a:xfrm>
          <a:prstGeom prst="rect">
            <a:avLst/>
          </a:prstGeom>
        </p:spPr>
      </p:pic>
      <p:pic>
        <p:nvPicPr>
          <p:cNvPr id="4" name="Picture 18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29288"/>
            <a:ext cx="1563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8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F2E9D-AB08-C142-A607-505820BEF8A2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4EDB-BA9B-C144-8580-BF309BE1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1713"/>
            <a:ext cx="1563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7043708" y="245313"/>
            <a:ext cx="1719292" cy="477054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 algn="r"/>
            <a:r>
              <a:rPr lang="en-US" sz="2800" dirty="0">
                <a:solidFill>
                  <a:srgbClr val="E47823"/>
                </a:solidFill>
              </a:rPr>
              <a:t>Future</a:t>
            </a:r>
          </a:p>
        </p:txBody>
      </p:sp>
      <p:pic>
        <p:nvPicPr>
          <p:cNvPr id="10" name="Picture 9" descr="future_scape vis_1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" y="5636897"/>
            <a:ext cx="9144000" cy="888398"/>
          </a:xfrm>
          <a:prstGeom prst="rect">
            <a:avLst/>
          </a:prstGeom>
        </p:spPr>
      </p:pic>
      <p:pic>
        <p:nvPicPr>
          <p:cNvPr id="2" name="Picture 1" descr="future_scape vis_1.eps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648"/>
          <a:stretch/>
        </p:blipFill>
        <p:spPr>
          <a:xfrm>
            <a:off x="7751763" y="0"/>
            <a:ext cx="1403740" cy="88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2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0999" y="1114560"/>
            <a:ext cx="8382001" cy="5366135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1713"/>
            <a:ext cx="1563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8763000" y="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043708" y="245313"/>
            <a:ext cx="1719292" cy="477054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 algn="r"/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Today</a:t>
            </a:r>
          </a:p>
        </p:txBody>
      </p:sp>
      <p:pic>
        <p:nvPicPr>
          <p:cNvPr id="13" name="Picture 12" descr="today_scape vis_1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5497"/>
            <a:ext cx="9144000" cy="888398"/>
          </a:xfrm>
          <a:prstGeom prst="rect">
            <a:avLst/>
          </a:prstGeom>
        </p:spPr>
      </p:pic>
      <p:pic>
        <p:nvPicPr>
          <p:cNvPr id="2" name="Picture 1" descr="today_scape vis_1.eps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7" r="85833"/>
          <a:stretch/>
        </p:blipFill>
        <p:spPr>
          <a:xfrm>
            <a:off x="7848600" y="-1"/>
            <a:ext cx="1295400" cy="8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1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1713"/>
            <a:ext cx="156368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24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thnes.gov.uk/bath-breathes-20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05" y="3242235"/>
            <a:ext cx="8372474" cy="175558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GB" sz="6000" dirty="0">
                <a:solidFill>
                  <a:srgbClr val="0092D2"/>
                </a:solidFill>
                <a:latin typeface="Arial"/>
                <a:cs typeface="Arial"/>
              </a:rPr>
              <a:t>B</a:t>
            </a:r>
            <a:r>
              <a:rPr lang="en-US" sz="6000" dirty="0">
                <a:solidFill>
                  <a:srgbClr val="0092D2"/>
                </a:solidFill>
                <a:latin typeface="Arial"/>
                <a:cs typeface="Arial"/>
              </a:rPr>
              <a:t>ath Clean Air Plan: </a:t>
            </a:r>
            <a:br>
              <a:rPr lang="en-US" sz="6000" dirty="0">
                <a:solidFill>
                  <a:srgbClr val="0092D2"/>
                </a:solidFill>
                <a:latin typeface="Arial"/>
                <a:cs typeface="Arial"/>
              </a:rPr>
            </a:br>
            <a:r>
              <a:rPr lang="en-US" sz="6000" dirty="0">
                <a:solidFill>
                  <a:srgbClr val="0092D2"/>
                </a:solidFill>
                <a:latin typeface="Arial"/>
                <a:cs typeface="Arial"/>
              </a:rPr>
              <a:t>May 2018 update</a:t>
            </a:r>
            <a:r>
              <a:rPr lang="en-US" dirty="0">
                <a:solidFill>
                  <a:srgbClr val="0092D2"/>
                </a:solidFill>
                <a:latin typeface="Arial"/>
                <a:cs typeface="Arial"/>
              </a:rPr>
              <a:t/>
            </a:r>
            <a:br>
              <a:rPr lang="en-US" dirty="0">
                <a:solidFill>
                  <a:srgbClr val="0092D2"/>
                </a:solidFill>
                <a:latin typeface="Arial"/>
                <a:cs typeface="Arial"/>
              </a:rPr>
            </a:br>
            <a:endParaRPr lang="en-US" sz="2000" dirty="0">
              <a:solidFill>
                <a:srgbClr val="0092D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13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5411" y="189557"/>
            <a:ext cx="3864077" cy="836706"/>
          </a:xfrm>
        </p:spPr>
        <p:txBody>
          <a:bodyPr lIns="0" tIns="0" rIns="0" bIns="0"/>
          <a:lstStyle/>
          <a:p>
            <a:pPr algn="r"/>
            <a:r>
              <a:rPr lang="en-US" sz="4000" dirty="0">
                <a:latin typeface="Arial"/>
                <a:cs typeface="Arial"/>
              </a:rPr>
              <a:t>Get involved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90523" y="814751"/>
            <a:ext cx="8296275" cy="4022720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endParaRPr lang="en-US" sz="2700" dirty="0">
              <a:latin typeface="Arial"/>
              <a:cs typeface="Arial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6646" y="1173450"/>
            <a:ext cx="8570709" cy="4511101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GB" sz="2700" dirty="0">
                <a:latin typeface="Arial"/>
                <a:cs typeface="Arial"/>
              </a:rPr>
              <a:t>Sign up for our regular newsletter</a:t>
            </a:r>
          </a:p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GB" sz="2700" dirty="0">
                <a:latin typeface="Arial"/>
                <a:cs typeface="Arial"/>
              </a:rPr>
              <a:t>Follow us on Twitter and Facebook</a:t>
            </a:r>
          </a:p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GB" sz="2700" dirty="0">
                <a:latin typeface="Arial"/>
                <a:cs typeface="Arial"/>
              </a:rPr>
              <a:t>Look out for information about the project in the media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</a:pPr>
            <a:endParaRPr lang="en-GB" sz="27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</a:pPr>
            <a:r>
              <a:rPr lang="en-GB" sz="2700" b="1" dirty="0" smtClean="0">
                <a:solidFill>
                  <a:srgbClr val="0092D2"/>
                </a:solidFill>
                <a:latin typeface="Arial"/>
                <a:cs typeface="Arial"/>
              </a:rPr>
              <a:t>Please </a:t>
            </a:r>
            <a:r>
              <a:rPr lang="en-GB" sz="2700" b="1" dirty="0">
                <a:solidFill>
                  <a:srgbClr val="0092D2"/>
                </a:solidFill>
                <a:latin typeface="Arial"/>
                <a:cs typeface="Arial"/>
              </a:rPr>
              <a:t>encourage your constituents to get involved and think about what they can do to help </a:t>
            </a:r>
            <a:endParaRPr lang="en-GB" sz="2700" b="1" dirty="0" smtClean="0">
              <a:solidFill>
                <a:srgbClr val="0092D2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</a:pPr>
            <a:r>
              <a:rPr lang="en-GB" sz="2700" b="1" dirty="0" smtClean="0">
                <a:solidFill>
                  <a:srgbClr val="0092D2"/>
                </a:solidFill>
                <a:latin typeface="Arial"/>
                <a:cs typeface="Arial"/>
              </a:rPr>
              <a:t>Bath </a:t>
            </a:r>
            <a:r>
              <a:rPr lang="en-GB" sz="2700" b="1" dirty="0">
                <a:solidFill>
                  <a:srgbClr val="0092D2"/>
                </a:solidFill>
                <a:latin typeface="Arial"/>
                <a:cs typeface="Arial"/>
              </a:rPr>
              <a:t>Breathe!</a:t>
            </a:r>
          </a:p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2700" dirty="0" smtClean="0">
              <a:latin typeface="Arial"/>
              <a:cs typeface="Arial"/>
            </a:endParaRPr>
          </a:p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2700" dirty="0" smtClean="0">
              <a:latin typeface="Arial"/>
              <a:cs typeface="Arial"/>
            </a:endParaRPr>
          </a:p>
          <a:p>
            <a:pPr marL="709200" lvl="1" indent="-252000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100" dirty="0">
              <a:latin typeface="Arial"/>
              <a:cs typeface="Arial"/>
            </a:endParaRPr>
          </a:p>
          <a:p>
            <a:pPr marL="709200" lvl="1" indent="-252000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26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7493" y="209176"/>
            <a:ext cx="3660365" cy="836706"/>
          </a:xfrm>
        </p:spPr>
        <p:txBody>
          <a:bodyPr lIns="0" tIns="0" rIns="0" bIns="0"/>
          <a:lstStyle/>
          <a:p>
            <a:pPr algn="l"/>
            <a:r>
              <a:rPr lang="en-US" sz="4000" dirty="0">
                <a:latin typeface="Arial"/>
                <a:cs typeface="Arial"/>
              </a:rPr>
              <a:t>Progress so far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23863" y="1265172"/>
            <a:ext cx="8296275" cy="4498813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Publication of the Strategic Outline Business Case (SOBC) providing a detailed assessment of our three shortlisted options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The SOBC was issued in line with the Government’s </a:t>
            </a:r>
            <a:r>
              <a:rPr lang="en-US" sz="2700" dirty="0" smtClean="0">
                <a:latin typeface="Arial"/>
                <a:cs typeface="Arial"/>
              </a:rPr>
              <a:t>directive - at </a:t>
            </a:r>
            <a:r>
              <a:rPr lang="en-US" sz="2700" dirty="0">
                <a:latin typeface="Arial"/>
                <a:cs typeface="Arial"/>
              </a:rPr>
              <a:t>the end of March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B&amp;NES is now considered one of three authorities in a leading group working towards </a:t>
            </a:r>
            <a:r>
              <a:rPr lang="en-US" sz="2700" dirty="0" smtClean="0">
                <a:latin typeface="Arial"/>
                <a:cs typeface="Arial"/>
              </a:rPr>
              <a:t>compliance</a:t>
            </a:r>
            <a:r>
              <a:rPr lang="en-US" sz="2700" smtClean="0">
                <a:latin typeface="Arial"/>
                <a:cs typeface="Arial"/>
              </a:rPr>
              <a:t>, </a:t>
            </a:r>
            <a:r>
              <a:rPr lang="en-US" sz="2700">
                <a:latin typeface="Arial"/>
                <a:cs typeface="Arial"/>
              </a:rPr>
              <a:t>d</a:t>
            </a:r>
            <a:r>
              <a:rPr lang="en-US" sz="2700" smtClean="0">
                <a:latin typeface="Arial"/>
                <a:cs typeface="Arial"/>
              </a:rPr>
              <a:t>espite </a:t>
            </a:r>
            <a:r>
              <a:rPr lang="en-US" sz="2700" dirty="0">
                <a:latin typeface="Arial"/>
                <a:cs typeface="Arial"/>
              </a:rPr>
              <a:t>receiving funding to undertake a feasibility study 18 months after the first five </a:t>
            </a:r>
            <a:r>
              <a:rPr lang="en-US" sz="2700" smtClean="0">
                <a:latin typeface="Arial"/>
                <a:cs typeface="Arial"/>
              </a:rPr>
              <a:t>mandated authorities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14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7608" y="213642"/>
            <a:ext cx="4073320" cy="836706"/>
          </a:xfrm>
        </p:spPr>
        <p:txBody>
          <a:bodyPr lIns="0" tIns="0" rIns="0" bIns="0"/>
          <a:lstStyle/>
          <a:p>
            <a:pPr algn="l"/>
            <a:r>
              <a:rPr lang="en-US" sz="4000" dirty="0">
                <a:latin typeface="Arial"/>
                <a:cs typeface="Arial"/>
              </a:rPr>
              <a:t>The project team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81032" y="1533728"/>
            <a:ext cx="8149193" cy="3790545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Environmental Protection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Public Health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Highways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Parking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Communications and Marketing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Corporate Sustainability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Legal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Finance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Democratic </a:t>
            </a:r>
            <a:r>
              <a:rPr lang="en-US" sz="2700" dirty="0" smtClean="0">
                <a:latin typeface="Arial"/>
                <a:cs typeface="Arial"/>
              </a:rPr>
              <a:t>Services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63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68297" y="212839"/>
            <a:ext cx="3018503" cy="836706"/>
          </a:xfrm>
        </p:spPr>
        <p:txBody>
          <a:bodyPr lIns="0" tIns="0" rIns="0" bIns="0"/>
          <a:lstStyle/>
          <a:p>
            <a:pPr algn="l"/>
            <a:r>
              <a:rPr lang="en-US" sz="4000" dirty="0">
                <a:latin typeface="Arial"/>
                <a:cs typeface="Arial"/>
              </a:rPr>
              <a:t>Engagement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23863" y="1471518"/>
            <a:ext cx="8296275" cy="3914965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Aft>
                <a:spcPts val="12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solidFill>
                  <a:srgbClr val="0092D2"/>
                </a:solidFill>
                <a:latin typeface="Arial"/>
                <a:cs typeface="Arial"/>
              </a:rPr>
              <a:t>16</a:t>
            </a:r>
            <a:r>
              <a:rPr lang="en-US" sz="2700" dirty="0">
                <a:latin typeface="Arial"/>
                <a:cs typeface="Arial"/>
              </a:rPr>
              <a:t> engagement events have already been held during March and April with more planned</a:t>
            </a:r>
          </a:p>
          <a:p>
            <a:pPr marL="252000" indent="-252000" algn="l">
              <a:spcAft>
                <a:spcPts val="12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Over </a:t>
            </a:r>
            <a:r>
              <a:rPr lang="en-US" sz="2700" dirty="0">
                <a:solidFill>
                  <a:srgbClr val="0092D2"/>
                </a:solidFill>
                <a:latin typeface="Arial"/>
                <a:cs typeface="Arial"/>
              </a:rPr>
              <a:t>150</a:t>
            </a:r>
            <a:r>
              <a:rPr lang="en-US" sz="2700" dirty="0">
                <a:latin typeface="Arial"/>
                <a:cs typeface="Arial"/>
              </a:rPr>
              <a:t> members of the public have attended the two drop in sessions held so far</a:t>
            </a:r>
          </a:p>
          <a:p>
            <a:pPr marL="252000" indent="-252000" algn="l">
              <a:spcAft>
                <a:spcPts val="12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We have held</a:t>
            </a:r>
            <a:r>
              <a:rPr lang="en-US" sz="2700" dirty="0">
                <a:solidFill>
                  <a:srgbClr val="0092D2"/>
                </a:solidFill>
                <a:latin typeface="Arial"/>
                <a:cs typeface="Arial"/>
              </a:rPr>
              <a:t> 2 </a:t>
            </a:r>
            <a:r>
              <a:rPr lang="en-US" sz="2700" dirty="0">
                <a:latin typeface="Arial"/>
                <a:cs typeface="Arial"/>
              </a:rPr>
              <a:t>public surgeries to enable individual, face to face conversations with the public</a:t>
            </a:r>
          </a:p>
          <a:p>
            <a:pPr marL="252000" indent="-252000" algn="l">
              <a:spcAft>
                <a:spcPts val="12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We have held a range of stakeholder briefing events as well as attending regular stakeholder </a:t>
            </a:r>
            <a:r>
              <a:rPr lang="en-US" sz="2700" dirty="0" smtClean="0">
                <a:latin typeface="Arial"/>
                <a:cs typeface="Arial"/>
              </a:rPr>
              <a:t>meetings</a:t>
            </a: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66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33307" y="189557"/>
            <a:ext cx="3356181" cy="836706"/>
          </a:xfrm>
        </p:spPr>
        <p:txBody>
          <a:bodyPr lIns="0" tIns="0" rIns="0" bIns="0"/>
          <a:lstStyle/>
          <a:p>
            <a:pPr algn="r"/>
            <a:r>
              <a:rPr lang="en-US" sz="4000" dirty="0" smtClean="0">
                <a:latin typeface="Arial"/>
                <a:cs typeface="Arial"/>
              </a:rPr>
              <a:t>Web presence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90523" y="814751"/>
            <a:ext cx="8296275" cy="4022720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endParaRPr lang="en-US" sz="2700" dirty="0">
              <a:latin typeface="Arial"/>
              <a:cs typeface="Arial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86646" y="1173450"/>
            <a:ext cx="8570709" cy="4511101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Visit our website </a:t>
            </a:r>
            <a:r>
              <a:rPr lang="en-US" sz="2700" dirty="0" smtClean="0">
                <a:latin typeface="Arial"/>
                <a:cs typeface="Arial"/>
              </a:rPr>
              <a:t>at </a:t>
            </a:r>
            <a:r>
              <a:rPr lang="en-US" sz="2700" dirty="0" smtClean="0">
                <a:latin typeface="Arial"/>
                <a:cs typeface="Arial"/>
                <a:hlinkClick r:id="rId3"/>
              </a:rPr>
              <a:t>www.bathnes.gov.uk/bath-breathes-2021</a:t>
            </a:r>
            <a:r>
              <a:rPr lang="en-US" sz="2700" dirty="0" smtClean="0">
                <a:latin typeface="Arial"/>
                <a:cs typeface="Arial"/>
              </a:rPr>
              <a:t> </a:t>
            </a:r>
            <a:r>
              <a:rPr lang="en-US" sz="2700" dirty="0">
                <a:latin typeface="Arial"/>
                <a:cs typeface="Arial"/>
              </a:rPr>
              <a:t>which provides information on the work done so far, FAQs, upcoming events and how to get </a:t>
            </a:r>
            <a:r>
              <a:rPr lang="en-US" sz="2700" dirty="0" smtClean="0">
                <a:latin typeface="Arial"/>
                <a:cs typeface="Arial"/>
              </a:rPr>
              <a:t>involved. Positively, web analytics is telling us: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</a:pPr>
            <a:endParaRPr lang="en-US" sz="2700" dirty="0" smtClean="0">
              <a:latin typeface="Arial"/>
              <a:cs typeface="Arial"/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Arial"/>
                <a:cs typeface="Arial"/>
              </a:rPr>
              <a:t>Very low ‘bounce rate’, i.e. users are not going to the pages by accident and are actively looking for the webpage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 panose="020B0604020202020204" pitchFamily="34" charset="0"/>
              <a:buChar char="•"/>
            </a:pPr>
            <a:r>
              <a:rPr lang="en-US" sz="2700" dirty="0" smtClean="0">
                <a:latin typeface="Arial"/>
                <a:cs typeface="Arial"/>
              </a:rPr>
              <a:t>High rate of returning users, particularly on the FAQ page, indicating a high level of interest</a:t>
            </a:r>
          </a:p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2700" dirty="0" smtClean="0">
              <a:latin typeface="Arial"/>
              <a:cs typeface="Arial"/>
            </a:endParaRPr>
          </a:p>
          <a:p>
            <a:pPr marL="252000" indent="-252000" algn="l">
              <a:spcBef>
                <a:spcPts val="0"/>
              </a:spcBef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2700" dirty="0" smtClean="0">
              <a:latin typeface="Arial"/>
              <a:cs typeface="Arial"/>
            </a:endParaRPr>
          </a:p>
          <a:p>
            <a:pPr marL="709200" lvl="1" indent="-252000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100" dirty="0">
              <a:latin typeface="Arial"/>
              <a:cs typeface="Arial"/>
            </a:endParaRPr>
          </a:p>
          <a:p>
            <a:pPr marL="709200" lvl="1" indent="-252000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endParaRPr lang="en-US" sz="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79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93147" y="198017"/>
            <a:ext cx="3991897" cy="836706"/>
          </a:xfrm>
        </p:spPr>
        <p:txBody>
          <a:bodyPr lIns="0" tIns="0" rIns="0" bIns="0"/>
          <a:lstStyle/>
          <a:p>
            <a:pPr algn="l"/>
            <a:r>
              <a:rPr lang="en-US" sz="4000" dirty="0">
                <a:latin typeface="Arial"/>
                <a:cs typeface="Arial"/>
              </a:rPr>
              <a:t>Key stakeholders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23863" y="1450799"/>
            <a:ext cx="8296275" cy="3956403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Public Health England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Highways England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West of England Combined Authority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Wiltshire, Bristol and South Gloucestershire Councils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Local political groups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Residents’ associations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Local campaign groups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Bus, taxi, HGV and other transport </a:t>
            </a:r>
            <a:r>
              <a:rPr lang="en-US" sz="2700" dirty="0" smtClean="0">
                <a:latin typeface="Arial"/>
                <a:cs typeface="Arial"/>
              </a:rPr>
              <a:t>operators</a:t>
            </a: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62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23863" y="1417640"/>
            <a:ext cx="8296275" cy="4022720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 smtClean="0">
                <a:latin typeface="Arial"/>
                <a:cs typeface="Arial"/>
              </a:rPr>
              <a:t>“Will </a:t>
            </a:r>
            <a:r>
              <a:rPr lang="en-US" sz="2700" dirty="0">
                <a:latin typeface="Arial"/>
                <a:cs typeface="Arial"/>
              </a:rPr>
              <a:t>air quality be improved outside the zone</a:t>
            </a:r>
            <a:r>
              <a:rPr lang="en-US" sz="2700" dirty="0" smtClean="0">
                <a:latin typeface="Arial"/>
                <a:cs typeface="Arial"/>
              </a:rPr>
              <a:t>?”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 smtClean="0">
                <a:latin typeface="Arial"/>
                <a:cs typeface="Arial"/>
              </a:rPr>
              <a:t>“Is </a:t>
            </a:r>
            <a:r>
              <a:rPr lang="en-US" sz="2700" dirty="0">
                <a:latin typeface="Arial"/>
                <a:cs typeface="Arial"/>
              </a:rPr>
              <a:t>there going to be an increase in ‘rat running</a:t>
            </a:r>
            <a:r>
              <a:rPr lang="en-US" sz="2700" dirty="0" smtClean="0">
                <a:latin typeface="Arial"/>
                <a:cs typeface="Arial"/>
              </a:rPr>
              <a:t>’?”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 smtClean="0">
                <a:latin typeface="Arial"/>
                <a:cs typeface="Arial"/>
              </a:rPr>
              <a:t>“What </a:t>
            </a:r>
            <a:r>
              <a:rPr lang="en-US" sz="2700" dirty="0">
                <a:latin typeface="Arial"/>
                <a:cs typeface="Arial"/>
              </a:rPr>
              <a:t>will the charge </a:t>
            </a:r>
            <a:r>
              <a:rPr lang="en-US" sz="2700" dirty="0" smtClean="0">
                <a:latin typeface="Arial"/>
                <a:cs typeface="Arial"/>
              </a:rPr>
              <a:t>be?”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 smtClean="0">
                <a:latin typeface="Arial"/>
                <a:cs typeface="Arial"/>
              </a:rPr>
              <a:t>“Will </a:t>
            </a:r>
            <a:r>
              <a:rPr lang="en-US" sz="2700" dirty="0">
                <a:latin typeface="Arial"/>
                <a:cs typeface="Arial"/>
              </a:rPr>
              <a:t>there be support for alternative travel </a:t>
            </a:r>
            <a:r>
              <a:rPr lang="en-US" sz="2700" dirty="0" smtClean="0">
                <a:latin typeface="Arial"/>
                <a:cs typeface="Arial"/>
              </a:rPr>
              <a:t>choices?”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 smtClean="0">
                <a:latin typeface="Arial"/>
                <a:cs typeface="Arial"/>
              </a:rPr>
              <a:t>“Are </a:t>
            </a:r>
            <a:r>
              <a:rPr lang="en-US" sz="2700" dirty="0">
                <a:latin typeface="Arial"/>
                <a:cs typeface="Arial"/>
              </a:rPr>
              <a:t>you linking in with other transport improvements that are planned for Bath</a:t>
            </a:r>
            <a:r>
              <a:rPr lang="en-US" sz="2700" dirty="0" smtClean="0">
                <a:latin typeface="Arial"/>
                <a:cs typeface="Arial"/>
              </a:rPr>
              <a:t>?”</a:t>
            </a:r>
            <a:endParaRPr lang="en-US" sz="2700" dirty="0">
              <a:latin typeface="Arial"/>
              <a:cs typeface="Arial"/>
            </a:endParaRP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 smtClean="0">
                <a:latin typeface="Arial"/>
                <a:cs typeface="Arial"/>
              </a:rPr>
              <a:t>“When </a:t>
            </a:r>
            <a:r>
              <a:rPr lang="en-US" sz="2700" dirty="0">
                <a:latin typeface="Arial"/>
                <a:cs typeface="Arial"/>
              </a:rPr>
              <a:t>will we be sure that compliance has been achieved</a:t>
            </a:r>
            <a:r>
              <a:rPr lang="en-US" sz="2700" dirty="0" smtClean="0">
                <a:latin typeface="Arial"/>
                <a:cs typeface="Arial"/>
              </a:rPr>
              <a:t>?”</a:t>
            </a:r>
            <a:endParaRPr lang="en-US" sz="2700" dirty="0">
              <a:latin typeface="Arial"/>
              <a:cs typeface="Arial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ABE73935-59E8-154F-AFFA-D52577DAB1D9}"/>
              </a:ext>
            </a:extLst>
          </p:cNvPr>
          <p:cNvSpPr txBox="1">
            <a:spLocks/>
          </p:cNvSpPr>
          <p:nvPr/>
        </p:nvSpPr>
        <p:spPr>
          <a:xfrm>
            <a:off x="4593147" y="198017"/>
            <a:ext cx="3991897" cy="836706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>
                <a:latin typeface="Arial"/>
                <a:cs typeface="Arial"/>
              </a:rPr>
              <a:t>Key questions</a:t>
            </a:r>
          </a:p>
        </p:txBody>
      </p:sp>
    </p:spTree>
    <p:extLst>
      <p:ext uri="{BB962C8B-B14F-4D97-AF65-F5344CB8AC3E}">
        <p14:creationId xmlns:p14="http://schemas.microsoft.com/office/powerpoint/2010/main" val="27006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2707" y="188185"/>
            <a:ext cx="4011562" cy="836706"/>
          </a:xfrm>
        </p:spPr>
        <p:txBody>
          <a:bodyPr lIns="0" tIns="0" rIns="0" bIns="0"/>
          <a:lstStyle/>
          <a:p>
            <a:pPr algn="r"/>
            <a:r>
              <a:rPr lang="en-US" sz="4000" dirty="0">
                <a:latin typeface="Arial"/>
                <a:cs typeface="Arial"/>
              </a:rPr>
              <a:t>Current work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90524" y="1316196"/>
            <a:ext cx="8296275" cy="4022720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endParaRPr lang="en-US" sz="2700" dirty="0">
              <a:latin typeface="Arial"/>
              <a:cs typeface="Arial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48708" y="1213546"/>
            <a:ext cx="8446585" cy="4430908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  <a:buClr>
                <a:srgbClr val="0092D2"/>
              </a:buClr>
            </a:pPr>
            <a:r>
              <a:rPr lang="en-US" sz="2700" dirty="0">
                <a:latin typeface="Arial"/>
                <a:cs typeface="Arial"/>
              </a:rPr>
              <a:t>Development of the Outline Business Case, including: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A statistical survey to determine the impacts of different charging levels on driver behaviour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Scenario and sensitivity testing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Non-charging measures assessment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Assessment of the possible discounts, exemptions and ‘sunset periods’ for particular groups</a:t>
            </a:r>
          </a:p>
          <a:p>
            <a:pPr marL="252000" indent="-252000" algn="l">
              <a:buClr>
                <a:srgbClr val="0092D2"/>
              </a:buClr>
              <a:buFont typeface="Arial"/>
              <a:buChar char="•"/>
            </a:pPr>
            <a:r>
              <a:rPr lang="en-US" sz="2700" dirty="0">
                <a:latin typeface="Arial"/>
                <a:cs typeface="Arial"/>
              </a:rPr>
              <a:t>Economic and public health assessments</a:t>
            </a:r>
          </a:p>
          <a:p>
            <a:pPr>
              <a:spcBef>
                <a:spcPts val="1200"/>
              </a:spcBef>
              <a:buClr>
                <a:srgbClr val="0092D2"/>
              </a:buClr>
            </a:pPr>
            <a:r>
              <a:rPr lang="en-US" sz="2700" b="1" dirty="0">
                <a:solidFill>
                  <a:srgbClr val="0070C0"/>
                </a:solidFill>
                <a:latin typeface="Arial"/>
                <a:cs typeface="Arial"/>
              </a:rPr>
              <a:t>As well as ongoing public engagement throughout</a:t>
            </a:r>
          </a:p>
          <a:p>
            <a:pPr algn="l">
              <a:buClr>
                <a:srgbClr val="0092D2"/>
              </a:buClr>
            </a:pP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38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25890" y="992631"/>
            <a:ext cx="8492221" cy="4872738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Publication of the Outline Business Case (OBC) providing a detailed assessment of our preferred option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The OBC should be published in September, in line our original plan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As well as ongoing public </a:t>
            </a:r>
            <a:r>
              <a:rPr lang="en-US" sz="2600" dirty="0" smtClean="0">
                <a:latin typeface="Arial"/>
                <a:cs typeface="Arial"/>
              </a:rPr>
              <a:t>engagement, </a:t>
            </a:r>
            <a:r>
              <a:rPr lang="en-US" sz="2600" dirty="0">
                <a:latin typeface="Arial"/>
                <a:cs typeface="Arial"/>
              </a:rPr>
              <a:t>there will be a six-week formal consultation </a:t>
            </a:r>
            <a:r>
              <a:rPr lang="en-US" sz="2600" dirty="0" smtClean="0">
                <a:latin typeface="Arial"/>
                <a:cs typeface="Arial"/>
              </a:rPr>
              <a:t>period to coincide with the publication of the OBC</a:t>
            </a:r>
            <a:endParaRPr lang="en-US" sz="2600" dirty="0">
              <a:latin typeface="Arial"/>
              <a:cs typeface="Arial"/>
            </a:endParaRP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A Cabinet decision on the OBC is then expected in </a:t>
            </a:r>
            <a:r>
              <a:rPr lang="en-US" sz="2600" dirty="0" smtClean="0">
                <a:latin typeface="Arial"/>
                <a:cs typeface="Arial"/>
              </a:rPr>
              <a:t>the Autumn</a:t>
            </a:r>
          </a:p>
          <a:p>
            <a:pPr marL="252000" indent="-252000" algn="l">
              <a:spcAft>
                <a:spcPts val="600"/>
              </a:spcAft>
              <a:buClr>
                <a:srgbClr val="0092D2"/>
              </a:buClr>
              <a:buFont typeface="Arial"/>
              <a:buChar char="•"/>
            </a:pPr>
            <a:r>
              <a:rPr lang="en-US" sz="2600" dirty="0" smtClean="0">
                <a:latin typeface="Arial"/>
                <a:cs typeface="Arial"/>
              </a:rPr>
              <a:t>The decision to introduce a CAZ will need support from WECA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789816CE-A4DD-F84B-B1D4-A14590BFF290}"/>
              </a:ext>
            </a:extLst>
          </p:cNvPr>
          <p:cNvSpPr txBox="1">
            <a:spLocks/>
          </p:cNvSpPr>
          <p:nvPr/>
        </p:nvSpPr>
        <p:spPr>
          <a:xfrm>
            <a:off x="4562707" y="188185"/>
            <a:ext cx="4011562" cy="836706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>
                <a:latin typeface="Arial"/>
                <a:cs typeface="Arial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0493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</TotalTime>
  <Words>530</Words>
  <Application>Microsoft Office PowerPoint</Application>
  <PresentationFormat>On-screen Show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Office Theme</vt:lpstr>
      <vt:lpstr>4_Custom Design</vt:lpstr>
      <vt:lpstr>3_Custom Design</vt:lpstr>
      <vt:lpstr>1_Custom Design</vt:lpstr>
      <vt:lpstr>Custom Design</vt:lpstr>
      <vt:lpstr>2_Custom Design</vt:lpstr>
      <vt:lpstr>Bath Clean Air Plan:  May 2018 update </vt:lpstr>
      <vt:lpstr>Progress so far</vt:lpstr>
      <vt:lpstr>The project team</vt:lpstr>
      <vt:lpstr>Engagement</vt:lpstr>
      <vt:lpstr>Web presence</vt:lpstr>
      <vt:lpstr>Key stakeholders</vt:lpstr>
      <vt:lpstr>PowerPoint Presentation</vt:lpstr>
      <vt:lpstr>Current work</vt:lpstr>
      <vt:lpstr>PowerPoint Presentation</vt:lpstr>
      <vt:lpstr>Get involved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Mairi McLellan</dc:creator>
  <cp:lastModifiedBy>Mark Hayward</cp:lastModifiedBy>
  <cp:revision>226</cp:revision>
  <cp:lastPrinted>2017-11-07T09:54:01Z</cp:lastPrinted>
  <dcterms:created xsi:type="dcterms:W3CDTF">2017-10-28T11:02:43Z</dcterms:created>
  <dcterms:modified xsi:type="dcterms:W3CDTF">2018-05-15T09:59:39Z</dcterms:modified>
</cp:coreProperties>
</file>