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7"/>
  </p:notesMasterIdLst>
  <p:sldIdLst>
    <p:sldId id="268" r:id="rId2"/>
    <p:sldId id="257" r:id="rId3"/>
    <p:sldId id="269" r:id="rId4"/>
    <p:sldId id="256" r:id="rId5"/>
    <p:sldId id="265" r:id="rId6"/>
    <p:sldId id="267" r:id="rId7"/>
    <p:sldId id="270" r:id="rId8"/>
    <p:sldId id="266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3"/>
    <p:restoredTop sz="94694"/>
  </p:normalViewPr>
  <p:slideViewPr>
    <p:cSldViewPr snapToGrid="0">
      <p:cViewPr varScale="1">
        <p:scale>
          <a:sx n="121" d="100"/>
          <a:sy n="121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A3B54-E011-4B8D-BB50-0424C0B7682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D93596-C700-4546-9B5A-B6B0AA6C72C7}">
      <dgm:prSet/>
      <dgm:spPr/>
      <dgm:t>
        <a:bodyPr/>
        <a:lstStyle/>
        <a:p>
          <a:r>
            <a:rPr lang="en-US" dirty="0"/>
            <a:t>Detached Youth work in BANES (Bath, Keynsham, Midsomer Norton) </a:t>
          </a:r>
        </a:p>
      </dgm:t>
    </dgm:pt>
    <dgm:pt modelId="{E1819314-504F-477F-AED8-BF4CD7A4BD1B}" type="parTrans" cxnId="{F6B821FC-2434-46E5-B4D6-2834F4C46C3F}">
      <dgm:prSet/>
      <dgm:spPr/>
      <dgm:t>
        <a:bodyPr/>
        <a:lstStyle/>
        <a:p>
          <a:endParaRPr lang="en-US"/>
        </a:p>
      </dgm:t>
    </dgm:pt>
    <dgm:pt modelId="{C7928868-D386-4CE8-A65F-40FE62F18F53}" type="sibTrans" cxnId="{F6B821FC-2434-46E5-B4D6-2834F4C46C3F}">
      <dgm:prSet/>
      <dgm:spPr/>
      <dgm:t>
        <a:bodyPr/>
        <a:lstStyle/>
        <a:p>
          <a:endParaRPr lang="en-US"/>
        </a:p>
      </dgm:t>
    </dgm:pt>
    <dgm:pt modelId="{2ABCD95D-D2A7-433D-9687-2C4D26D94F30}">
      <dgm:prSet/>
      <dgm:spPr/>
      <dgm:t>
        <a:bodyPr/>
        <a:lstStyle/>
        <a:p>
          <a:r>
            <a:rPr lang="en-US" dirty="0"/>
            <a:t>Target hotspots and Young People that are being exploited</a:t>
          </a:r>
        </a:p>
      </dgm:t>
    </dgm:pt>
    <dgm:pt modelId="{A0787E49-3CBA-4EBC-817B-C39B338B2541}" type="parTrans" cxnId="{D7ADB577-E9AF-4CB7-B574-E325EB12F4CE}">
      <dgm:prSet/>
      <dgm:spPr/>
      <dgm:t>
        <a:bodyPr/>
        <a:lstStyle/>
        <a:p>
          <a:endParaRPr lang="en-US"/>
        </a:p>
      </dgm:t>
    </dgm:pt>
    <dgm:pt modelId="{B2F4112D-69BB-4316-B0D9-3981F515BF38}" type="sibTrans" cxnId="{D7ADB577-E9AF-4CB7-B574-E325EB12F4CE}">
      <dgm:prSet/>
      <dgm:spPr/>
      <dgm:t>
        <a:bodyPr/>
        <a:lstStyle/>
        <a:p>
          <a:endParaRPr lang="en-US"/>
        </a:p>
      </dgm:t>
    </dgm:pt>
    <dgm:pt modelId="{2D68D153-343B-4927-867C-D607945E9B44}">
      <dgm:prSet/>
      <dgm:spPr/>
      <dgm:t>
        <a:bodyPr/>
        <a:lstStyle/>
        <a:p>
          <a:r>
            <a:rPr lang="en-US"/>
            <a:t>One-to-one support</a:t>
          </a:r>
        </a:p>
      </dgm:t>
    </dgm:pt>
    <dgm:pt modelId="{9BD521B3-7D91-4468-A774-C14F7C153E08}" type="parTrans" cxnId="{DD2592A6-DECB-4CC3-8C4C-AB03F35EFB9C}">
      <dgm:prSet/>
      <dgm:spPr/>
      <dgm:t>
        <a:bodyPr/>
        <a:lstStyle/>
        <a:p>
          <a:endParaRPr lang="en-US"/>
        </a:p>
      </dgm:t>
    </dgm:pt>
    <dgm:pt modelId="{D9913C09-6A06-4241-B876-6D467D282BEB}" type="sibTrans" cxnId="{DD2592A6-DECB-4CC3-8C4C-AB03F35EFB9C}">
      <dgm:prSet/>
      <dgm:spPr/>
      <dgm:t>
        <a:bodyPr/>
        <a:lstStyle/>
        <a:p>
          <a:endParaRPr lang="en-US"/>
        </a:p>
      </dgm:t>
    </dgm:pt>
    <dgm:pt modelId="{EBBD9526-48A9-425C-9DFD-4AD89B7B8B6F}">
      <dgm:prSet/>
      <dgm:spPr/>
      <dgm:t>
        <a:bodyPr/>
        <a:lstStyle/>
        <a:p>
          <a:r>
            <a:rPr lang="en-US"/>
            <a:t>Diversionary activities for targeted youth groups</a:t>
          </a:r>
        </a:p>
      </dgm:t>
    </dgm:pt>
    <dgm:pt modelId="{5F60AC63-68EF-4B19-922D-661BDD3677E7}" type="parTrans" cxnId="{49E09702-C25E-4DCB-AD49-BD1F95A4648E}">
      <dgm:prSet/>
      <dgm:spPr/>
      <dgm:t>
        <a:bodyPr/>
        <a:lstStyle/>
        <a:p>
          <a:endParaRPr lang="en-US"/>
        </a:p>
      </dgm:t>
    </dgm:pt>
    <dgm:pt modelId="{C94E0F36-6613-4F84-B1C0-8B94205684E1}" type="sibTrans" cxnId="{49E09702-C25E-4DCB-AD49-BD1F95A4648E}">
      <dgm:prSet/>
      <dgm:spPr/>
      <dgm:t>
        <a:bodyPr/>
        <a:lstStyle/>
        <a:p>
          <a:endParaRPr lang="en-US"/>
        </a:p>
      </dgm:t>
    </dgm:pt>
    <dgm:pt modelId="{F1AAE413-8077-4E40-9713-099187266431}">
      <dgm:prSet/>
      <dgm:spPr/>
      <dgm:t>
        <a:bodyPr/>
        <a:lstStyle/>
        <a:p>
          <a:r>
            <a:rPr lang="en-US" dirty="0"/>
            <a:t>Resources for interventions</a:t>
          </a:r>
        </a:p>
      </dgm:t>
    </dgm:pt>
    <dgm:pt modelId="{F972476D-8DAD-4CC0-A504-013511A52F5D}" type="parTrans" cxnId="{70CB153B-8507-4769-95C4-3FB8D7905EF4}">
      <dgm:prSet/>
      <dgm:spPr/>
      <dgm:t>
        <a:bodyPr/>
        <a:lstStyle/>
        <a:p>
          <a:endParaRPr lang="en-US"/>
        </a:p>
      </dgm:t>
    </dgm:pt>
    <dgm:pt modelId="{0CDF88EC-B5CB-462C-B158-5E7426CFAE19}" type="sibTrans" cxnId="{70CB153B-8507-4769-95C4-3FB8D7905EF4}">
      <dgm:prSet/>
      <dgm:spPr/>
      <dgm:t>
        <a:bodyPr/>
        <a:lstStyle/>
        <a:p>
          <a:endParaRPr lang="en-US"/>
        </a:p>
      </dgm:t>
    </dgm:pt>
    <dgm:pt modelId="{DE274CA2-49B6-B547-8F0B-23C2C1CB2E8C}">
      <dgm:prSet/>
      <dgm:spPr/>
      <dgm:t>
        <a:bodyPr/>
        <a:lstStyle/>
        <a:p>
          <a:r>
            <a:rPr lang="en-US" dirty="0"/>
            <a:t>In the last year we have met with 2993 Young People </a:t>
          </a:r>
        </a:p>
      </dgm:t>
    </dgm:pt>
    <dgm:pt modelId="{17C2C8E7-E3D7-E34C-921A-C33F6A95BA58}" type="parTrans" cxnId="{1D798647-E784-404B-B8B8-62082F1A02D2}">
      <dgm:prSet/>
      <dgm:spPr/>
      <dgm:t>
        <a:bodyPr/>
        <a:lstStyle/>
        <a:p>
          <a:endParaRPr lang="en-US"/>
        </a:p>
      </dgm:t>
    </dgm:pt>
    <dgm:pt modelId="{A8D52A80-A533-974B-8A90-34655A78F366}" type="sibTrans" cxnId="{1D798647-E784-404B-B8B8-62082F1A02D2}">
      <dgm:prSet/>
      <dgm:spPr/>
      <dgm:t>
        <a:bodyPr/>
        <a:lstStyle/>
        <a:p>
          <a:endParaRPr lang="en-US"/>
        </a:p>
      </dgm:t>
    </dgm:pt>
    <dgm:pt modelId="{1F2C6F75-6884-BC44-ACBE-6289ECCE9EB8}">
      <dgm:prSet/>
      <dgm:spPr/>
      <dgm:t>
        <a:bodyPr/>
        <a:lstStyle/>
        <a:p>
          <a:r>
            <a:rPr lang="en-US" dirty="0"/>
            <a:t>Working with families of Children that are being exploited </a:t>
          </a:r>
        </a:p>
      </dgm:t>
    </dgm:pt>
    <dgm:pt modelId="{F9852694-066F-A849-9333-4D4324C95F62}" type="parTrans" cxnId="{9375F0A1-2A7E-AF48-BC84-D6E672A07CDD}">
      <dgm:prSet/>
      <dgm:spPr/>
      <dgm:t>
        <a:bodyPr/>
        <a:lstStyle/>
        <a:p>
          <a:endParaRPr lang="en-US"/>
        </a:p>
      </dgm:t>
    </dgm:pt>
    <dgm:pt modelId="{8956CCB2-1D7A-2E44-A5A3-EFEF6C8F002E}" type="sibTrans" cxnId="{9375F0A1-2A7E-AF48-BC84-D6E672A07CDD}">
      <dgm:prSet/>
      <dgm:spPr/>
      <dgm:t>
        <a:bodyPr/>
        <a:lstStyle/>
        <a:p>
          <a:endParaRPr lang="en-US"/>
        </a:p>
      </dgm:t>
    </dgm:pt>
    <dgm:pt modelId="{88EB351E-BFAF-3844-B75F-634D94BD831F}" type="pres">
      <dgm:prSet presAssocID="{D51A3B54-E011-4B8D-BB50-0424C0B76823}" presName="diagram" presStyleCnt="0">
        <dgm:presLayoutVars>
          <dgm:dir/>
          <dgm:resizeHandles val="exact"/>
        </dgm:presLayoutVars>
      </dgm:prSet>
      <dgm:spPr/>
    </dgm:pt>
    <dgm:pt modelId="{AD8E9D0A-4AEE-2943-9496-2A64D6C8A13F}" type="pres">
      <dgm:prSet presAssocID="{71D93596-C700-4546-9B5A-B6B0AA6C72C7}" presName="node" presStyleLbl="node1" presStyleIdx="0" presStyleCnt="7">
        <dgm:presLayoutVars>
          <dgm:bulletEnabled val="1"/>
        </dgm:presLayoutVars>
      </dgm:prSet>
      <dgm:spPr/>
    </dgm:pt>
    <dgm:pt modelId="{5DE64A94-5135-0447-9AD3-04C4D8211CD3}" type="pres">
      <dgm:prSet presAssocID="{C7928868-D386-4CE8-A65F-40FE62F18F53}" presName="sibTrans" presStyleCnt="0"/>
      <dgm:spPr/>
    </dgm:pt>
    <dgm:pt modelId="{6B037E7D-A38D-7649-BA5B-94B29AEECE2B}" type="pres">
      <dgm:prSet presAssocID="{2ABCD95D-D2A7-433D-9687-2C4D26D94F30}" presName="node" presStyleLbl="node1" presStyleIdx="1" presStyleCnt="7">
        <dgm:presLayoutVars>
          <dgm:bulletEnabled val="1"/>
        </dgm:presLayoutVars>
      </dgm:prSet>
      <dgm:spPr/>
    </dgm:pt>
    <dgm:pt modelId="{0181F883-C248-0F46-BA7E-F398764A9F7B}" type="pres">
      <dgm:prSet presAssocID="{B2F4112D-69BB-4316-B0D9-3981F515BF38}" presName="sibTrans" presStyleCnt="0"/>
      <dgm:spPr/>
    </dgm:pt>
    <dgm:pt modelId="{D7E142EF-31C8-764F-950A-7DAAC3F9666A}" type="pres">
      <dgm:prSet presAssocID="{2D68D153-343B-4927-867C-D607945E9B44}" presName="node" presStyleLbl="node1" presStyleIdx="2" presStyleCnt="7">
        <dgm:presLayoutVars>
          <dgm:bulletEnabled val="1"/>
        </dgm:presLayoutVars>
      </dgm:prSet>
      <dgm:spPr/>
    </dgm:pt>
    <dgm:pt modelId="{896A2AE3-EEA1-F94F-B99C-F8EFA0B4E6ED}" type="pres">
      <dgm:prSet presAssocID="{D9913C09-6A06-4241-B876-6D467D282BEB}" presName="sibTrans" presStyleCnt="0"/>
      <dgm:spPr/>
    </dgm:pt>
    <dgm:pt modelId="{6F49C537-6020-0947-BE65-84AE945ECC91}" type="pres">
      <dgm:prSet presAssocID="{EBBD9526-48A9-425C-9DFD-4AD89B7B8B6F}" presName="node" presStyleLbl="node1" presStyleIdx="3" presStyleCnt="7">
        <dgm:presLayoutVars>
          <dgm:bulletEnabled val="1"/>
        </dgm:presLayoutVars>
      </dgm:prSet>
      <dgm:spPr/>
    </dgm:pt>
    <dgm:pt modelId="{1FBE5EF4-35A2-BC4F-B9A9-341F2D8C47EC}" type="pres">
      <dgm:prSet presAssocID="{C94E0F36-6613-4F84-B1C0-8B94205684E1}" presName="sibTrans" presStyleCnt="0"/>
      <dgm:spPr/>
    </dgm:pt>
    <dgm:pt modelId="{B87AC65A-E986-8B48-B51E-42D8D377D82C}" type="pres">
      <dgm:prSet presAssocID="{F1AAE413-8077-4E40-9713-099187266431}" presName="node" presStyleLbl="node1" presStyleIdx="4" presStyleCnt="7">
        <dgm:presLayoutVars>
          <dgm:bulletEnabled val="1"/>
        </dgm:presLayoutVars>
      </dgm:prSet>
      <dgm:spPr/>
    </dgm:pt>
    <dgm:pt modelId="{6DBC6DEA-6EC3-264B-81AA-3E777B1A7207}" type="pres">
      <dgm:prSet presAssocID="{0CDF88EC-B5CB-462C-B158-5E7426CFAE19}" presName="sibTrans" presStyleCnt="0"/>
      <dgm:spPr/>
    </dgm:pt>
    <dgm:pt modelId="{BE40CC6D-FCE3-1540-AEAC-5EB66209A4C5}" type="pres">
      <dgm:prSet presAssocID="{DE274CA2-49B6-B547-8F0B-23C2C1CB2E8C}" presName="node" presStyleLbl="node1" presStyleIdx="5" presStyleCnt="7">
        <dgm:presLayoutVars>
          <dgm:bulletEnabled val="1"/>
        </dgm:presLayoutVars>
      </dgm:prSet>
      <dgm:spPr/>
    </dgm:pt>
    <dgm:pt modelId="{9552F0D3-7E6D-E94B-8AAB-7DB99D51549E}" type="pres">
      <dgm:prSet presAssocID="{A8D52A80-A533-974B-8A90-34655A78F366}" presName="sibTrans" presStyleCnt="0"/>
      <dgm:spPr/>
    </dgm:pt>
    <dgm:pt modelId="{D60DB438-0192-3F43-AD1A-0EB8359FAE10}" type="pres">
      <dgm:prSet presAssocID="{1F2C6F75-6884-BC44-ACBE-6289ECCE9EB8}" presName="node" presStyleLbl="node1" presStyleIdx="6" presStyleCnt="7">
        <dgm:presLayoutVars>
          <dgm:bulletEnabled val="1"/>
        </dgm:presLayoutVars>
      </dgm:prSet>
      <dgm:spPr/>
    </dgm:pt>
  </dgm:ptLst>
  <dgm:cxnLst>
    <dgm:cxn modelId="{49E09702-C25E-4DCB-AD49-BD1F95A4648E}" srcId="{D51A3B54-E011-4B8D-BB50-0424C0B76823}" destId="{EBBD9526-48A9-425C-9DFD-4AD89B7B8B6F}" srcOrd="3" destOrd="0" parTransId="{5F60AC63-68EF-4B19-922D-661BDD3677E7}" sibTransId="{C94E0F36-6613-4F84-B1C0-8B94205684E1}"/>
    <dgm:cxn modelId="{FAD92505-1DBF-2B4C-9038-D38D384F4C2D}" type="presOf" srcId="{2ABCD95D-D2A7-433D-9687-2C4D26D94F30}" destId="{6B037E7D-A38D-7649-BA5B-94B29AEECE2B}" srcOrd="0" destOrd="0" presId="urn:microsoft.com/office/officeart/2005/8/layout/default"/>
    <dgm:cxn modelId="{57B1AB22-9DF0-C84B-B680-7193078C6000}" type="presOf" srcId="{71D93596-C700-4546-9B5A-B6B0AA6C72C7}" destId="{AD8E9D0A-4AEE-2943-9496-2A64D6C8A13F}" srcOrd="0" destOrd="0" presId="urn:microsoft.com/office/officeart/2005/8/layout/default"/>
    <dgm:cxn modelId="{70CB153B-8507-4769-95C4-3FB8D7905EF4}" srcId="{D51A3B54-E011-4B8D-BB50-0424C0B76823}" destId="{F1AAE413-8077-4E40-9713-099187266431}" srcOrd="4" destOrd="0" parTransId="{F972476D-8DAD-4CC0-A504-013511A52F5D}" sibTransId="{0CDF88EC-B5CB-462C-B158-5E7426CFAE19}"/>
    <dgm:cxn modelId="{1D798647-E784-404B-B8B8-62082F1A02D2}" srcId="{D51A3B54-E011-4B8D-BB50-0424C0B76823}" destId="{DE274CA2-49B6-B547-8F0B-23C2C1CB2E8C}" srcOrd="5" destOrd="0" parTransId="{17C2C8E7-E3D7-E34C-921A-C33F6A95BA58}" sibTransId="{A8D52A80-A533-974B-8A90-34655A78F366}"/>
    <dgm:cxn modelId="{DC38DD6E-8888-414B-B858-C56F4D786BA6}" type="presOf" srcId="{2D68D153-343B-4927-867C-D607945E9B44}" destId="{D7E142EF-31C8-764F-950A-7DAAC3F9666A}" srcOrd="0" destOrd="0" presId="urn:microsoft.com/office/officeart/2005/8/layout/default"/>
    <dgm:cxn modelId="{D7ADB577-E9AF-4CB7-B574-E325EB12F4CE}" srcId="{D51A3B54-E011-4B8D-BB50-0424C0B76823}" destId="{2ABCD95D-D2A7-433D-9687-2C4D26D94F30}" srcOrd="1" destOrd="0" parTransId="{A0787E49-3CBA-4EBC-817B-C39B338B2541}" sibTransId="{B2F4112D-69BB-4316-B0D9-3981F515BF38}"/>
    <dgm:cxn modelId="{56F72B8A-C4BB-DD49-BBF9-22A11576DF20}" type="presOf" srcId="{D51A3B54-E011-4B8D-BB50-0424C0B76823}" destId="{88EB351E-BFAF-3844-B75F-634D94BD831F}" srcOrd="0" destOrd="0" presId="urn:microsoft.com/office/officeart/2005/8/layout/default"/>
    <dgm:cxn modelId="{9375F0A1-2A7E-AF48-BC84-D6E672A07CDD}" srcId="{D51A3B54-E011-4B8D-BB50-0424C0B76823}" destId="{1F2C6F75-6884-BC44-ACBE-6289ECCE9EB8}" srcOrd="6" destOrd="0" parTransId="{F9852694-066F-A849-9333-4D4324C95F62}" sibTransId="{8956CCB2-1D7A-2E44-A5A3-EFEF6C8F002E}"/>
    <dgm:cxn modelId="{DD2592A6-DECB-4CC3-8C4C-AB03F35EFB9C}" srcId="{D51A3B54-E011-4B8D-BB50-0424C0B76823}" destId="{2D68D153-343B-4927-867C-D607945E9B44}" srcOrd="2" destOrd="0" parTransId="{9BD521B3-7D91-4468-A774-C14F7C153E08}" sibTransId="{D9913C09-6A06-4241-B876-6D467D282BEB}"/>
    <dgm:cxn modelId="{68D610B5-DFC7-204F-A29A-5B3A5A4CF4C2}" type="presOf" srcId="{1F2C6F75-6884-BC44-ACBE-6289ECCE9EB8}" destId="{D60DB438-0192-3F43-AD1A-0EB8359FAE10}" srcOrd="0" destOrd="0" presId="urn:microsoft.com/office/officeart/2005/8/layout/default"/>
    <dgm:cxn modelId="{41B147C0-5C64-834A-9A37-0FA7A28F9B14}" type="presOf" srcId="{F1AAE413-8077-4E40-9713-099187266431}" destId="{B87AC65A-E986-8B48-B51E-42D8D377D82C}" srcOrd="0" destOrd="0" presId="urn:microsoft.com/office/officeart/2005/8/layout/default"/>
    <dgm:cxn modelId="{A6FB8FCB-8827-9940-8E29-3368132E9ABE}" type="presOf" srcId="{EBBD9526-48A9-425C-9DFD-4AD89B7B8B6F}" destId="{6F49C537-6020-0947-BE65-84AE945ECC91}" srcOrd="0" destOrd="0" presId="urn:microsoft.com/office/officeart/2005/8/layout/default"/>
    <dgm:cxn modelId="{383366F1-7D4C-1C48-AC81-CAB106F94316}" type="presOf" srcId="{DE274CA2-49B6-B547-8F0B-23C2C1CB2E8C}" destId="{BE40CC6D-FCE3-1540-AEAC-5EB66209A4C5}" srcOrd="0" destOrd="0" presId="urn:microsoft.com/office/officeart/2005/8/layout/default"/>
    <dgm:cxn modelId="{F6B821FC-2434-46E5-B4D6-2834F4C46C3F}" srcId="{D51A3B54-E011-4B8D-BB50-0424C0B76823}" destId="{71D93596-C700-4546-9B5A-B6B0AA6C72C7}" srcOrd="0" destOrd="0" parTransId="{E1819314-504F-477F-AED8-BF4CD7A4BD1B}" sibTransId="{C7928868-D386-4CE8-A65F-40FE62F18F53}"/>
    <dgm:cxn modelId="{6357E864-CB1C-104F-9651-ACE6D3DE8568}" type="presParOf" srcId="{88EB351E-BFAF-3844-B75F-634D94BD831F}" destId="{AD8E9D0A-4AEE-2943-9496-2A64D6C8A13F}" srcOrd="0" destOrd="0" presId="urn:microsoft.com/office/officeart/2005/8/layout/default"/>
    <dgm:cxn modelId="{9633E7C2-245B-AB40-A23B-3397682BC6ED}" type="presParOf" srcId="{88EB351E-BFAF-3844-B75F-634D94BD831F}" destId="{5DE64A94-5135-0447-9AD3-04C4D8211CD3}" srcOrd="1" destOrd="0" presId="urn:microsoft.com/office/officeart/2005/8/layout/default"/>
    <dgm:cxn modelId="{574E0AC8-6AA9-8A41-BBBA-4F94811C1F89}" type="presParOf" srcId="{88EB351E-BFAF-3844-B75F-634D94BD831F}" destId="{6B037E7D-A38D-7649-BA5B-94B29AEECE2B}" srcOrd="2" destOrd="0" presId="urn:microsoft.com/office/officeart/2005/8/layout/default"/>
    <dgm:cxn modelId="{407FC8D5-1BB5-E249-BF3F-13E46313CB14}" type="presParOf" srcId="{88EB351E-BFAF-3844-B75F-634D94BD831F}" destId="{0181F883-C248-0F46-BA7E-F398764A9F7B}" srcOrd="3" destOrd="0" presId="urn:microsoft.com/office/officeart/2005/8/layout/default"/>
    <dgm:cxn modelId="{B7098E9C-3AE1-3F43-8F2A-3E66000707F4}" type="presParOf" srcId="{88EB351E-BFAF-3844-B75F-634D94BD831F}" destId="{D7E142EF-31C8-764F-950A-7DAAC3F9666A}" srcOrd="4" destOrd="0" presId="urn:microsoft.com/office/officeart/2005/8/layout/default"/>
    <dgm:cxn modelId="{907CBE08-B925-A84A-A591-AD6C7ECFA97C}" type="presParOf" srcId="{88EB351E-BFAF-3844-B75F-634D94BD831F}" destId="{896A2AE3-EEA1-F94F-B99C-F8EFA0B4E6ED}" srcOrd="5" destOrd="0" presId="urn:microsoft.com/office/officeart/2005/8/layout/default"/>
    <dgm:cxn modelId="{971833C4-F5BD-7047-A67A-88060939AE66}" type="presParOf" srcId="{88EB351E-BFAF-3844-B75F-634D94BD831F}" destId="{6F49C537-6020-0947-BE65-84AE945ECC91}" srcOrd="6" destOrd="0" presId="urn:microsoft.com/office/officeart/2005/8/layout/default"/>
    <dgm:cxn modelId="{8639C721-A25A-9C48-B6FD-3DCB52C5E105}" type="presParOf" srcId="{88EB351E-BFAF-3844-B75F-634D94BD831F}" destId="{1FBE5EF4-35A2-BC4F-B9A9-341F2D8C47EC}" srcOrd="7" destOrd="0" presId="urn:microsoft.com/office/officeart/2005/8/layout/default"/>
    <dgm:cxn modelId="{329B66D7-E532-D64B-8B68-5C079F2BF593}" type="presParOf" srcId="{88EB351E-BFAF-3844-B75F-634D94BD831F}" destId="{B87AC65A-E986-8B48-B51E-42D8D377D82C}" srcOrd="8" destOrd="0" presId="urn:microsoft.com/office/officeart/2005/8/layout/default"/>
    <dgm:cxn modelId="{EF585E80-644A-D947-AD19-754A4D614992}" type="presParOf" srcId="{88EB351E-BFAF-3844-B75F-634D94BD831F}" destId="{6DBC6DEA-6EC3-264B-81AA-3E777B1A7207}" srcOrd="9" destOrd="0" presId="urn:microsoft.com/office/officeart/2005/8/layout/default"/>
    <dgm:cxn modelId="{A38B4476-9CDD-044D-A388-362528D1AE8A}" type="presParOf" srcId="{88EB351E-BFAF-3844-B75F-634D94BD831F}" destId="{BE40CC6D-FCE3-1540-AEAC-5EB66209A4C5}" srcOrd="10" destOrd="0" presId="urn:microsoft.com/office/officeart/2005/8/layout/default"/>
    <dgm:cxn modelId="{5D833EE1-5008-FC44-8C98-2A237BAC787E}" type="presParOf" srcId="{88EB351E-BFAF-3844-B75F-634D94BD831F}" destId="{9552F0D3-7E6D-E94B-8AAB-7DB99D51549E}" srcOrd="11" destOrd="0" presId="urn:microsoft.com/office/officeart/2005/8/layout/default"/>
    <dgm:cxn modelId="{2AE493A6-2103-3646-9358-CA352C63ABC0}" type="presParOf" srcId="{88EB351E-BFAF-3844-B75F-634D94BD831F}" destId="{D60DB438-0192-3F43-AD1A-0EB8359FAE1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61BE0-FB69-45AF-ABA1-54C6837D87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65FE8C-6291-4BC5-9DEA-A5CFD66D521E}">
      <dgm:prSet/>
      <dgm:spPr/>
      <dgm:t>
        <a:bodyPr/>
        <a:lstStyle/>
        <a:p>
          <a:r>
            <a:rPr lang="en-GB"/>
            <a:t>Detached Youth work in BANES (Bath, Keynsham, Midsomer Norton)</a:t>
          </a:r>
          <a:endParaRPr lang="en-US"/>
        </a:p>
      </dgm:t>
    </dgm:pt>
    <dgm:pt modelId="{3669597D-DB67-459E-AA14-268B1EFE389A}" type="parTrans" cxnId="{D40DC4C8-3A83-4482-B784-77260404B5B6}">
      <dgm:prSet/>
      <dgm:spPr/>
      <dgm:t>
        <a:bodyPr/>
        <a:lstStyle/>
        <a:p>
          <a:endParaRPr lang="en-US"/>
        </a:p>
      </dgm:t>
    </dgm:pt>
    <dgm:pt modelId="{CDDF5E6A-8A27-4789-A884-86CC242137C9}" type="sibTrans" cxnId="{D40DC4C8-3A83-4482-B784-77260404B5B6}">
      <dgm:prSet/>
      <dgm:spPr/>
      <dgm:t>
        <a:bodyPr/>
        <a:lstStyle/>
        <a:p>
          <a:endParaRPr lang="en-US"/>
        </a:p>
      </dgm:t>
    </dgm:pt>
    <dgm:pt modelId="{4715F484-B657-4398-ACFB-C0753D6EECAC}">
      <dgm:prSet/>
      <dgm:spPr/>
      <dgm:t>
        <a:bodyPr/>
        <a:lstStyle/>
        <a:p>
          <a:r>
            <a:rPr lang="en-GB"/>
            <a:t>One-to-one support</a:t>
          </a:r>
          <a:endParaRPr lang="en-US"/>
        </a:p>
      </dgm:t>
    </dgm:pt>
    <dgm:pt modelId="{76DF053F-73C8-49C2-9D30-B95C42A596DA}" type="parTrans" cxnId="{A5A3F0F6-4786-40F9-B8BE-573C7F0F2631}">
      <dgm:prSet/>
      <dgm:spPr/>
      <dgm:t>
        <a:bodyPr/>
        <a:lstStyle/>
        <a:p>
          <a:endParaRPr lang="en-US"/>
        </a:p>
      </dgm:t>
    </dgm:pt>
    <dgm:pt modelId="{D2CC6D17-1BCE-4907-88B2-6FCD9D6AB11F}" type="sibTrans" cxnId="{A5A3F0F6-4786-40F9-B8BE-573C7F0F2631}">
      <dgm:prSet/>
      <dgm:spPr/>
      <dgm:t>
        <a:bodyPr/>
        <a:lstStyle/>
        <a:p>
          <a:endParaRPr lang="en-US"/>
        </a:p>
      </dgm:t>
    </dgm:pt>
    <dgm:pt modelId="{1ED2327A-8FD8-4D39-A308-3B5F57E18E43}">
      <dgm:prSet/>
      <dgm:spPr/>
      <dgm:t>
        <a:bodyPr/>
        <a:lstStyle/>
        <a:p>
          <a:r>
            <a:rPr lang="en-GB"/>
            <a:t>Diversionary activities for targeted youth groups</a:t>
          </a:r>
          <a:endParaRPr lang="en-US"/>
        </a:p>
      </dgm:t>
    </dgm:pt>
    <dgm:pt modelId="{94F63572-D746-44B1-BEF3-42F1C8E11F9D}" type="parTrans" cxnId="{AC49B28E-045F-4D2B-ACB9-9A046607E8D6}">
      <dgm:prSet/>
      <dgm:spPr/>
      <dgm:t>
        <a:bodyPr/>
        <a:lstStyle/>
        <a:p>
          <a:endParaRPr lang="en-US"/>
        </a:p>
      </dgm:t>
    </dgm:pt>
    <dgm:pt modelId="{4D1602AE-B2BF-4BBD-91A3-9909F3A54F0F}" type="sibTrans" cxnId="{AC49B28E-045F-4D2B-ACB9-9A046607E8D6}">
      <dgm:prSet/>
      <dgm:spPr/>
      <dgm:t>
        <a:bodyPr/>
        <a:lstStyle/>
        <a:p>
          <a:endParaRPr lang="en-US"/>
        </a:p>
      </dgm:t>
    </dgm:pt>
    <dgm:pt modelId="{DF4C58F5-395F-4BCA-8944-25D67166F10C}">
      <dgm:prSet/>
      <dgm:spPr/>
      <dgm:t>
        <a:bodyPr/>
        <a:lstStyle/>
        <a:p>
          <a:r>
            <a:rPr lang="en-GB"/>
            <a:t>Resources for interventions</a:t>
          </a:r>
          <a:endParaRPr lang="en-US"/>
        </a:p>
      </dgm:t>
    </dgm:pt>
    <dgm:pt modelId="{0E1B9D0C-0DB9-4E2C-8A95-C2974841DE9D}" type="parTrans" cxnId="{2CDE2230-BB8D-4374-BC2B-53CE8D3AF493}">
      <dgm:prSet/>
      <dgm:spPr/>
      <dgm:t>
        <a:bodyPr/>
        <a:lstStyle/>
        <a:p>
          <a:endParaRPr lang="en-US"/>
        </a:p>
      </dgm:t>
    </dgm:pt>
    <dgm:pt modelId="{C29EB5F9-526D-4A3F-9392-F221FFA7B65D}" type="sibTrans" cxnId="{2CDE2230-BB8D-4374-BC2B-53CE8D3AF493}">
      <dgm:prSet/>
      <dgm:spPr/>
      <dgm:t>
        <a:bodyPr/>
        <a:lstStyle/>
        <a:p>
          <a:endParaRPr lang="en-US"/>
        </a:p>
      </dgm:t>
    </dgm:pt>
    <dgm:pt modelId="{B9DF3D38-B829-4B3D-A123-3423AFC5FE5D}">
      <dgm:prSet/>
      <dgm:spPr/>
      <dgm:t>
        <a:bodyPr/>
        <a:lstStyle/>
        <a:p>
          <a:r>
            <a:rPr lang="en-GB"/>
            <a:t>Targeting Young People not in Education Employment or training that are being exploited </a:t>
          </a:r>
          <a:endParaRPr lang="en-US"/>
        </a:p>
      </dgm:t>
    </dgm:pt>
    <dgm:pt modelId="{48E7BBB9-3984-4F97-87A2-A7CBA0696196}" type="parTrans" cxnId="{9B9A23AD-68D7-48C5-927A-C757558066BD}">
      <dgm:prSet/>
      <dgm:spPr/>
      <dgm:t>
        <a:bodyPr/>
        <a:lstStyle/>
        <a:p>
          <a:endParaRPr lang="en-US"/>
        </a:p>
      </dgm:t>
    </dgm:pt>
    <dgm:pt modelId="{DC693E87-A3FF-41EC-998E-92D2E0052449}" type="sibTrans" cxnId="{9B9A23AD-68D7-48C5-927A-C757558066BD}">
      <dgm:prSet/>
      <dgm:spPr/>
      <dgm:t>
        <a:bodyPr/>
        <a:lstStyle/>
        <a:p>
          <a:endParaRPr lang="en-US"/>
        </a:p>
      </dgm:t>
    </dgm:pt>
    <dgm:pt modelId="{21D531AA-D511-0440-9EB5-02B614B70ECB}" type="pres">
      <dgm:prSet presAssocID="{3C061BE0-FB69-45AF-ABA1-54C6837D877E}" presName="linear" presStyleCnt="0">
        <dgm:presLayoutVars>
          <dgm:animLvl val="lvl"/>
          <dgm:resizeHandles val="exact"/>
        </dgm:presLayoutVars>
      </dgm:prSet>
      <dgm:spPr/>
    </dgm:pt>
    <dgm:pt modelId="{C60A8534-7CA1-FB41-B692-FE12E98DA9B7}" type="pres">
      <dgm:prSet presAssocID="{7D65FE8C-6291-4BC5-9DEA-A5CFD66D52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A3689A-9A9D-964D-849B-692E16512023}" type="pres">
      <dgm:prSet presAssocID="{CDDF5E6A-8A27-4789-A884-86CC242137C9}" presName="spacer" presStyleCnt="0"/>
      <dgm:spPr/>
    </dgm:pt>
    <dgm:pt modelId="{7429E0AA-975E-2B48-BEC2-DD63B3211D41}" type="pres">
      <dgm:prSet presAssocID="{4715F484-B657-4398-ACFB-C0753D6EEC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0BED5E-1F5C-CD49-8E4D-942E3A2EC329}" type="pres">
      <dgm:prSet presAssocID="{D2CC6D17-1BCE-4907-88B2-6FCD9D6AB11F}" presName="spacer" presStyleCnt="0"/>
      <dgm:spPr/>
    </dgm:pt>
    <dgm:pt modelId="{24D17790-94E9-AF40-A4C4-3C64D421B3E8}" type="pres">
      <dgm:prSet presAssocID="{1ED2327A-8FD8-4D39-A308-3B5F57E18E4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B4D81A-0FD9-474D-8AFB-35CEDD3411D6}" type="pres">
      <dgm:prSet presAssocID="{4D1602AE-B2BF-4BBD-91A3-9909F3A54F0F}" presName="spacer" presStyleCnt="0"/>
      <dgm:spPr/>
    </dgm:pt>
    <dgm:pt modelId="{B07619C8-2831-DD43-9715-18AA29048C93}" type="pres">
      <dgm:prSet presAssocID="{DF4C58F5-395F-4BCA-8944-25D67166F1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D0D282-094B-E349-9161-509700C33198}" type="pres">
      <dgm:prSet presAssocID="{C29EB5F9-526D-4A3F-9392-F221FFA7B65D}" presName="spacer" presStyleCnt="0"/>
      <dgm:spPr/>
    </dgm:pt>
    <dgm:pt modelId="{831F3DC7-3FAD-EA4C-A408-B4CCE0C8013F}" type="pres">
      <dgm:prSet presAssocID="{B9DF3D38-B829-4B3D-A123-3423AFC5FE5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DE2230-BB8D-4374-BC2B-53CE8D3AF493}" srcId="{3C061BE0-FB69-45AF-ABA1-54C6837D877E}" destId="{DF4C58F5-395F-4BCA-8944-25D67166F10C}" srcOrd="3" destOrd="0" parTransId="{0E1B9D0C-0DB9-4E2C-8A95-C2974841DE9D}" sibTransId="{C29EB5F9-526D-4A3F-9392-F221FFA7B65D}"/>
    <dgm:cxn modelId="{5810274A-966B-1A47-AA31-AF60B3FB3776}" type="presOf" srcId="{B9DF3D38-B829-4B3D-A123-3423AFC5FE5D}" destId="{831F3DC7-3FAD-EA4C-A408-B4CCE0C8013F}" srcOrd="0" destOrd="0" presId="urn:microsoft.com/office/officeart/2005/8/layout/vList2"/>
    <dgm:cxn modelId="{BECFB863-FCA4-A64E-81BE-ECB2DE0F716B}" type="presOf" srcId="{7D65FE8C-6291-4BC5-9DEA-A5CFD66D521E}" destId="{C60A8534-7CA1-FB41-B692-FE12E98DA9B7}" srcOrd="0" destOrd="0" presId="urn:microsoft.com/office/officeart/2005/8/layout/vList2"/>
    <dgm:cxn modelId="{AC49B28E-045F-4D2B-ACB9-9A046607E8D6}" srcId="{3C061BE0-FB69-45AF-ABA1-54C6837D877E}" destId="{1ED2327A-8FD8-4D39-A308-3B5F57E18E43}" srcOrd="2" destOrd="0" parTransId="{94F63572-D746-44B1-BEF3-42F1C8E11F9D}" sibTransId="{4D1602AE-B2BF-4BBD-91A3-9909F3A54F0F}"/>
    <dgm:cxn modelId="{225E8E9F-8CCD-554D-BDD7-C97F17BB6629}" type="presOf" srcId="{1ED2327A-8FD8-4D39-A308-3B5F57E18E43}" destId="{24D17790-94E9-AF40-A4C4-3C64D421B3E8}" srcOrd="0" destOrd="0" presId="urn:microsoft.com/office/officeart/2005/8/layout/vList2"/>
    <dgm:cxn modelId="{9B9A23AD-68D7-48C5-927A-C757558066BD}" srcId="{3C061BE0-FB69-45AF-ABA1-54C6837D877E}" destId="{B9DF3D38-B829-4B3D-A123-3423AFC5FE5D}" srcOrd="4" destOrd="0" parTransId="{48E7BBB9-3984-4F97-87A2-A7CBA0696196}" sibTransId="{DC693E87-A3FF-41EC-998E-92D2E0052449}"/>
    <dgm:cxn modelId="{4F2AEBB4-6B80-014B-80A0-5C2A729987FE}" type="presOf" srcId="{3C061BE0-FB69-45AF-ABA1-54C6837D877E}" destId="{21D531AA-D511-0440-9EB5-02B614B70ECB}" srcOrd="0" destOrd="0" presId="urn:microsoft.com/office/officeart/2005/8/layout/vList2"/>
    <dgm:cxn modelId="{D40DC4C8-3A83-4482-B784-77260404B5B6}" srcId="{3C061BE0-FB69-45AF-ABA1-54C6837D877E}" destId="{7D65FE8C-6291-4BC5-9DEA-A5CFD66D521E}" srcOrd="0" destOrd="0" parTransId="{3669597D-DB67-459E-AA14-268B1EFE389A}" sibTransId="{CDDF5E6A-8A27-4789-A884-86CC242137C9}"/>
    <dgm:cxn modelId="{5DFC11E0-7FCD-0B4B-9092-7123BD9EC0D3}" type="presOf" srcId="{4715F484-B657-4398-ACFB-C0753D6EECAC}" destId="{7429E0AA-975E-2B48-BEC2-DD63B3211D41}" srcOrd="0" destOrd="0" presId="urn:microsoft.com/office/officeart/2005/8/layout/vList2"/>
    <dgm:cxn modelId="{A5A3F0F6-4786-40F9-B8BE-573C7F0F2631}" srcId="{3C061BE0-FB69-45AF-ABA1-54C6837D877E}" destId="{4715F484-B657-4398-ACFB-C0753D6EECAC}" srcOrd="1" destOrd="0" parTransId="{76DF053F-73C8-49C2-9D30-B95C42A596DA}" sibTransId="{D2CC6D17-1BCE-4907-88B2-6FCD9D6AB11F}"/>
    <dgm:cxn modelId="{2DED8EFC-350C-0742-BD32-219A8C6338B2}" type="presOf" srcId="{DF4C58F5-395F-4BCA-8944-25D67166F10C}" destId="{B07619C8-2831-DD43-9715-18AA29048C93}" srcOrd="0" destOrd="0" presId="urn:microsoft.com/office/officeart/2005/8/layout/vList2"/>
    <dgm:cxn modelId="{C57D2734-2A0D-7142-860B-8B864B95469D}" type="presParOf" srcId="{21D531AA-D511-0440-9EB5-02B614B70ECB}" destId="{C60A8534-7CA1-FB41-B692-FE12E98DA9B7}" srcOrd="0" destOrd="0" presId="urn:microsoft.com/office/officeart/2005/8/layout/vList2"/>
    <dgm:cxn modelId="{3FB80274-4B5C-3847-84E8-C21E334FFE08}" type="presParOf" srcId="{21D531AA-D511-0440-9EB5-02B614B70ECB}" destId="{1CA3689A-9A9D-964D-849B-692E16512023}" srcOrd="1" destOrd="0" presId="urn:microsoft.com/office/officeart/2005/8/layout/vList2"/>
    <dgm:cxn modelId="{7A12CF69-E5DE-6748-9B80-59456474894D}" type="presParOf" srcId="{21D531AA-D511-0440-9EB5-02B614B70ECB}" destId="{7429E0AA-975E-2B48-BEC2-DD63B3211D41}" srcOrd="2" destOrd="0" presId="urn:microsoft.com/office/officeart/2005/8/layout/vList2"/>
    <dgm:cxn modelId="{2DCA21ED-3110-2449-BFD0-D5D174F6003C}" type="presParOf" srcId="{21D531AA-D511-0440-9EB5-02B614B70ECB}" destId="{200BED5E-1F5C-CD49-8E4D-942E3A2EC329}" srcOrd="3" destOrd="0" presId="urn:microsoft.com/office/officeart/2005/8/layout/vList2"/>
    <dgm:cxn modelId="{DD141F51-D79F-ED44-9851-8A1C42907F68}" type="presParOf" srcId="{21D531AA-D511-0440-9EB5-02B614B70ECB}" destId="{24D17790-94E9-AF40-A4C4-3C64D421B3E8}" srcOrd="4" destOrd="0" presId="urn:microsoft.com/office/officeart/2005/8/layout/vList2"/>
    <dgm:cxn modelId="{6F04182A-73C4-0948-BF23-3EC832D3A732}" type="presParOf" srcId="{21D531AA-D511-0440-9EB5-02B614B70ECB}" destId="{33B4D81A-0FD9-474D-8AFB-35CEDD3411D6}" srcOrd="5" destOrd="0" presId="urn:microsoft.com/office/officeart/2005/8/layout/vList2"/>
    <dgm:cxn modelId="{75E40167-A68C-924C-BF3D-0FAD1AEA97A1}" type="presParOf" srcId="{21D531AA-D511-0440-9EB5-02B614B70ECB}" destId="{B07619C8-2831-DD43-9715-18AA29048C93}" srcOrd="6" destOrd="0" presId="urn:microsoft.com/office/officeart/2005/8/layout/vList2"/>
    <dgm:cxn modelId="{F3C0DCDC-FA9A-CE4A-8E79-497473543CBB}" type="presParOf" srcId="{21D531AA-D511-0440-9EB5-02B614B70ECB}" destId="{B0D0D282-094B-E349-9161-509700C33198}" srcOrd="7" destOrd="0" presId="urn:microsoft.com/office/officeart/2005/8/layout/vList2"/>
    <dgm:cxn modelId="{92181FE4-CF9E-034E-B40F-5E5EE1F23A42}" type="presParOf" srcId="{21D531AA-D511-0440-9EB5-02B614B70ECB}" destId="{831F3DC7-3FAD-EA4C-A408-B4CCE0C801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70AE8-5859-4944-927A-950E551888C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4E2947-CA99-4666-9F55-6B22D2698890}">
      <dgm:prSet/>
      <dgm:spPr/>
      <dgm:t>
        <a:bodyPr/>
        <a:lstStyle/>
        <a:p>
          <a:r>
            <a:rPr lang="en-US"/>
            <a:t>Build</a:t>
          </a:r>
        </a:p>
      </dgm:t>
    </dgm:pt>
    <dgm:pt modelId="{EB877144-0C1A-4BCC-80D9-77AEB38D8DA0}" type="parTrans" cxnId="{D1A7AD0A-FBF6-4EA3-A57C-13A98D3FD98A}">
      <dgm:prSet/>
      <dgm:spPr/>
      <dgm:t>
        <a:bodyPr/>
        <a:lstStyle/>
        <a:p>
          <a:endParaRPr lang="en-US"/>
        </a:p>
      </dgm:t>
    </dgm:pt>
    <dgm:pt modelId="{993328C1-D35C-4B65-ADDA-5B30F5BD19E2}" type="sibTrans" cxnId="{D1A7AD0A-FBF6-4EA3-A57C-13A98D3FD98A}">
      <dgm:prSet/>
      <dgm:spPr/>
      <dgm:t>
        <a:bodyPr/>
        <a:lstStyle/>
        <a:p>
          <a:endParaRPr lang="en-US"/>
        </a:p>
      </dgm:t>
    </dgm:pt>
    <dgm:pt modelId="{87DEA9CD-353E-4795-9F09-3BAB2C042978}">
      <dgm:prSet/>
      <dgm:spPr/>
      <dgm:t>
        <a:bodyPr/>
        <a:lstStyle/>
        <a:p>
          <a:r>
            <a:rPr lang="en-US"/>
            <a:t>Build meaningful relationships</a:t>
          </a:r>
        </a:p>
      </dgm:t>
    </dgm:pt>
    <dgm:pt modelId="{FBE33A79-D2BA-4578-813A-4DABA52CDE9A}" type="parTrans" cxnId="{7CE669F3-A7C8-45A7-9F64-7D96766D0593}">
      <dgm:prSet/>
      <dgm:spPr/>
      <dgm:t>
        <a:bodyPr/>
        <a:lstStyle/>
        <a:p>
          <a:endParaRPr lang="en-US"/>
        </a:p>
      </dgm:t>
    </dgm:pt>
    <dgm:pt modelId="{AE10224E-7EAD-4991-BDA3-D4F4761106CA}" type="sibTrans" cxnId="{7CE669F3-A7C8-45A7-9F64-7D96766D0593}">
      <dgm:prSet/>
      <dgm:spPr/>
      <dgm:t>
        <a:bodyPr/>
        <a:lstStyle/>
        <a:p>
          <a:endParaRPr lang="en-US"/>
        </a:p>
      </dgm:t>
    </dgm:pt>
    <dgm:pt modelId="{35B716D2-50C7-479B-AA63-8709D34E7F6C}">
      <dgm:prSet/>
      <dgm:spPr/>
      <dgm:t>
        <a:bodyPr/>
        <a:lstStyle/>
        <a:p>
          <a:r>
            <a:rPr lang="en-US"/>
            <a:t>Bridge</a:t>
          </a:r>
        </a:p>
      </dgm:t>
    </dgm:pt>
    <dgm:pt modelId="{B16EB991-DCCC-43A3-B684-0966F3FEB87C}" type="parTrans" cxnId="{C6BE3C2D-DBF1-4CA2-A692-8E038FE58019}">
      <dgm:prSet/>
      <dgm:spPr/>
      <dgm:t>
        <a:bodyPr/>
        <a:lstStyle/>
        <a:p>
          <a:endParaRPr lang="en-US"/>
        </a:p>
      </dgm:t>
    </dgm:pt>
    <dgm:pt modelId="{85E83BCA-449C-4460-82F2-A2744E381876}" type="sibTrans" cxnId="{C6BE3C2D-DBF1-4CA2-A692-8E038FE58019}">
      <dgm:prSet/>
      <dgm:spPr/>
      <dgm:t>
        <a:bodyPr/>
        <a:lstStyle/>
        <a:p>
          <a:endParaRPr lang="en-US"/>
        </a:p>
      </dgm:t>
    </dgm:pt>
    <dgm:pt modelId="{72A744CB-F87E-4D4A-9275-23393A465D51}">
      <dgm:prSet/>
      <dgm:spPr/>
      <dgm:t>
        <a:bodyPr/>
        <a:lstStyle/>
        <a:p>
          <a:r>
            <a:rPr lang="en-US"/>
            <a:t>Bridge the gap between young people and professionals</a:t>
          </a:r>
        </a:p>
      </dgm:t>
    </dgm:pt>
    <dgm:pt modelId="{53046982-687C-46C8-B43B-E5BB4C2B2740}" type="parTrans" cxnId="{8B5E3C50-D6D7-4557-A05E-7A964CC7A437}">
      <dgm:prSet/>
      <dgm:spPr/>
      <dgm:t>
        <a:bodyPr/>
        <a:lstStyle/>
        <a:p>
          <a:endParaRPr lang="en-US"/>
        </a:p>
      </dgm:t>
    </dgm:pt>
    <dgm:pt modelId="{8FDD7556-52F1-4C77-A6E0-3732A6D1C29F}" type="sibTrans" cxnId="{8B5E3C50-D6D7-4557-A05E-7A964CC7A437}">
      <dgm:prSet/>
      <dgm:spPr/>
      <dgm:t>
        <a:bodyPr/>
        <a:lstStyle/>
        <a:p>
          <a:endParaRPr lang="en-US"/>
        </a:p>
      </dgm:t>
    </dgm:pt>
    <dgm:pt modelId="{5B8EB77B-8C41-4018-9709-E6E10BCDF0F5}">
      <dgm:prSet/>
      <dgm:spPr/>
      <dgm:t>
        <a:bodyPr/>
        <a:lstStyle/>
        <a:p>
          <a:r>
            <a:rPr lang="en-US"/>
            <a:t>Offer</a:t>
          </a:r>
        </a:p>
      </dgm:t>
    </dgm:pt>
    <dgm:pt modelId="{1D3A8232-2648-4F80-A5A9-1DADC0B96413}" type="parTrans" cxnId="{8E96C738-9F36-452C-871A-D11530800280}">
      <dgm:prSet/>
      <dgm:spPr/>
      <dgm:t>
        <a:bodyPr/>
        <a:lstStyle/>
        <a:p>
          <a:endParaRPr lang="en-US"/>
        </a:p>
      </dgm:t>
    </dgm:pt>
    <dgm:pt modelId="{30A63E67-3174-481C-B73B-00FE84076432}" type="sibTrans" cxnId="{8E96C738-9F36-452C-871A-D11530800280}">
      <dgm:prSet/>
      <dgm:spPr/>
      <dgm:t>
        <a:bodyPr/>
        <a:lstStyle/>
        <a:p>
          <a:endParaRPr lang="en-US"/>
        </a:p>
      </dgm:t>
    </dgm:pt>
    <dgm:pt modelId="{1AA8FE61-802C-42C6-B450-27AA78BD1711}">
      <dgm:prSet/>
      <dgm:spPr/>
      <dgm:t>
        <a:bodyPr/>
        <a:lstStyle/>
        <a:p>
          <a:r>
            <a:rPr lang="en-US"/>
            <a:t>Offer support/referrals to services</a:t>
          </a:r>
        </a:p>
      </dgm:t>
    </dgm:pt>
    <dgm:pt modelId="{7870C122-5580-4B3E-8EC9-37A2755F50E9}" type="parTrans" cxnId="{39EF4896-45AC-4FB8-A19D-7F3EA7164F5D}">
      <dgm:prSet/>
      <dgm:spPr/>
      <dgm:t>
        <a:bodyPr/>
        <a:lstStyle/>
        <a:p>
          <a:endParaRPr lang="en-US"/>
        </a:p>
      </dgm:t>
    </dgm:pt>
    <dgm:pt modelId="{6D15F974-9176-4BB2-B554-79DED6AE1435}" type="sibTrans" cxnId="{39EF4896-45AC-4FB8-A19D-7F3EA7164F5D}">
      <dgm:prSet/>
      <dgm:spPr/>
      <dgm:t>
        <a:bodyPr/>
        <a:lstStyle/>
        <a:p>
          <a:endParaRPr lang="en-US"/>
        </a:p>
      </dgm:t>
    </dgm:pt>
    <dgm:pt modelId="{8E875E06-F4D0-40AC-B5D2-DF63C5F24E26}">
      <dgm:prSet/>
      <dgm:spPr/>
      <dgm:t>
        <a:bodyPr/>
        <a:lstStyle/>
        <a:p>
          <a:r>
            <a:rPr lang="en-US"/>
            <a:t>Communicate</a:t>
          </a:r>
        </a:p>
      </dgm:t>
    </dgm:pt>
    <dgm:pt modelId="{C7508E01-BA09-4891-8456-AA9C2158DC33}" type="parTrans" cxnId="{50E039B8-A7C5-4B33-83EC-D37005308B28}">
      <dgm:prSet/>
      <dgm:spPr/>
      <dgm:t>
        <a:bodyPr/>
        <a:lstStyle/>
        <a:p>
          <a:endParaRPr lang="en-US"/>
        </a:p>
      </dgm:t>
    </dgm:pt>
    <dgm:pt modelId="{B737D9AA-D98A-42F7-B8F6-65E5EBE127B3}" type="sibTrans" cxnId="{50E039B8-A7C5-4B33-83EC-D37005308B28}">
      <dgm:prSet/>
      <dgm:spPr/>
      <dgm:t>
        <a:bodyPr/>
        <a:lstStyle/>
        <a:p>
          <a:endParaRPr lang="en-US"/>
        </a:p>
      </dgm:t>
    </dgm:pt>
    <dgm:pt modelId="{98CFFF6E-F84A-43AD-B830-DB7E61EB3375}">
      <dgm:prSet/>
      <dgm:spPr/>
      <dgm:t>
        <a:bodyPr/>
        <a:lstStyle/>
        <a:p>
          <a:r>
            <a:rPr lang="en-US"/>
            <a:t>Communicate concerns with external agencies whilst maintaining confidentiality</a:t>
          </a:r>
        </a:p>
      </dgm:t>
    </dgm:pt>
    <dgm:pt modelId="{8358E0DA-E0AB-4132-A2A3-B3CA8D77C73C}" type="parTrans" cxnId="{A6780736-9AD1-4494-AA32-C3639FF83E44}">
      <dgm:prSet/>
      <dgm:spPr/>
      <dgm:t>
        <a:bodyPr/>
        <a:lstStyle/>
        <a:p>
          <a:endParaRPr lang="en-US"/>
        </a:p>
      </dgm:t>
    </dgm:pt>
    <dgm:pt modelId="{41A3118E-5B63-472E-B422-FAC8737904B3}" type="sibTrans" cxnId="{A6780736-9AD1-4494-AA32-C3639FF83E44}">
      <dgm:prSet/>
      <dgm:spPr/>
      <dgm:t>
        <a:bodyPr/>
        <a:lstStyle/>
        <a:p>
          <a:endParaRPr lang="en-US"/>
        </a:p>
      </dgm:t>
    </dgm:pt>
    <dgm:pt modelId="{2F850A39-5426-47F2-8664-425F7DF8E131}">
      <dgm:prSet/>
      <dgm:spPr/>
      <dgm:t>
        <a:bodyPr/>
        <a:lstStyle/>
        <a:p>
          <a:r>
            <a:rPr lang="en-US"/>
            <a:t>Visit</a:t>
          </a:r>
        </a:p>
      </dgm:t>
    </dgm:pt>
    <dgm:pt modelId="{AC8B7062-878D-4FDC-98C7-E518D709EE84}" type="parTrans" cxnId="{A1F24820-D7EC-4179-AE82-2DFF3DE48302}">
      <dgm:prSet/>
      <dgm:spPr/>
      <dgm:t>
        <a:bodyPr/>
        <a:lstStyle/>
        <a:p>
          <a:endParaRPr lang="en-US"/>
        </a:p>
      </dgm:t>
    </dgm:pt>
    <dgm:pt modelId="{1E44DDAE-24EB-4F32-9BFE-E53D549805F6}" type="sibTrans" cxnId="{A1F24820-D7EC-4179-AE82-2DFF3DE48302}">
      <dgm:prSet/>
      <dgm:spPr/>
      <dgm:t>
        <a:bodyPr/>
        <a:lstStyle/>
        <a:p>
          <a:endParaRPr lang="en-US"/>
        </a:p>
      </dgm:t>
    </dgm:pt>
    <dgm:pt modelId="{F283F3A0-58A5-490A-BC2B-615266CF7171}">
      <dgm:prSet/>
      <dgm:spPr/>
      <dgm:t>
        <a:bodyPr/>
        <a:lstStyle/>
        <a:p>
          <a:r>
            <a:rPr lang="en-US"/>
            <a:t>Visit hotspot areas through police intelligence</a:t>
          </a:r>
        </a:p>
      </dgm:t>
    </dgm:pt>
    <dgm:pt modelId="{783EAF9B-3793-4669-839F-DD32D67D3DFD}" type="parTrans" cxnId="{779C051C-F8BE-4402-A1F6-F9A36FF6E4B7}">
      <dgm:prSet/>
      <dgm:spPr/>
      <dgm:t>
        <a:bodyPr/>
        <a:lstStyle/>
        <a:p>
          <a:endParaRPr lang="en-US"/>
        </a:p>
      </dgm:t>
    </dgm:pt>
    <dgm:pt modelId="{7AB7CEDB-80FF-4708-9D3F-635718E5D9C4}" type="sibTrans" cxnId="{779C051C-F8BE-4402-A1F6-F9A36FF6E4B7}">
      <dgm:prSet/>
      <dgm:spPr/>
      <dgm:t>
        <a:bodyPr/>
        <a:lstStyle/>
        <a:p>
          <a:endParaRPr lang="en-US"/>
        </a:p>
      </dgm:t>
    </dgm:pt>
    <dgm:pt modelId="{DF0E2821-645F-4B4C-9DD1-EE4277755636}" type="pres">
      <dgm:prSet presAssocID="{2E270AE8-5859-4944-927A-950E551888C6}" presName="Name0" presStyleCnt="0">
        <dgm:presLayoutVars>
          <dgm:dir/>
          <dgm:animLvl val="lvl"/>
          <dgm:resizeHandles val="exact"/>
        </dgm:presLayoutVars>
      </dgm:prSet>
      <dgm:spPr/>
    </dgm:pt>
    <dgm:pt modelId="{C156C6AF-6E27-3B4C-90E6-10684142DD06}" type="pres">
      <dgm:prSet presAssocID="{4D4E2947-CA99-4666-9F55-6B22D2698890}" presName="linNode" presStyleCnt="0"/>
      <dgm:spPr/>
    </dgm:pt>
    <dgm:pt modelId="{C02E4D1F-17C4-C941-933B-E25CD96EA28A}" type="pres">
      <dgm:prSet presAssocID="{4D4E2947-CA99-4666-9F55-6B22D2698890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C6507F01-61B7-0B45-8805-AC7FB378DEB5}" type="pres">
      <dgm:prSet presAssocID="{4D4E2947-CA99-4666-9F55-6B22D2698890}" presName="descendantText" presStyleLbl="alignAccFollowNode1" presStyleIdx="0" presStyleCnt="5">
        <dgm:presLayoutVars>
          <dgm:bulletEnabled/>
        </dgm:presLayoutVars>
      </dgm:prSet>
      <dgm:spPr/>
    </dgm:pt>
    <dgm:pt modelId="{82B37D57-6583-FF46-A32F-E46005E4C49E}" type="pres">
      <dgm:prSet presAssocID="{993328C1-D35C-4B65-ADDA-5B30F5BD19E2}" presName="sp" presStyleCnt="0"/>
      <dgm:spPr/>
    </dgm:pt>
    <dgm:pt modelId="{F46E4E17-1E8A-3D44-840D-814CD87C6CE6}" type="pres">
      <dgm:prSet presAssocID="{35B716D2-50C7-479B-AA63-8709D34E7F6C}" presName="linNode" presStyleCnt="0"/>
      <dgm:spPr/>
    </dgm:pt>
    <dgm:pt modelId="{0C155324-3E5E-3247-A00D-93725667A6B9}" type="pres">
      <dgm:prSet presAssocID="{35B716D2-50C7-479B-AA63-8709D34E7F6C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D280005D-EE0D-0A42-9969-B4FF5FCB0CE1}" type="pres">
      <dgm:prSet presAssocID="{35B716D2-50C7-479B-AA63-8709D34E7F6C}" presName="descendantText" presStyleLbl="alignAccFollowNode1" presStyleIdx="1" presStyleCnt="5">
        <dgm:presLayoutVars>
          <dgm:bulletEnabled/>
        </dgm:presLayoutVars>
      </dgm:prSet>
      <dgm:spPr/>
    </dgm:pt>
    <dgm:pt modelId="{EEBC2E6F-BBAA-274D-B4BC-F9CB78616736}" type="pres">
      <dgm:prSet presAssocID="{85E83BCA-449C-4460-82F2-A2744E381876}" presName="sp" presStyleCnt="0"/>
      <dgm:spPr/>
    </dgm:pt>
    <dgm:pt modelId="{19A14299-95A7-214D-8967-060702AC638A}" type="pres">
      <dgm:prSet presAssocID="{5B8EB77B-8C41-4018-9709-E6E10BCDF0F5}" presName="linNode" presStyleCnt="0"/>
      <dgm:spPr/>
    </dgm:pt>
    <dgm:pt modelId="{197829EB-38AB-D844-83E3-C00A4C476CF6}" type="pres">
      <dgm:prSet presAssocID="{5B8EB77B-8C41-4018-9709-E6E10BCDF0F5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168D088F-9953-7640-825B-375F2173D14A}" type="pres">
      <dgm:prSet presAssocID="{5B8EB77B-8C41-4018-9709-E6E10BCDF0F5}" presName="descendantText" presStyleLbl="alignAccFollowNode1" presStyleIdx="2" presStyleCnt="5">
        <dgm:presLayoutVars>
          <dgm:bulletEnabled/>
        </dgm:presLayoutVars>
      </dgm:prSet>
      <dgm:spPr/>
    </dgm:pt>
    <dgm:pt modelId="{C886270D-9BA5-C94A-98A4-12E90B651DC3}" type="pres">
      <dgm:prSet presAssocID="{30A63E67-3174-481C-B73B-00FE84076432}" presName="sp" presStyleCnt="0"/>
      <dgm:spPr/>
    </dgm:pt>
    <dgm:pt modelId="{08431E0E-9EE9-2F4F-A6B3-B68E85EAAC0F}" type="pres">
      <dgm:prSet presAssocID="{8E875E06-F4D0-40AC-B5D2-DF63C5F24E26}" presName="linNode" presStyleCnt="0"/>
      <dgm:spPr/>
    </dgm:pt>
    <dgm:pt modelId="{1AA15BD4-87BF-F349-9AD1-D94FA7B39C0F}" type="pres">
      <dgm:prSet presAssocID="{8E875E06-F4D0-40AC-B5D2-DF63C5F24E26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5EFA122-A40D-C242-B7B0-A20223387CF5}" type="pres">
      <dgm:prSet presAssocID="{8E875E06-F4D0-40AC-B5D2-DF63C5F24E26}" presName="descendantText" presStyleLbl="alignAccFollowNode1" presStyleIdx="3" presStyleCnt="5">
        <dgm:presLayoutVars>
          <dgm:bulletEnabled/>
        </dgm:presLayoutVars>
      </dgm:prSet>
      <dgm:spPr/>
    </dgm:pt>
    <dgm:pt modelId="{5D97F769-62F0-594C-A6EC-EBDD3AB05ABF}" type="pres">
      <dgm:prSet presAssocID="{B737D9AA-D98A-42F7-B8F6-65E5EBE127B3}" presName="sp" presStyleCnt="0"/>
      <dgm:spPr/>
    </dgm:pt>
    <dgm:pt modelId="{AE189CFC-48F6-E14B-9A7B-8D741072BAD8}" type="pres">
      <dgm:prSet presAssocID="{2F850A39-5426-47F2-8664-425F7DF8E131}" presName="linNode" presStyleCnt="0"/>
      <dgm:spPr/>
    </dgm:pt>
    <dgm:pt modelId="{87F9BF90-33B7-4B4F-B043-DAF4924AE7F5}" type="pres">
      <dgm:prSet presAssocID="{2F850A39-5426-47F2-8664-425F7DF8E131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B64D2228-8AD5-B943-8131-986B431BF685}" type="pres">
      <dgm:prSet presAssocID="{2F850A39-5426-47F2-8664-425F7DF8E131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1A7AD0A-FBF6-4EA3-A57C-13A98D3FD98A}" srcId="{2E270AE8-5859-4944-927A-950E551888C6}" destId="{4D4E2947-CA99-4666-9F55-6B22D2698890}" srcOrd="0" destOrd="0" parTransId="{EB877144-0C1A-4BCC-80D9-77AEB38D8DA0}" sibTransId="{993328C1-D35C-4B65-ADDA-5B30F5BD19E2}"/>
    <dgm:cxn modelId="{779C051C-F8BE-4402-A1F6-F9A36FF6E4B7}" srcId="{2F850A39-5426-47F2-8664-425F7DF8E131}" destId="{F283F3A0-58A5-490A-BC2B-615266CF7171}" srcOrd="0" destOrd="0" parTransId="{783EAF9B-3793-4669-839F-DD32D67D3DFD}" sibTransId="{7AB7CEDB-80FF-4708-9D3F-635718E5D9C4}"/>
    <dgm:cxn modelId="{A1F24820-D7EC-4179-AE82-2DFF3DE48302}" srcId="{2E270AE8-5859-4944-927A-950E551888C6}" destId="{2F850A39-5426-47F2-8664-425F7DF8E131}" srcOrd="4" destOrd="0" parTransId="{AC8B7062-878D-4FDC-98C7-E518D709EE84}" sibTransId="{1E44DDAE-24EB-4F32-9BFE-E53D549805F6}"/>
    <dgm:cxn modelId="{C6BE3C2D-DBF1-4CA2-A692-8E038FE58019}" srcId="{2E270AE8-5859-4944-927A-950E551888C6}" destId="{35B716D2-50C7-479B-AA63-8709D34E7F6C}" srcOrd="1" destOrd="0" parTransId="{B16EB991-DCCC-43A3-B684-0966F3FEB87C}" sibTransId="{85E83BCA-449C-4460-82F2-A2744E381876}"/>
    <dgm:cxn modelId="{A6780736-9AD1-4494-AA32-C3639FF83E44}" srcId="{8E875E06-F4D0-40AC-B5D2-DF63C5F24E26}" destId="{98CFFF6E-F84A-43AD-B830-DB7E61EB3375}" srcOrd="0" destOrd="0" parTransId="{8358E0DA-E0AB-4132-A2A3-B3CA8D77C73C}" sibTransId="{41A3118E-5B63-472E-B422-FAC8737904B3}"/>
    <dgm:cxn modelId="{8E96C738-9F36-452C-871A-D11530800280}" srcId="{2E270AE8-5859-4944-927A-950E551888C6}" destId="{5B8EB77B-8C41-4018-9709-E6E10BCDF0F5}" srcOrd="2" destOrd="0" parTransId="{1D3A8232-2648-4F80-A5A9-1DADC0B96413}" sibTransId="{30A63E67-3174-481C-B73B-00FE84076432}"/>
    <dgm:cxn modelId="{7E82DB49-B591-9A4B-AC5F-7E6B7AF7CCE1}" type="presOf" srcId="{5B8EB77B-8C41-4018-9709-E6E10BCDF0F5}" destId="{197829EB-38AB-D844-83E3-C00A4C476CF6}" srcOrd="0" destOrd="0" presId="urn:microsoft.com/office/officeart/2016/7/layout/VerticalSolidActionList"/>
    <dgm:cxn modelId="{8B5E3C50-D6D7-4557-A05E-7A964CC7A437}" srcId="{35B716D2-50C7-479B-AA63-8709D34E7F6C}" destId="{72A744CB-F87E-4D4A-9275-23393A465D51}" srcOrd="0" destOrd="0" parTransId="{53046982-687C-46C8-B43B-E5BB4C2B2740}" sibTransId="{8FDD7556-52F1-4C77-A6E0-3732A6D1C29F}"/>
    <dgm:cxn modelId="{A3690E55-2617-A346-8AE5-C903D34AB3C8}" type="presOf" srcId="{2F850A39-5426-47F2-8664-425F7DF8E131}" destId="{87F9BF90-33B7-4B4F-B043-DAF4924AE7F5}" srcOrd="0" destOrd="0" presId="urn:microsoft.com/office/officeart/2016/7/layout/VerticalSolidActionList"/>
    <dgm:cxn modelId="{1D75296A-D146-304B-9683-15B6A6896168}" type="presOf" srcId="{98CFFF6E-F84A-43AD-B830-DB7E61EB3375}" destId="{35EFA122-A40D-C242-B7B0-A20223387CF5}" srcOrd="0" destOrd="0" presId="urn:microsoft.com/office/officeart/2016/7/layout/VerticalSolidActionList"/>
    <dgm:cxn modelId="{39EF4896-45AC-4FB8-A19D-7F3EA7164F5D}" srcId="{5B8EB77B-8C41-4018-9709-E6E10BCDF0F5}" destId="{1AA8FE61-802C-42C6-B450-27AA78BD1711}" srcOrd="0" destOrd="0" parTransId="{7870C122-5580-4B3E-8EC9-37A2755F50E9}" sibTransId="{6D15F974-9176-4BB2-B554-79DED6AE1435}"/>
    <dgm:cxn modelId="{8ECD8DAC-6D87-374E-9D9E-76C7F255935C}" type="presOf" srcId="{1AA8FE61-802C-42C6-B450-27AA78BD1711}" destId="{168D088F-9953-7640-825B-375F2173D14A}" srcOrd="0" destOrd="0" presId="urn:microsoft.com/office/officeart/2016/7/layout/VerticalSolidActionList"/>
    <dgm:cxn modelId="{156B59AE-C04D-EC4A-ACA3-E7EFAF302945}" type="presOf" srcId="{35B716D2-50C7-479B-AA63-8709D34E7F6C}" destId="{0C155324-3E5E-3247-A00D-93725667A6B9}" srcOrd="0" destOrd="0" presId="urn:microsoft.com/office/officeart/2016/7/layout/VerticalSolidActionList"/>
    <dgm:cxn modelId="{D11B84B5-B81B-DB4B-B816-719DE99EE2D0}" type="presOf" srcId="{F283F3A0-58A5-490A-BC2B-615266CF7171}" destId="{B64D2228-8AD5-B943-8131-986B431BF685}" srcOrd="0" destOrd="0" presId="urn:microsoft.com/office/officeart/2016/7/layout/VerticalSolidActionList"/>
    <dgm:cxn modelId="{50E039B8-A7C5-4B33-83EC-D37005308B28}" srcId="{2E270AE8-5859-4944-927A-950E551888C6}" destId="{8E875E06-F4D0-40AC-B5D2-DF63C5F24E26}" srcOrd="3" destOrd="0" parTransId="{C7508E01-BA09-4891-8456-AA9C2158DC33}" sibTransId="{B737D9AA-D98A-42F7-B8F6-65E5EBE127B3}"/>
    <dgm:cxn modelId="{31DA24D0-0EA4-2D42-9D0A-467ACA3DED2D}" type="presOf" srcId="{8E875E06-F4D0-40AC-B5D2-DF63C5F24E26}" destId="{1AA15BD4-87BF-F349-9AD1-D94FA7B39C0F}" srcOrd="0" destOrd="0" presId="urn:microsoft.com/office/officeart/2016/7/layout/VerticalSolidActionList"/>
    <dgm:cxn modelId="{E9A6A4D6-87FF-6B42-9F54-6B95360DD03A}" type="presOf" srcId="{72A744CB-F87E-4D4A-9275-23393A465D51}" destId="{D280005D-EE0D-0A42-9969-B4FF5FCB0CE1}" srcOrd="0" destOrd="0" presId="urn:microsoft.com/office/officeart/2016/7/layout/VerticalSolidActionList"/>
    <dgm:cxn modelId="{FC3F92DE-5859-BE47-83AE-7E93AAA837E1}" type="presOf" srcId="{4D4E2947-CA99-4666-9F55-6B22D2698890}" destId="{C02E4D1F-17C4-C941-933B-E25CD96EA28A}" srcOrd="0" destOrd="0" presId="urn:microsoft.com/office/officeart/2016/7/layout/VerticalSolidActionList"/>
    <dgm:cxn modelId="{7CE669F3-A7C8-45A7-9F64-7D96766D0593}" srcId="{4D4E2947-CA99-4666-9F55-6B22D2698890}" destId="{87DEA9CD-353E-4795-9F09-3BAB2C042978}" srcOrd="0" destOrd="0" parTransId="{FBE33A79-D2BA-4578-813A-4DABA52CDE9A}" sibTransId="{AE10224E-7EAD-4991-BDA3-D4F4761106CA}"/>
    <dgm:cxn modelId="{918BFEF8-2099-3242-BD8D-56F6C84E1D92}" type="presOf" srcId="{2E270AE8-5859-4944-927A-950E551888C6}" destId="{DF0E2821-645F-4B4C-9DD1-EE4277755636}" srcOrd="0" destOrd="0" presId="urn:microsoft.com/office/officeart/2016/7/layout/VerticalSolidActionList"/>
    <dgm:cxn modelId="{1BF7EAFB-CE6D-C542-994E-DF6EA6D337DF}" type="presOf" srcId="{87DEA9CD-353E-4795-9F09-3BAB2C042978}" destId="{C6507F01-61B7-0B45-8805-AC7FB378DEB5}" srcOrd="0" destOrd="0" presId="urn:microsoft.com/office/officeart/2016/7/layout/VerticalSolidActionList"/>
    <dgm:cxn modelId="{76D4D9C2-BED9-4248-B3BC-AB33D31F149E}" type="presParOf" srcId="{DF0E2821-645F-4B4C-9DD1-EE4277755636}" destId="{C156C6AF-6E27-3B4C-90E6-10684142DD06}" srcOrd="0" destOrd="0" presId="urn:microsoft.com/office/officeart/2016/7/layout/VerticalSolidActionList"/>
    <dgm:cxn modelId="{54EDCC29-1B26-064A-9807-6FF8E37281DC}" type="presParOf" srcId="{C156C6AF-6E27-3B4C-90E6-10684142DD06}" destId="{C02E4D1F-17C4-C941-933B-E25CD96EA28A}" srcOrd="0" destOrd="0" presId="urn:microsoft.com/office/officeart/2016/7/layout/VerticalSolidActionList"/>
    <dgm:cxn modelId="{F40C7344-2CE1-6B4F-AB3C-F805B55DF630}" type="presParOf" srcId="{C156C6AF-6E27-3B4C-90E6-10684142DD06}" destId="{C6507F01-61B7-0B45-8805-AC7FB378DEB5}" srcOrd="1" destOrd="0" presId="urn:microsoft.com/office/officeart/2016/7/layout/VerticalSolidActionList"/>
    <dgm:cxn modelId="{06D28274-6D38-2848-900D-359F0A1AFCCD}" type="presParOf" srcId="{DF0E2821-645F-4B4C-9DD1-EE4277755636}" destId="{82B37D57-6583-FF46-A32F-E46005E4C49E}" srcOrd="1" destOrd="0" presId="urn:microsoft.com/office/officeart/2016/7/layout/VerticalSolidActionList"/>
    <dgm:cxn modelId="{764F1F8F-27D2-AE42-B2C1-CA44BF10D1ED}" type="presParOf" srcId="{DF0E2821-645F-4B4C-9DD1-EE4277755636}" destId="{F46E4E17-1E8A-3D44-840D-814CD87C6CE6}" srcOrd="2" destOrd="0" presId="urn:microsoft.com/office/officeart/2016/7/layout/VerticalSolidActionList"/>
    <dgm:cxn modelId="{57C2AB5A-C8F4-5348-9849-0EE027EC729F}" type="presParOf" srcId="{F46E4E17-1E8A-3D44-840D-814CD87C6CE6}" destId="{0C155324-3E5E-3247-A00D-93725667A6B9}" srcOrd="0" destOrd="0" presId="urn:microsoft.com/office/officeart/2016/7/layout/VerticalSolidActionList"/>
    <dgm:cxn modelId="{24A792E3-29C1-E842-B629-C843507763B3}" type="presParOf" srcId="{F46E4E17-1E8A-3D44-840D-814CD87C6CE6}" destId="{D280005D-EE0D-0A42-9969-B4FF5FCB0CE1}" srcOrd="1" destOrd="0" presId="urn:microsoft.com/office/officeart/2016/7/layout/VerticalSolidActionList"/>
    <dgm:cxn modelId="{30A42AAC-FB12-2C4E-ABD8-EFC8208B59E8}" type="presParOf" srcId="{DF0E2821-645F-4B4C-9DD1-EE4277755636}" destId="{EEBC2E6F-BBAA-274D-B4BC-F9CB78616736}" srcOrd="3" destOrd="0" presId="urn:microsoft.com/office/officeart/2016/7/layout/VerticalSolidActionList"/>
    <dgm:cxn modelId="{A03ACDD9-172F-E741-A9D6-2B74E8491117}" type="presParOf" srcId="{DF0E2821-645F-4B4C-9DD1-EE4277755636}" destId="{19A14299-95A7-214D-8967-060702AC638A}" srcOrd="4" destOrd="0" presId="urn:microsoft.com/office/officeart/2016/7/layout/VerticalSolidActionList"/>
    <dgm:cxn modelId="{76C0BE82-2D3D-884D-B609-5E77F28595C3}" type="presParOf" srcId="{19A14299-95A7-214D-8967-060702AC638A}" destId="{197829EB-38AB-D844-83E3-C00A4C476CF6}" srcOrd="0" destOrd="0" presId="urn:microsoft.com/office/officeart/2016/7/layout/VerticalSolidActionList"/>
    <dgm:cxn modelId="{A8BB721F-7B64-E24D-8B22-18CF9512C54A}" type="presParOf" srcId="{19A14299-95A7-214D-8967-060702AC638A}" destId="{168D088F-9953-7640-825B-375F2173D14A}" srcOrd="1" destOrd="0" presId="urn:microsoft.com/office/officeart/2016/7/layout/VerticalSolidActionList"/>
    <dgm:cxn modelId="{A404C434-F86B-6C47-821E-81F05A5DEE88}" type="presParOf" srcId="{DF0E2821-645F-4B4C-9DD1-EE4277755636}" destId="{C886270D-9BA5-C94A-98A4-12E90B651DC3}" srcOrd="5" destOrd="0" presId="urn:microsoft.com/office/officeart/2016/7/layout/VerticalSolidActionList"/>
    <dgm:cxn modelId="{EAC0C7A9-0FB3-1341-8A57-23790019F26B}" type="presParOf" srcId="{DF0E2821-645F-4B4C-9DD1-EE4277755636}" destId="{08431E0E-9EE9-2F4F-A6B3-B68E85EAAC0F}" srcOrd="6" destOrd="0" presId="urn:microsoft.com/office/officeart/2016/7/layout/VerticalSolidActionList"/>
    <dgm:cxn modelId="{D21FEE27-9A70-3A4C-834A-0DC1670158F8}" type="presParOf" srcId="{08431E0E-9EE9-2F4F-A6B3-B68E85EAAC0F}" destId="{1AA15BD4-87BF-F349-9AD1-D94FA7B39C0F}" srcOrd="0" destOrd="0" presId="urn:microsoft.com/office/officeart/2016/7/layout/VerticalSolidActionList"/>
    <dgm:cxn modelId="{B7A02DCC-44BD-E641-97B3-19126073CDE5}" type="presParOf" srcId="{08431E0E-9EE9-2F4F-A6B3-B68E85EAAC0F}" destId="{35EFA122-A40D-C242-B7B0-A20223387CF5}" srcOrd="1" destOrd="0" presId="urn:microsoft.com/office/officeart/2016/7/layout/VerticalSolidActionList"/>
    <dgm:cxn modelId="{A9D70E8D-2A02-A44D-9AB6-910F29687F3A}" type="presParOf" srcId="{DF0E2821-645F-4B4C-9DD1-EE4277755636}" destId="{5D97F769-62F0-594C-A6EC-EBDD3AB05ABF}" srcOrd="7" destOrd="0" presId="urn:microsoft.com/office/officeart/2016/7/layout/VerticalSolidActionList"/>
    <dgm:cxn modelId="{31738AEA-AAC2-1741-AAEC-864F2F3CB1AA}" type="presParOf" srcId="{DF0E2821-645F-4B4C-9DD1-EE4277755636}" destId="{AE189CFC-48F6-E14B-9A7B-8D741072BAD8}" srcOrd="8" destOrd="0" presId="urn:microsoft.com/office/officeart/2016/7/layout/VerticalSolidActionList"/>
    <dgm:cxn modelId="{88A73004-776E-A54F-9393-B6522B60E31C}" type="presParOf" srcId="{AE189CFC-48F6-E14B-9A7B-8D741072BAD8}" destId="{87F9BF90-33B7-4B4F-B043-DAF4924AE7F5}" srcOrd="0" destOrd="0" presId="urn:microsoft.com/office/officeart/2016/7/layout/VerticalSolidActionList"/>
    <dgm:cxn modelId="{B83EE612-C3CA-C94E-BCE1-34E7A180EEAE}" type="presParOf" srcId="{AE189CFC-48F6-E14B-9A7B-8D741072BAD8}" destId="{B64D2228-8AD5-B943-8131-986B431BF68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E9D0A-4AEE-2943-9496-2A64D6C8A13F}">
      <dsp:nvSpPr>
        <dsp:cNvPr id="0" name=""/>
        <dsp:cNvSpPr/>
      </dsp:nvSpPr>
      <dsp:spPr>
        <a:xfrm>
          <a:off x="0" y="733122"/>
          <a:ext cx="2188680" cy="13132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Detached Youth work in BANES (Bath, Keynsham, Midsomer Norton) </a:t>
          </a:r>
        </a:p>
      </dsp:txBody>
      <dsp:txXfrm>
        <a:off x="0" y="733122"/>
        <a:ext cx="2188680" cy="1313208"/>
      </dsp:txXfrm>
    </dsp:sp>
    <dsp:sp modelId="{6B037E7D-A38D-7649-BA5B-94B29AEECE2B}">
      <dsp:nvSpPr>
        <dsp:cNvPr id="0" name=""/>
        <dsp:cNvSpPr/>
      </dsp:nvSpPr>
      <dsp:spPr>
        <a:xfrm>
          <a:off x="2407548" y="733122"/>
          <a:ext cx="2188680" cy="1313208"/>
        </a:xfrm>
        <a:prstGeom prst="rect">
          <a:avLst/>
        </a:prstGeom>
        <a:solidFill>
          <a:schemeClr val="accent5">
            <a:hueOff val="2564361"/>
            <a:satOff val="1109"/>
            <a:lumOff val="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hotspots and Young People that are being exploited</a:t>
          </a:r>
        </a:p>
      </dsp:txBody>
      <dsp:txXfrm>
        <a:off x="2407548" y="733122"/>
        <a:ext cx="2188680" cy="1313208"/>
      </dsp:txXfrm>
    </dsp:sp>
    <dsp:sp modelId="{D7E142EF-31C8-764F-950A-7DAAC3F9666A}">
      <dsp:nvSpPr>
        <dsp:cNvPr id="0" name=""/>
        <dsp:cNvSpPr/>
      </dsp:nvSpPr>
      <dsp:spPr>
        <a:xfrm>
          <a:off x="4815096" y="733122"/>
          <a:ext cx="2188680" cy="1313208"/>
        </a:xfrm>
        <a:prstGeom prst="rect">
          <a:avLst/>
        </a:prstGeom>
        <a:solidFill>
          <a:schemeClr val="accent5">
            <a:hueOff val="5128723"/>
            <a:satOff val="2218"/>
            <a:lumOff val="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One-to-one support</a:t>
          </a:r>
        </a:p>
      </dsp:txBody>
      <dsp:txXfrm>
        <a:off x="4815096" y="733122"/>
        <a:ext cx="2188680" cy="1313208"/>
      </dsp:txXfrm>
    </dsp:sp>
    <dsp:sp modelId="{6F49C537-6020-0947-BE65-84AE945ECC91}">
      <dsp:nvSpPr>
        <dsp:cNvPr id="0" name=""/>
        <dsp:cNvSpPr/>
      </dsp:nvSpPr>
      <dsp:spPr>
        <a:xfrm>
          <a:off x="0" y="2265198"/>
          <a:ext cx="2188680" cy="1313208"/>
        </a:xfrm>
        <a:prstGeom prst="rect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Diversionary activities for targeted youth groups</a:t>
          </a:r>
        </a:p>
      </dsp:txBody>
      <dsp:txXfrm>
        <a:off x="0" y="2265198"/>
        <a:ext cx="2188680" cy="1313208"/>
      </dsp:txXfrm>
    </dsp:sp>
    <dsp:sp modelId="{B87AC65A-E986-8B48-B51E-42D8D377D82C}">
      <dsp:nvSpPr>
        <dsp:cNvPr id="0" name=""/>
        <dsp:cNvSpPr/>
      </dsp:nvSpPr>
      <dsp:spPr>
        <a:xfrm>
          <a:off x="2407548" y="2265198"/>
          <a:ext cx="2188680" cy="1313208"/>
        </a:xfrm>
        <a:prstGeom prst="rect">
          <a:avLst/>
        </a:prstGeom>
        <a:solidFill>
          <a:schemeClr val="accent5">
            <a:hueOff val="10257446"/>
            <a:satOff val="4436"/>
            <a:lumOff val="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Resources for interventions</a:t>
          </a:r>
        </a:p>
      </dsp:txBody>
      <dsp:txXfrm>
        <a:off x="2407548" y="2265198"/>
        <a:ext cx="2188680" cy="1313208"/>
      </dsp:txXfrm>
    </dsp:sp>
    <dsp:sp modelId="{BE40CC6D-FCE3-1540-AEAC-5EB66209A4C5}">
      <dsp:nvSpPr>
        <dsp:cNvPr id="0" name=""/>
        <dsp:cNvSpPr/>
      </dsp:nvSpPr>
      <dsp:spPr>
        <a:xfrm>
          <a:off x="4815096" y="2265198"/>
          <a:ext cx="2188680" cy="1313208"/>
        </a:xfrm>
        <a:prstGeom prst="rect">
          <a:avLst/>
        </a:prstGeom>
        <a:solidFill>
          <a:schemeClr val="accent5">
            <a:hueOff val="12821806"/>
            <a:satOff val="5545"/>
            <a:lumOff val="37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the last year we have met with 2993 Young People </a:t>
          </a:r>
        </a:p>
      </dsp:txBody>
      <dsp:txXfrm>
        <a:off x="4815096" y="2265198"/>
        <a:ext cx="2188680" cy="1313208"/>
      </dsp:txXfrm>
    </dsp:sp>
    <dsp:sp modelId="{D60DB438-0192-3F43-AD1A-0EB8359FAE10}">
      <dsp:nvSpPr>
        <dsp:cNvPr id="0" name=""/>
        <dsp:cNvSpPr/>
      </dsp:nvSpPr>
      <dsp:spPr>
        <a:xfrm>
          <a:off x="2407548" y="3797274"/>
          <a:ext cx="2188680" cy="1313208"/>
        </a:xfrm>
        <a:prstGeom prst="rec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Working with families of Children that are being exploited </a:t>
          </a:r>
        </a:p>
      </dsp:txBody>
      <dsp:txXfrm>
        <a:off x="2407548" y="3797274"/>
        <a:ext cx="2188680" cy="131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A8534-7CA1-FB41-B692-FE12E98DA9B7}">
      <dsp:nvSpPr>
        <dsp:cNvPr id="0" name=""/>
        <dsp:cNvSpPr/>
      </dsp:nvSpPr>
      <dsp:spPr>
        <a:xfrm>
          <a:off x="0" y="396762"/>
          <a:ext cx="7003777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Detached Youth work in BANES (Bath, Keynsham, Midsomer Norton)</a:t>
          </a:r>
          <a:endParaRPr lang="en-US" sz="2400" kern="1200"/>
        </a:p>
      </dsp:txBody>
      <dsp:txXfrm>
        <a:off x="46606" y="443368"/>
        <a:ext cx="6910565" cy="861507"/>
      </dsp:txXfrm>
    </dsp:sp>
    <dsp:sp modelId="{7429E0AA-975E-2B48-BEC2-DD63B3211D41}">
      <dsp:nvSpPr>
        <dsp:cNvPr id="0" name=""/>
        <dsp:cNvSpPr/>
      </dsp:nvSpPr>
      <dsp:spPr>
        <a:xfrm>
          <a:off x="0" y="1420602"/>
          <a:ext cx="7003777" cy="954719"/>
        </a:xfrm>
        <a:prstGeom prst="roundRect">
          <a:avLst/>
        </a:prstGeom>
        <a:solidFill>
          <a:schemeClr val="accent5">
            <a:hueOff val="3846542"/>
            <a:satOff val="1663"/>
            <a:lumOff val="1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One-to-one support</a:t>
          </a:r>
          <a:endParaRPr lang="en-US" sz="2400" kern="1200"/>
        </a:p>
      </dsp:txBody>
      <dsp:txXfrm>
        <a:off x="46606" y="1467208"/>
        <a:ext cx="6910565" cy="861507"/>
      </dsp:txXfrm>
    </dsp:sp>
    <dsp:sp modelId="{24D17790-94E9-AF40-A4C4-3C64D421B3E8}">
      <dsp:nvSpPr>
        <dsp:cNvPr id="0" name=""/>
        <dsp:cNvSpPr/>
      </dsp:nvSpPr>
      <dsp:spPr>
        <a:xfrm>
          <a:off x="0" y="2444442"/>
          <a:ext cx="7003777" cy="954719"/>
        </a:xfrm>
        <a:prstGeom prst="roundRect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Diversionary activities for targeted youth groups</a:t>
          </a:r>
          <a:endParaRPr lang="en-US" sz="2400" kern="1200"/>
        </a:p>
      </dsp:txBody>
      <dsp:txXfrm>
        <a:off x="46606" y="2491048"/>
        <a:ext cx="6910565" cy="861507"/>
      </dsp:txXfrm>
    </dsp:sp>
    <dsp:sp modelId="{B07619C8-2831-DD43-9715-18AA29048C93}">
      <dsp:nvSpPr>
        <dsp:cNvPr id="0" name=""/>
        <dsp:cNvSpPr/>
      </dsp:nvSpPr>
      <dsp:spPr>
        <a:xfrm>
          <a:off x="0" y="3468282"/>
          <a:ext cx="7003777" cy="954719"/>
        </a:xfrm>
        <a:prstGeom prst="roundRect">
          <a:avLst/>
        </a:prstGeom>
        <a:solidFill>
          <a:schemeClr val="accent5">
            <a:hueOff val="11539625"/>
            <a:satOff val="4990"/>
            <a:lumOff val="3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Resources for interventions</a:t>
          </a:r>
          <a:endParaRPr lang="en-US" sz="2400" kern="1200"/>
        </a:p>
      </dsp:txBody>
      <dsp:txXfrm>
        <a:off x="46606" y="3514888"/>
        <a:ext cx="6910565" cy="861507"/>
      </dsp:txXfrm>
    </dsp:sp>
    <dsp:sp modelId="{831F3DC7-3FAD-EA4C-A408-B4CCE0C8013F}">
      <dsp:nvSpPr>
        <dsp:cNvPr id="0" name=""/>
        <dsp:cNvSpPr/>
      </dsp:nvSpPr>
      <dsp:spPr>
        <a:xfrm>
          <a:off x="0" y="4492122"/>
          <a:ext cx="7003777" cy="954719"/>
        </a:xfrm>
        <a:prstGeom prst="roundRec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Targeting Young People not in Education Employment or training that are being exploited </a:t>
          </a:r>
          <a:endParaRPr lang="en-US" sz="2400" kern="1200"/>
        </a:p>
      </dsp:txBody>
      <dsp:txXfrm>
        <a:off x="46606" y="4538728"/>
        <a:ext cx="6910565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07F01-61B7-0B45-8805-AC7FB378DEB5}">
      <dsp:nvSpPr>
        <dsp:cNvPr id="0" name=""/>
        <dsp:cNvSpPr/>
      </dsp:nvSpPr>
      <dsp:spPr>
        <a:xfrm>
          <a:off x="1125308" y="2514"/>
          <a:ext cx="4501233" cy="11031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6" tIns="280206" rIns="87336" bIns="28020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Build meaningful relationships</a:t>
          </a:r>
        </a:p>
      </dsp:txBody>
      <dsp:txXfrm>
        <a:off x="1125308" y="2514"/>
        <a:ext cx="4501233" cy="1103173"/>
      </dsp:txXfrm>
    </dsp:sp>
    <dsp:sp modelId="{C02E4D1F-17C4-C941-933B-E25CD96EA28A}">
      <dsp:nvSpPr>
        <dsp:cNvPr id="0" name=""/>
        <dsp:cNvSpPr/>
      </dsp:nvSpPr>
      <dsp:spPr>
        <a:xfrm>
          <a:off x="0" y="2514"/>
          <a:ext cx="1125308" cy="1103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48" tIns="108969" rIns="59548" bIns="10896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</a:t>
          </a:r>
        </a:p>
      </dsp:txBody>
      <dsp:txXfrm>
        <a:off x="0" y="2514"/>
        <a:ext cx="1125308" cy="1103173"/>
      </dsp:txXfrm>
    </dsp:sp>
    <dsp:sp modelId="{D280005D-EE0D-0A42-9969-B4FF5FCB0CE1}">
      <dsp:nvSpPr>
        <dsp:cNvPr id="0" name=""/>
        <dsp:cNvSpPr/>
      </dsp:nvSpPr>
      <dsp:spPr>
        <a:xfrm>
          <a:off x="1125308" y="1171878"/>
          <a:ext cx="4501233" cy="1103173"/>
        </a:xfrm>
        <a:prstGeom prst="rect">
          <a:avLst/>
        </a:prstGeom>
        <a:solidFill>
          <a:schemeClr val="accent5">
            <a:tint val="40000"/>
            <a:alpha val="90000"/>
            <a:hueOff val="3844860"/>
            <a:satOff val="1535"/>
            <a:lumOff val="3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844860"/>
              <a:satOff val="1535"/>
              <a:lumOff val="3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6" tIns="280206" rIns="87336" bIns="28020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Bridge the gap between young people and professionals</a:t>
          </a:r>
        </a:p>
      </dsp:txBody>
      <dsp:txXfrm>
        <a:off x="1125308" y="1171878"/>
        <a:ext cx="4501233" cy="1103173"/>
      </dsp:txXfrm>
    </dsp:sp>
    <dsp:sp modelId="{0C155324-3E5E-3247-A00D-93725667A6B9}">
      <dsp:nvSpPr>
        <dsp:cNvPr id="0" name=""/>
        <dsp:cNvSpPr/>
      </dsp:nvSpPr>
      <dsp:spPr>
        <a:xfrm>
          <a:off x="0" y="1171878"/>
          <a:ext cx="1125308" cy="1103173"/>
        </a:xfrm>
        <a:prstGeom prst="rect">
          <a:avLst/>
        </a:prstGeom>
        <a:solidFill>
          <a:schemeClr val="accent5">
            <a:hueOff val="3846542"/>
            <a:satOff val="1663"/>
            <a:lumOff val="1127"/>
            <a:alphaOff val="0"/>
          </a:schemeClr>
        </a:solidFill>
        <a:ln w="12700" cap="flat" cmpd="sng" algn="ctr">
          <a:solidFill>
            <a:schemeClr val="accent5">
              <a:hueOff val="3846542"/>
              <a:satOff val="1663"/>
              <a:lumOff val="1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48" tIns="108969" rIns="59548" bIns="10896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Bridge</a:t>
          </a:r>
        </a:p>
      </dsp:txBody>
      <dsp:txXfrm>
        <a:off x="0" y="1171878"/>
        <a:ext cx="1125308" cy="1103173"/>
      </dsp:txXfrm>
    </dsp:sp>
    <dsp:sp modelId="{168D088F-9953-7640-825B-375F2173D14A}">
      <dsp:nvSpPr>
        <dsp:cNvPr id="0" name=""/>
        <dsp:cNvSpPr/>
      </dsp:nvSpPr>
      <dsp:spPr>
        <a:xfrm>
          <a:off x="1125308" y="2341242"/>
          <a:ext cx="4501233" cy="1103173"/>
        </a:xfrm>
        <a:prstGeom prst="rect">
          <a:avLst/>
        </a:prstGeom>
        <a:solidFill>
          <a:schemeClr val="accent5">
            <a:tint val="40000"/>
            <a:alpha val="90000"/>
            <a:hueOff val="7689719"/>
            <a:satOff val="3070"/>
            <a:lumOff val="6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689719"/>
              <a:satOff val="3070"/>
              <a:lumOff val="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6" tIns="280206" rIns="87336" bIns="28020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Offer support/referrals to services</a:t>
          </a:r>
        </a:p>
      </dsp:txBody>
      <dsp:txXfrm>
        <a:off x="1125308" y="2341242"/>
        <a:ext cx="4501233" cy="1103173"/>
      </dsp:txXfrm>
    </dsp:sp>
    <dsp:sp modelId="{197829EB-38AB-D844-83E3-C00A4C476CF6}">
      <dsp:nvSpPr>
        <dsp:cNvPr id="0" name=""/>
        <dsp:cNvSpPr/>
      </dsp:nvSpPr>
      <dsp:spPr>
        <a:xfrm>
          <a:off x="0" y="2341242"/>
          <a:ext cx="1125308" cy="1103173"/>
        </a:xfrm>
        <a:prstGeom prst="rect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accent5">
              <a:hueOff val="7693084"/>
              <a:satOff val="3327"/>
              <a:lumOff val="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48" tIns="108969" rIns="59548" bIns="10896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</a:t>
          </a:r>
        </a:p>
      </dsp:txBody>
      <dsp:txXfrm>
        <a:off x="0" y="2341242"/>
        <a:ext cx="1125308" cy="1103173"/>
      </dsp:txXfrm>
    </dsp:sp>
    <dsp:sp modelId="{35EFA122-A40D-C242-B7B0-A20223387CF5}">
      <dsp:nvSpPr>
        <dsp:cNvPr id="0" name=""/>
        <dsp:cNvSpPr/>
      </dsp:nvSpPr>
      <dsp:spPr>
        <a:xfrm>
          <a:off x="1125308" y="3510606"/>
          <a:ext cx="4501233" cy="1103173"/>
        </a:xfrm>
        <a:prstGeom prst="rect">
          <a:avLst/>
        </a:prstGeom>
        <a:solidFill>
          <a:schemeClr val="accent5">
            <a:tint val="40000"/>
            <a:alpha val="90000"/>
            <a:hueOff val="11534579"/>
            <a:satOff val="4605"/>
            <a:lumOff val="9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1534579"/>
              <a:satOff val="4605"/>
              <a:lumOff val="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6" tIns="280206" rIns="87336" bIns="28020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Communicate concerns with external agencies whilst maintaining confidentiality</a:t>
          </a:r>
        </a:p>
      </dsp:txBody>
      <dsp:txXfrm>
        <a:off x="1125308" y="3510606"/>
        <a:ext cx="4501233" cy="1103173"/>
      </dsp:txXfrm>
    </dsp:sp>
    <dsp:sp modelId="{1AA15BD4-87BF-F349-9AD1-D94FA7B39C0F}">
      <dsp:nvSpPr>
        <dsp:cNvPr id="0" name=""/>
        <dsp:cNvSpPr/>
      </dsp:nvSpPr>
      <dsp:spPr>
        <a:xfrm>
          <a:off x="0" y="3510606"/>
          <a:ext cx="1125308" cy="1103173"/>
        </a:xfrm>
        <a:prstGeom prst="rect">
          <a:avLst/>
        </a:prstGeom>
        <a:solidFill>
          <a:schemeClr val="accent5">
            <a:hueOff val="11539625"/>
            <a:satOff val="4990"/>
            <a:lumOff val="3382"/>
            <a:alphaOff val="0"/>
          </a:schemeClr>
        </a:solidFill>
        <a:ln w="12700" cap="flat" cmpd="sng" algn="ctr">
          <a:solidFill>
            <a:schemeClr val="accent5">
              <a:hueOff val="11539625"/>
              <a:satOff val="4990"/>
              <a:lumOff val="33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48" tIns="108969" rIns="59548" bIns="10896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Communicate</a:t>
          </a:r>
        </a:p>
      </dsp:txBody>
      <dsp:txXfrm>
        <a:off x="0" y="3510606"/>
        <a:ext cx="1125308" cy="1103173"/>
      </dsp:txXfrm>
    </dsp:sp>
    <dsp:sp modelId="{B64D2228-8AD5-B943-8131-986B431BF685}">
      <dsp:nvSpPr>
        <dsp:cNvPr id="0" name=""/>
        <dsp:cNvSpPr/>
      </dsp:nvSpPr>
      <dsp:spPr>
        <a:xfrm>
          <a:off x="1125308" y="4679970"/>
          <a:ext cx="4501233" cy="1103173"/>
        </a:xfrm>
        <a:prstGeom prst="rect">
          <a:avLst/>
        </a:prstGeom>
        <a:solidFill>
          <a:schemeClr val="accent5">
            <a:tint val="40000"/>
            <a:alpha val="90000"/>
            <a:hueOff val="15379438"/>
            <a:satOff val="6140"/>
            <a:lumOff val="12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379438"/>
              <a:satOff val="6140"/>
              <a:lumOff val="12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6" tIns="280206" rIns="87336" bIns="28020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Visit hotspot areas through police intelligence</a:t>
          </a:r>
        </a:p>
      </dsp:txBody>
      <dsp:txXfrm>
        <a:off x="1125308" y="4679970"/>
        <a:ext cx="4501233" cy="1103173"/>
      </dsp:txXfrm>
    </dsp:sp>
    <dsp:sp modelId="{87F9BF90-33B7-4B4F-B043-DAF4924AE7F5}">
      <dsp:nvSpPr>
        <dsp:cNvPr id="0" name=""/>
        <dsp:cNvSpPr/>
      </dsp:nvSpPr>
      <dsp:spPr>
        <a:xfrm>
          <a:off x="0" y="4679970"/>
          <a:ext cx="1125308" cy="1103173"/>
        </a:xfrm>
        <a:prstGeom prst="rec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accent5">
              <a:hueOff val="15386168"/>
              <a:satOff val="6654"/>
              <a:lumOff val="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48" tIns="108969" rIns="59548" bIns="10896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Visit</a:t>
          </a:r>
        </a:p>
      </dsp:txBody>
      <dsp:txXfrm>
        <a:off x="0" y="4679970"/>
        <a:ext cx="1125308" cy="110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B2EF-660C-F84B-BC49-6EB653257086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37CE1-AFD0-4A4F-A999-43583C6E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84FED-956B-40D7-99DC-23C18CFF9B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6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3582F-DDA6-1150-597A-DE7BC9D1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D010E-4701-8846-35FB-7B1C95161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F8CBB-8954-EF6A-478F-5F1318585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9F74-4023-7A28-D103-BF0988E80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9075-3752-B9C6-3F70-3A512889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32BB4-8AB1-3C27-254B-50850CF6C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77EDD-EBE8-33C0-6BFA-B29B8379E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FB8EC-E45F-4FB1-8616-90D3020C7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7839-6F32-7052-06EB-49918649E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3F16E-04DF-D440-8303-9B28CE815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4F5D5-F7DE-A38D-BB91-7EA49DFEE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03645-CAB0-E06A-A473-30ABC7AD5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84FED-956B-40D7-99DC-23C18CFF9B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3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DA93-52AE-E070-5E4A-FCB69E4B8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5716F-43F4-5290-B1B0-803C3E37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8D7CE0-AAB5-3CE2-E333-D65DEE766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B5D19-472D-D513-716B-4F7386E1B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B04E-F4BB-0C6A-F393-AD0740778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43224-03FD-F54B-71D1-FA488211B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721BF-38FA-D4E7-9349-0FB7E6F6A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84F7B-7472-106A-89DC-086964E97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0F33-42F8-E329-A3AD-D4EF96AE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27131-B0D7-41CD-78ED-82F3BA291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22954-3058-82E4-B300-B7E2FB181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40AF3-92FE-2232-9C87-3339D8243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6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37CE1-AFD0-4A4F-A999-43583C6EBD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3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HI_Logo_Corporate_White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8" y="5368403"/>
            <a:ext cx="3949637" cy="11234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8129" y="2117425"/>
            <a:ext cx="9027583" cy="807008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8129" y="3002993"/>
            <a:ext cx="9027583" cy="807008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39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HI_Logo_Corporate_Purple_A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8" y="5837506"/>
            <a:ext cx="2237148" cy="63635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524935" y="936769"/>
            <a:ext cx="11061699" cy="0"/>
          </a:xfrm>
          <a:prstGeom prst="line">
            <a:avLst/>
          </a:prstGeom>
          <a:noFill/>
          <a:ln w="12700" cap="flat" cmpd="sng" algn="ctr">
            <a:solidFill>
              <a:srgbClr val="E6007E"/>
            </a:solidFill>
            <a:prstDash val="solid"/>
          </a:ln>
          <a:effectLst/>
        </p:spPr>
      </p:cxnSp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8857688" y="62102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42D626-CB90-495C-BFAF-A6EC92943B1A}" type="slidenum">
              <a:rPr lang="en-US" sz="1000" b="1" smtClean="0">
                <a:solidFill>
                  <a:srgbClr val="43277D"/>
                </a:solidFill>
                <a:latin typeface="Arial"/>
              </a:rPr>
              <a:t>‹#›</a:t>
            </a:fld>
            <a:endParaRPr lang="en-US" sz="1000" b="1" dirty="0">
              <a:solidFill>
                <a:srgbClr val="43277D"/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469859"/>
            <a:ext cx="11061700" cy="4669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4327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Heading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24934" y="1474097"/>
            <a:ext cx="11061700" cy="4078206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7E"/>
              </a:buClr>
              <a:buSzTx/>
              <a:buFont typeface="Arial"/>
              <a:buChar char="•"/>
              <a:tabLst/>
              <a:defRPr sz="2000" baseline="0">
                <a:solidFill>
                  <a:srgbClr val="4327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7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27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8871543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2" r:id="rId8"/>
    <p:sldLayoutId id="2147483703" r:id="rId9"/>
    <p:sldLayoutId id="2147483704" r:id="rId10"/>
    <p:sldLayoutId id="2147483711" r:id="rId11"/>
    <p:sldLayoutId id="2147483713" r:id="rId12"/>
    <p:sldLayoutId id="2147483714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mediation-participative.org/separation-et-enfa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maninterventions.com/tips-for-a-successful-drug-and-alcohol-interven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gencyagile.com/multi-agency-and-client-collaboration-at-gtb-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ildcatvoice.org/2877/opinion/the-truth-about-wearing-hoods-at-schoo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9" b="31666"/>
          <a:stretch/>
        </p:blipFill>
        <p:spPr>
          <a:xfrm>
            <a:off x="6048376" y="1"/>
            <a:ext cx="3131817" cy="25069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6747" y="3024660"/>
            <a:ext cx="6770687" cy="8070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Detached Youth Work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56747" y="3755468"/>
            <a:ext cx="6770687" cy="80700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In partnership with YCSW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b="23611"/>
          <a:stretch/>
        </p:blipFill>
        <p:spPr>
          <a:xfrm>
            <a:off x="1524001" y="9526"/>
            <a:ext cx="2352675" cy="2487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22492" b="41092"/>
          <a:stretch/>
        </p:blipFill>
        <p:spPr>
          <a:xfrm>
            <a:off x="3795349" y="135780"/>
            <a:ext cx="2867025" cy="2497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 b="22778"/>
          <a:stretch/>
        </p:blipFill>
        <p:spPr>
          <a:xfrm>
            <a:off x="8653060" y="1"/>
            <a:ext cx="2014940" cy="2486025"/>
          </a:xfrm>
          <a:prstGeom prst="rect">
            <a:avLst/>
          </a:prstGeom>
        </p:spPr>
      </p:pic>
      <p:pic>
        <p:nvPicPr>
          <p:cNvPr id="8" name="Picture 6" descr="Schedule online with Youth Connect South West on Booking.p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5" b="28358"/>
          <a:stretch/>
        </p:blipFill>
        <p:spPr bwMode="auto">
          <a:xfrm>
            <a:off x="8477865" y="5842441"/>
            <a:ext cx="1899138" cy="8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1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3A778-D727-B5D5-D15D-B8E06453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F76D08-CDE1-F533-6A11-216D1E5D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Family Involvement </a:t>
            </a:r>
            <a:endParaRPr lang="en-US"/>
          </a:p>
        </p:txBody>
      </p:sp>
      <p:pic>
        <p:nvPicPr>
          <p:cNvPr id="5" name="Content Placeholder 4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9300D12F-11C2-DBB1-286F-922194372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754" r="32067" b="-1"/>
          <a:stretch/>
        </p:blipFill>
        <p:spPr>
          <a:xfrm>
            <a:off x="1395602" y="567942"/>
            <a:ext cx="4817467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7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8E1AD-0F97-771D-49E2-262E283A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9E6A09-A218-CE4A-A342-AC0C31FE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Support and Intervention  </a:t>
            </a:r>
            <a:endParaRPr lang="en-US"/>
          </a:p>
        </p:txBody>
      </p:sp>
      <p:pic>
        <p:nvPicPr>
          <p:cNvPr id="5" name="Content Placeholder 4" descr="A group of people sitting in a circle&#10;&#10;AI-generated content may be incorrect.">
            <a:extLst>
              <a:ext uri="{FF2B5EF4-FFF2-40B4-BE49-F238E27FC236}">
                <a16:creationId xmlns:a16="http://schemas.microsoft.com/office/drawing/2014/main" id="{84A759FE-A811-70EE-5144-CA58B355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0416" r="16916" b="-2"/>
          <a:stretch/>
        </p:blipFill>
        <p:spPr>
          <a:xfrm>
            <a:off x="1395615" y="567942"/>
            <a:ext cx="481744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09458-D389-C9A6-EC37-AA1C7736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BC7238-4EFB-BE2A-4688-55D0B3EF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Re-Emerging Concerns 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(January 2025) </a:t>
            </a:r>
            <a:endParaRPr lang="en-US"/>
          </a:p>
        </p:txBody>
      </p:sp>
      <p:pic>
        <p:nvPicPr>
          <p:cNvPr id="5" name="Content Placeholder 4" descr="A person in a hoodie writing on a white board&#10;&#10;AI-generated content may be incorrect.">
            <a:extLst>
              <a:ext uri="{FF2B5EF4-FFF2-40B4-BE49-F238E27FC236}">
                <a16:creationId xmlns:a16="http://schemas.microsoft.com/office/drawing/2014/main" id="{90D57C94-AE00-96F3-D686-8B0EE8435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r="16785"/>
          <a:stretch/>
        </p:blipFill>
        <p:spPr>
          <a:xfrm>
            <a:off x="1395583" y="567942"/>
            <a:ext cx="4817505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DB7AF5-A1D8-4F5A-E368-9335B90F6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8C93D-7543-ECD6-0A3E-5E9DEC54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Current Support Strategy  </a:t>
            </a:r>
            <a:endParaRPr lang="en-US"/>
          </a:p>
        </p:txBody>
      </p:sp>
      <p:pic>
        <p:nvPicPr>
          <p:cNvPr id="9" name="Content Placeholder 8" descr="A group of people sitting at tables in a meeting&#10;&#10;AI-generated content may be incorrect.">
            <a:extLst>
              <a:ext uri="{FF2B5EF4-FFF2-40B4-BE49-F238E27FC236}">
                <a16:creationId xmlns:a16="http://schemas.microsoft.com/office/drawing/2014/main" id="{D8CA598F-788A-372F-3280-0C68F3FE7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9673" r="12926" b="-1"/>
          <a:stretch/>
        </p:blipFill>
        <p:spPr>
          <a:xfrm>
            <a:off x="1395605" y="567942"/>
            <a:ext cx="4817463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BA2B9-C9EF-D466-2282-CF48E5EA4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4A9B88-2476-4444-5F13-B6F38289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Current Status </a:t>
            </a:r>
            <a:endParaRPr lang="en-US"/>
          </a:p>
        </p:txBody>
      </p:sp>
      <p:pic>
        <p:nvPicPr>
          <p:cNvPr id="9" name="Content Placeholder 8" descr="A person in a grey hoodie&#10;&#10;AI-generated content may be incorrect.">
            <a:extLst>
              <a:ext uri="{FF2B5EF4-FFF2-40B4-BE49-F238E27FC236}">
                <a16:creationId xmlns:a16="http://schemas.microsoft.com/office/drawing/2014/main" id="{7F084E3D-B22C-51E7-51E4-EAD760875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5731" b="-1"/>
          <a:stretch/>
        </p:blipFill>
        <p:spPr>
          <a:xfrm>
            <a:off x="1395590" y="567942"/>
            <a:ext cx="481749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22AA4-43F4-5E9A-3F21-C248048FA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87B1C6-1C07-DBA5-0408-C2FA9EFD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Conclusion  </a:t>
            </a:r>
            <a:endParaRPr lang="en-US"/>
          </a:p>
        </p:txBody>
      </p:sp>
      <p:pic>
        <p:nvPicPr>
          <p:cNvPr id="17" name="Content Placeholder 16" descr="A person sitting at a table with food on it&#10;&#10;Description automatically generated">
            <a:extLst>
              <a:ext uri="{FF2B5EF4-FFF2-40B4-BE49-F238E27FC236}">
                <a16:creationId xmlns:a16="http://schemas.microsoft.com/office/drawing/2014/main" id="{D022B775-0E4C-D9C6-0648-AE381E50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38985" y="567942"/>
            <a:ext cx="473070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January 2025 – present…</a:t>
            </a:r>
          </a:p>
          <a:p>
            <a:endParaRPr lang="en-GB" sz="400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CBE7186-A399-AEB6-2002-DF5B6E0C1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22320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50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Detached Youth Work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7701" y="1185705"/>
            <a:ext cx="8296275" cy="51949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Aims: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Build meaningful relationships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Bridge the gap between young people and professionals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Offer support/referrals to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Communicate concerns with external agencies whilst maintaining confidentiality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Visit hotspot areas through police intelligence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217338" y="1567471"/>
            <a:ext cx="7867859" cy="18891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/>
            <a:r>
              <a:rPr lang="en-US" sz="2200" b="1" dirty="0"/>
              <a:t> </a:t>
            </a:r>
            <a:r>
              <a:rPr lang="en-US" sz="2200" b="1" dirty="0">
                <a:latin typeface="+mj-lt"/>
              </a:rPr>
              <a:t>- </a:t>
            </a:r>
            <a:r>
              <a:rPr lang="en-GB" sz="2200" dirty="0">
                <a:latin typeface="+mj-lt"/>
              </a:rPr>
              <a:t>To deliver detached session in BANES by </a:t>
            </a:r>
            <a:r>
              <a:rPr lang="en-GB" sz="2200" b="1" dirty="0">
                <a:latin typeface="+mj-lt"/>
              </a:rPr>
              <a:t>identifying at risk areas </a:t>
            </a:r>
            <a:r>
              <a:rPr lang="en-GB" sz="2200" dirty="0">
                <a:latin typeface="+mj-lt"/>
              </a:rPr>
              <a:t>where young people are </a:t>
            </a:r>
            <a:r>
              <a:rPr lang="en-GB" sz="2200" b="1" dirty="0">
                <a:latin typeface="+mj-lt"/>
              </a:rPr>
              <a:t>involved in serious youth violence </a:t>
            </a:r>
            <a:r>
              <a:rPr lang="en-GB" sz="2200" dirty="0">
                <a:latin typeface="+mj-lt"/>
              </a:rPr>
              <a:t>such as: knife crime, gang violence, sexual exploitation, domestic violence, anti-social behaviour, county lines and drugs &amp; alcohol misuse.</a:t>
            </a:r>
          </a:p>
        </p:txBody>
      </p:sp>
      <p:pic>
        <p:nvPicPr>
          <p:cNvPr id="7" name="Picture 6" descr="Schedule online with Youth Connect South West on Booking.page">
            <a:extLst>
              <a:ext uri="{FF2B5EF4-FFF2-40B4-BE49-F238E27FC236}">
                <a16:creationId xmlns:a16="http://schemas.microsoft.com/office/drawing/2014/main" id="{D9A4C0E6-C196-D149-BEE0-FB22963A5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5" b="28358"/>
          <a:stretch/>
        </p:blipFill>
        <p:spPr bwMode="auto">
          <a:xfrm>
            <a:off x="9307285" y="5900056"/>
            <a:ext cx="2743199" cy="7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5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F4DA7-A2B5-9F1E-C585-99903218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 Study: Tom’s Journey Through Exploitation, Substance Use and Support</a:t>
            </a:r>
            <a:endParaRPr lang="en-US" sz="3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7" name="AutoShape 4">
            <a:extLst>
              <a:ext uri="{FF2B5EF4-FFF2-40B4-BE49-F238E27FC236}">
                <a16:creationId xmlns:a16="http://schemas.microsoft.com/office/drawing/2014/main" id="{1462CDD1-BA9A-0F98-BB7E-5C051CE08243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7185429" y="381000"/>
            <a:ext cx="3997745" cy="213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2200" dirty="0"/>
          </a:p>
        </p:txBody>
      </p:sp>
      <p:pic>
        <p:nvPicPr>
          <p:cNvPr id="5" name="Picture 6" descr="Schedule online with Youth Connect South West on Booking.page">
            <a:extLst>
              <a:ext uri="{FF2B5EF4-FFF2-40B4-BE49-F238E27FC236}">
                <a16:creationId xmlns:a16="http://schemas.microsoft.com/office/drawing/2014/main" id="{50A50BC3-E070-34B7-CBC4-CC3AD6589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6" r="3" b="26900"/>
          <a:stretch/>
        </p:blipFill>
        <p:spPr bwMode="auto">
          <a:xfrm>
            <a:off x="809814" y="3284482"/>
            <a:ext cx="5179237" cy="24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72274-D36F-7670-524B-49F07AC15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r="3" b="1799"/>
          <a:stretch/>
        </p:blipFill>
        <p:spPr>
          <a:xfrm>
            <a:off x="6190657" y="3284484"/>
            <a:ext cx="5179237" cy="2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CC79A-3752-D56D-CE75-557B2ED6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28F516-661D-411B-8EA2-29FA4483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ffectLst/>
              </a:rPr>
              <a:t>Outreach </a:t>
            </a:r>
            <a:endParaRPr lang="en-US" sz="4000"/>
          </a:p>
        </p:txBody>
      </p:sp>
      <p:graphicFrame>
        <p:nvGraphicFramePr>
          <p:cNvPr id="43" name="TextBox 5">
            <a:extLst>
              <a:ext uri="{FF2B5EF4-FFF2-40B4-BE49-F238E27FC236}">
                <a16:creationId xmlns:a16="http://schemas.microsoft.com/office/drawing/2014/main" id="{D420B4D2-D02C-D15E-F78E-636333896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27183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670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B7B86-A53F-D761-BBA5-91C7B791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1D96BF-0605-446D-9590-F9A64BF8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9C2449-D531-4936-82F1-C560A1281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881F028-6F1E-42D8-B367-94F963C44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F0A29D-4FF9-AFA2-6136-DBF40CE6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What we do </a:t>
            </a:r>
            <a:endParaRPr lang="en-US"/>
          </a:p>
        </p:txBody>
      </p:sp>
      <p:graphicFrame>
        <p:nvGraphicFramePr>
          <p:cNvPr id="43" name="TextBox 5">
            <a:extLst>
              <a:ext uri="{FF2B5EF4-FFF2-40B4-BE49-F238E27FC236}">
                <a16:creationId xmlns:a16="http://schemas.microsoft.com/office/drawing/2014/main" id="{05110797-5662-C642-C129-62B827A1E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964137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399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Content Placeholder 3" descr="A green and blue background&#10;&#10;Description automatically generated">
            <a:extLst>
              <a:ext uri="{FF2B5EF4-FFF2-40B4-BE49-F238E27FC236}">
                <a16:creationId xmlns:a16="http://schemas.microsoft.com/office/drawing/2014/main" id="{7BC0CFCE-71C0-1342-42D9-2C18E382A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0600" y="-533400"/>
            <a:ext cx="6858000" cy="7924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92853-FDDB-DED4-9D69-8E747F50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78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Toms Case Study Journey through exploitation </a:t>
            </a:r>
          </a:p>
        </p:txBody>
      </p:sp>
    </p:spTree>
    <p:extLst>
      <p:ext uri="{BB962C8B-B14F-4D97-AF65-F5344CB8AC3E}">
        <p14:creationId xmlns:p14="http://schemas.microsoft.com/office/powerpoint/2010/main" val="246721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B87C8-0569-89CF-9193-4C45C182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C47C15-ACE7-B8E6-A93B-F60B57FC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Background </a:t>
            </a:r>
            <a:endParaRPr lang="en-US"/>
          </a:p>
        </p:txBody>
      </p:sp>
      <p:pic>
        <p:nvPicPr>
          <p:cNvPr id="5" name="Content Placeholder 4" descr="Two people standing outside a building&#10;&#10;AI-generated content may be incorrect.">
            <a:extLst>
              <a:ext uri="{FF2B5EF4-FFF2-40B4-BE49-F238E27FC236}">
                <a16:creationId xmlns:a16="http://schemas.microsoft.com/office/drawing/2014/main" id="{5DB03FBA-B838-FA2C-F788-4F4360237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t="24031" r="-1" b="32654"/>
          <a:stretch/>
        </p:blipFill>
        <p:spPr>
          <a:xfrm>
            <a:off x="603229" y="1625663"/>
            <a:ext cx="6402214" cy="36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E900F-F41D-6E88-14B6-F78091BD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F7FE7A-7B47-03CE-FB73-36CB19CC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Initial Engagement  </a:t>
            </a:r>
            <a:endParaRPr lang="en-US"/>
          </a:p>
        </p:txBody>
      </p:sp>
      <p:pic>
        <p:nvPicPr>
          <p:cNvPr id="5" name="Content Placeholder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D3B0235-306A-532E-6A2B-F5B7E33D4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l="23650" r="13149" b="-1"/>
          <a:stretch/>
        </p:blipFill>
        <p:spPr>
          <a:xfrm>
            <a:off x="1395617" y="567942"/>
            <a:ext cx="4817437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95407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277</Words>
  <Application>Microsoft Macintosh PowerPoint</Application>
  <PresentationFormat>Widescreen</PresentationFormat>
  <Paragraphs>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Arial Rounded MT Bold</vt:lpstr>
      <vt:lpstr>Avenir Next LT Pro</vt:lpstr>
      <vt:lpstr>AvenirNext LT Pro Medium</vt:lpstr>
      <vt:lpstr>Sabon Next LT</vt:lpstr>
      <vt:lpstr>Times New Roman</vt:lpstr>
      <vt:lpstr>Wingdings</vt:lpstr>
      <vt:lpstr>DappledVTI</vt:lpstr>
      <vt:lpstr>PowerPoint Presentation</vt:lpstr>
      <vt:lpstr>January 2025 – present… </vt:lpstr>
      <vt:lpstr>PowerPoint Presentation</vt:lpstr>
      <vt:lpstr>Case Study: Tom’s Journey Through Exploitation, Substance Use and Support</vt:lpstr>
      <vt:lpstr>Outreach </vt:lpstr>
      <vt:lpstr>What we do </vt:lpstr>
      <vt:lpstr>Toms Case Study Journey through exploitation </vt:lpstr>
      <vt:lpstr>Background </vt:lpstr>
      <vt:lpstr>Initial Engagement  </vt:lpstr>
      <vt:lpstr>Family Involvement </vt:lpstr>
      <vt:lpstr>Support and Intervention  </vt:lpstr>
      <vt:lpstr>Re-Emerging Concerns  (January 2025) </vt:lpstr>
      <vt:lpstr>Current Support Strategy  </vt:lpstr>
      <vt:lpstr>Current Status </vt:lpstr>
      <vt:lpstr>Conclusion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Bryan</dc:creator>
  <cp:lastModifiedBy>Liz Bryan</cp:lastModifiedBy>
  <cp:revision>19</cp:revision>
  <dcterms:created xsi:type="dcterms:W3CDTF">2025-02-23T18:16:03Z</dcterms:created>
  <dcterms:modified xsi:type="dcterms:W3CDTF">2025-03-04T14:36:45Z</dcterms:modified>
</cp:coreProperties>
</file>