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959DAA-5C5A-33EB-5E25-D274834A94E1}" name="Helen Deegan" initials="HD" userId="S::Helen_Deegan@Bathnes.Gov.UK::e3ba9707-a22f-471f-85d9-0abd0623ee1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695" autoAdjust="0"/>
    <p:restoredTop sz="94641" autoAdjust="0"/>
  </p:normalViewPr>
  <p:slideViewPr>
    <p:cSldViewPr snapToGrid="0">
      <p:cViewPr varScale="1">
        <p:scale>
          <a:sx n="105" d="100"/>
          <a:sy n="105" d="100"/>
        </p:scale>
        <p:origin x="15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E7DA9-6657-4613-B25D-7B51279363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DDDE31-2CDC-4889-9A26-4252FBBAD9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93161E-4682-4ACC-9877-F04A2B181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EBEF-256D-4AFA-92EE-F53BB5777344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215AC-34A7-42B2-98C8-BE61B2C06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31FA1-C765-4D32-90EA-9153A7B6F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6D3A-2D1B-47BB-B5B5-E198F3C7C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205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C6DE7-B3BD-442A-855D-959C30AE2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963B8A-A24D-4B5E-8281-8A8EE0B563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E990F-A95F-4B3E-8C2F-8B8259394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EBEF-256D-4AFA-92EE-F53BB5777344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EACD1-E770-4520-A333-603365F4A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F536F-7B19-4CB1-B7FC-6EC8CE069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6D3A-2D1B-47BB-B5B5-E198F3C7C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883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87258D-A84C-4771-BB0B-02D3D01527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623B31-25D8-4C39-A264-83B5881F8E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B3BE0-CE10-4A64-877B-56F3B49CE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EBEF-256D-4AFA-92EE-F53BB5777344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9512D4-74C7-4805-BF26-5D329342F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A69CA-EFB0-4043-B5CF-DEDA0D976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6D3A-2D1B-47BB-B5B5-E198F3C7C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747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6B43F-779A-4897-969A-805F24A4C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0DB17-995F-4401-B654-5800DDE41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442DE7-874D-4A9E-B4F9-F662121E2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EBEF-256D-4AFA-92EE-F53BB5777344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297C3-37B5-4EE4-B68B-89F3C72F4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8D9B8-8C68-482D-A97D-2DD33473A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6D3A-2D1B-47BB-B5B5-E198F3C7C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12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B66D0-9418-4BB4-AA20-D61D041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78289A-5550-46CB-9E07-60461329D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8181A2-7F60-4BBB-868C-901A6D8B2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EBEF-256D-4AFA-92EE-F53BB5777344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F11D3D-7A63-451D-8AD8-645BF9C3B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9DDA0D-6411-40E4-BA69-F6BF90B93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6D3A-2D1B-47BB-B5B5-E198F3C7C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806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313CF-04DF-4A00-9624-4E167683B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4A274-33BB-49CF-91E9-9B3AB14402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B2EB71-67DA-4FAE-9FF7-7BF6E11B9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F18FD5-C1E9-4757-9880-B8DC938DB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EBEF-256D-4AFA-92EE-F53BB5777344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F58B91-D244-4ECD-B08F-E5A768D9B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EE040B-56FE-40CE-B895-796421FD5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6D3A-2D1B-47BB-B5B5-E198F3C7C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011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A3E98-F3B2-4627-A5D9-E19D899DF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C1EB5D-C414-4AE5-A30A-03C3FC4C6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8BCBF8-F8DA-464A-A4F9-ACEEACB6F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4BA9D9-60BC-4238-9B36-8BCB0C5302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1EC61F-B225-4FE0-B05E-D07620CABA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BDD7D0-6B22-4317-BE12-E9560107B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EBEF-256D-4AFA-92EE-F53BB5777344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B25D35-23E7-4BEE-89F6-D9EB7F56D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91582B-94D2-4EC7-B2B3-6BDF0F486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6D3A-2D1B-47BB-B5B5-E198F3C7C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758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0FB1F-6985-426D-9FFF-F8A55F66B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407DF7-D868-4EB4-89F1-DEB3FE511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EBEF-256D-4AFA-92EE-F53BB5777344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C91C18-C0AF-43F2-8D69-F1B122E4B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B4CEDB-D799-4463-9572-D2BFD746C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6D3A-2D1B-47BB-B5B5-E198F3C7C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267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2D4D71-75FB-45B0-A51A-B48A76892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EBEF-256D-4AFA-92EE-F53BB5777344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54CDE7-A005-4EF4-9088-58093063E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86F0F7-BCDC-4834-8761-9748EE55A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6D3A-2D1B-47BB-B5B5-E198F3C7C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311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AED27-BC3D-464F-AC04-EE1ABE8BD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46716-F1D4-4396-8D62-D57EB2F0F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76E600-D9D5-413F-B76E-AAAD2C833A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5885FC-401F-48DF-BE11-DAFB257C2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EBEF-256D-4AFA-92EE-F53BB5777344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FCA96D-FF5C-4BAF-8C8D-362F4A885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BD328E-EA73-465B-B3C1-8FABDE6C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6D3A-2D1B-47BB-B5B5-E198F3C7C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722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A54EA-DED3-4579-A658-84DDAD981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149511-50C2-4A63-96E3-E62DD6398B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020445-B454-416E-A511-018678F89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31A718-1A9C-4FE8-B103-E19B49DFB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EBEF-256D-4AFA-92EE-F53BB5777344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D2C9BF-1D80-4CF5-95C0-D6122C221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5D2385-EC13-4A09-BE27-E05601903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6D3A-2D1B-47BB-B5B5-E198F3C7C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411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F182-5CA9-4843-A01A-E8AF1C941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99F900-F2E7-43F3-870A-B753D8148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DE8D6-7B1E-4FC7-9776-58AD888C72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9EBEF-256D-4AFA-92EE-F53BB5777344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45E31-85C6-4262-9BAA-17ED1AC073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38B20-6500-4D8D-B4A9-63B131D6C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86D3A-2D1B-47BB-B5B5-E198F3C7CB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266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&amp;NEs Council logo">
            <a:extLst>
              <a:ext uri="{FF2B5EF4-FFF2-40B4-BE49-F238E27FC236}">
                <a16:creationId xmlns:a16="http://schemas.microsoft.com/office/drawing/2014/main" id="{100D5C6F-7921-4369-9BD2-FB48C19B29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88" y="308632"/>
            <a:ext cx="1502225" cy="6626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64E084C-AAB4-4EC1-8909-8BD3499AA3B8}"/>
              </a:ext>
            </a:extLst>
          </p:cNvPr>
          <p:cNvSpPr txBox="1"/>
          <p:nvPr/>
        </p:nvSpPr>
        <p:spPr>
          <a:xfrm>
            <a:off x="3097763" y="222122"/>
            <a:ext cx="5589037" cy="374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Senior Management Structure – 1 June 2026</a:t>
            </a:r>
          </a:p>
        </p:txBody>
      </p:sp>
      <p:sp>
        <p:nvSpPr>
          <p:cNvPr id="1030" name="Freeform: Shape 1029">
            <a:extLst>
              <a:ext uri="{FF2B5EF4-FFF2-40B4-BE49-F238E27FC236}">
                <a16:creationId xmlns:a16="http://schemas.microsoft.com/office/drawing/2014/main" id="{A9BFF1C7-BD1E-0C94-48A0-3EDAD4724DBF}"/>
              </a:ext>
            </a:extLst>
          </p:cNvPr>
          <p:cNvSpPr/>
          <p:nvPr/>
        </p:nvSpPr>
        <p:spPr>
          <a:xfrm>
            <a:off x="6959057" y="904106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Sophie Broadfield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Chief Executive 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(Head of Paid Service)</a:t>
            </a:r>
          </a:p>
        </p:txBody>
      </p:sp>
      <p:sp>
        <p:nvSpPr>
          <p:cNvPr id="1031" name="Freeform: Shape 1030">
            <a:extLst>
              <a:ext uri="{FF2B5EF4-FFF2-40B4-BE49-F238E27FC236}">
                <a16:creationId xmlns:a16="http://schemas.microsoft.com/office/drawing/2014/main" id="{9942CBC3-A8EF-D555-B239-103304CF5620}"/>
              </a:ext>
            </a:extLst>
          </p:cNvPr>
          <p:cNvSpPr/>
          <p:nvPr/>
        </p:nvSpPr>
        <p:spPr>
          <a:xfrm>
            <a:off x="3923820" y="1408707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Darryl Freeman 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Executive Director –People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C8D90C8-5166-18EC-74A6-A866F0D8B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4465" y="1774893"/>
            <a:ext cx="108304" cy="187006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870064"/>
                </a:lnTo>
                <a:lnTo>
                  <a:pt x="108304" y="1870064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CCAD08C-FE4A-1958-DE0E-F7556ACF1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1671" y="2267926"/>
            <a:ext cx="108304" cy="238270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382707"/>
                </a:lnTo>
                <a:lnTo>
                  <a:pt x="108304" y="2382707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ABE4278F-641D-0AE8-FAC8-5194345DF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1682" y="2253220"/>
            <a:ext cx="108304" cy="187006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870064"/>
                </a:lnTo>
                <a:lnTo>
                  <a:pt x="108304" y="1870064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A33881C-CFDC-C5D0-D71E-AB878058E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56872" y="2306938"/>
            <a:ext cx="108304" cy="135742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357421"/>
                </a:lnTo>
                <a:lnTo>
                  <a:pt x="108304" y="1357421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4B7DED3-B6C7-6DDC-7DB6-313E0AE0F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60529" y="2280180"/>
            <a:ext cx="99961" cy="75704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844778"/>
                </a:lnTo>
                <a:lnTo>
                  <a:pt x="108304" y="844778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56061E7C-1E62-9CE7-1F88-B40AE2C4A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59036" y="2287213"/>
            <a:ext cx="108304" cy="33213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32135"/>
                </a:lnTo>
                <a:lnTo>
                  <a:pt x="108304" y="332135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3729962D-55B6-B9F8-2BEE-94600DACF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2853" y="2282367"/>
            <a:ext cx="108304" cy="135742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357421"/>
                </a:lnTo>
                <a:lnTo>
                  <a:pt x="108304" y="1357421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D0537BCF-142E-594E-C153-C7634832B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2853" y="2282367"/>
            <a:ext cx="108304" cy="84477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844778"/>
                </a:lnTo>
                <a:lnTo>
                  <a:pt x="108304" y="844778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3DF0C024-329D-26FA-F529-595F1323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2853" y="2282367"/>
            <a:ext cx="108304" cy="33213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32135"/>
                </a:lnTo>
                <a:lnTo>
                  <a:pt x="108304" y="332135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51791BC7-8F1E-1775-6403-4C421BE7F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84836" y="1769723"/>
            <a:ext cx="436829" cy="1516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5813"/>
                </a:lnTo>
                <a:lnTo>
                  <a:pt x="436829" y="75813"/>
                </a:lnTo>
                <a:lnTo>
                  <a:pt x="436829" y="151626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4094546C-9628-98B8-A681-69DF0E9ED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59193" y="2282367"/>
            <a:ext cx="108304" cy="135742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357421"/>
                </a:lnTo>
                <a:lnTo>
                  <a:pt x="108304" y="1357421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27812C24-8246-CE04-0027-20083DD42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59193" y="2282367"/>
            <a:ext cx="108304" cy="84477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844778"/>
                </a:lnTo>
                <a:lnTo>
                  <a:pt x="108304" y="844778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E90688DB-01C0-78C4-88B0-71C8976B4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59193" y="2282367"/>
            <a:ext cx="108304" cy="33213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32135"/>
                </a:lnTo>
                <a:lnTo>
                  <a:pt x="108304" y="332135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1FDEF587-3981-4340-52E3-5CC61895A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48006" y="1769723"/>
            <a:ext cx="436829" cy="1516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36829" y="0"/>
                </a:moveTo>
                <a:lnTo>
                  <a:pt x="436829" y="75813"/>
                </a:lnTo>
                <a:lnTo>
                  <a:pt x="0" y="75813"/>
                </a:lnTo>
                <a:lnTo>
                  <a:pt x="0" y="151626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86D188B-50C7-2771-7E3A-9BE34BABE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85534" y="2282367"/>
            <a:ext cx="108304" cy="84477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844778"/>
                </a:lnTo>
                <a:lnTo>
                  <a:pt x="108304" y="844778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E192239C-09A7-A38F-1CA1-F83872167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85534" y="2282367"/>
            <a:ext cx="108304" cy="33213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32135"/>
                </a:lnTo>
                <a:lnTo>
                  <a:pt x="108304" y="332135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05BE1386-7CAE-4B2D-044F-2A0D90CBE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74347" y="1769723"/>
            <a:ext cx="1310489" cy="1516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310489" y="0"/>
                </a:moveTo>
                <a:lnTo>
                  <a:pt x="1310489" y="75813"/>
                </a:lnTo>
                <a:lnTo>
                  <a:pt x="0" y="75813"/>
                </a:lnTo>
                <a:lnTo>
                  <a:pt x="0" y="151626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77DDC8ED-A28D-F4AC-99FF-46517E686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92964" y="2585743"/>
            <a:ext cx="91440" cy="234759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2347595"/>
                </a:lnTo>
                <a:lnTo>
                  <a:pt x="102464" y="2347595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72DED19F-843E-5248-0ABB-F206982750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92964" y="2585743"/>
            <a:ext cx="91440" cy="190683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1906830"/>
                </a:lnTo>
                <a:lnTo>
                  <a:pt x="102464" y="1906830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CF9915DD-6CCB-BF25-CECA-338088CFC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92964" y="2585743"/>
            <a:ext cx="91440" cy="145168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1451686"/>
                </a:lnTo>
                <a:lnTo>
                  <a:pt x="102464" y="1451686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024" name="Freeform: Shape 1023">
            <a:extLst>
              <a:ext uri="{FF2B5EF4-FFF2-40B4-BE49-F238E27FC236}">
                <a16:creationId xmlns:a16="http://schemas.microsoft.com/office/drawing/2014/main" id="{0E688134-8A90-6C68-F8F2-05C3787CA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92964" y="2585743"/>
            <a:ext cx="91440" cy="105590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1055907"/>
                </a:lnTo>
                <a:lnTo>
                  <a:pt x="102464" y="1055907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025" name="Freeform: Shape 1024">
            <a:extLst>
              <a:ext uri="{FF2B5EF4-FFF2-40B4-BE49-F238E27FC236}">
                <a16:creationId xmlns:a16="http://schemas.microsoft.com/office/drawing/2014/main" id="{7E1EC1CB-7C12-1914-5E5C-B221381CD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92964" y="2585743"/>
            <a:ext cx="91440" cy="63198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631987"/>
                </a:lnTo>
                <a:lnTo>
                  <a:pt x="102464" y="631987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027" name="Freeform: Shape 1026">
            <a:extLst>
              <a:ext uri="{FF2B5EF4-FFF2-40B4-BE49-F238E27FC236}">
                <a16:creationId xmlns:a16="http://schemas.microsoft.com/office/drawing/2014/main" id="{7FB1F1F8-CE49-6567-73E8-691EC6EA6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92964" y="2585743"/>
            <a:ext cx="91440" cy="21667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216674"/>
                </a:lnTo>
                <a:lnTo>
                  <a:pt x="102464" y="216674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032" name="Freeform: Shape 1031">
            <a:extLst>
              <a:ext uri="{FF2B5EF4-FFF2-40B4-BE49-F238E27FC236}">
                <a16:creationId xmlns:a16="http://schemas.microsoft.com/office/drawing/2014/main" id="{311DB0EE-F1EB-B5AC-5367-C340CDECD242}"/>
              </a:ext>
            </a:extLst>
          </p:cNvPr>
          <p:cNvSpPr/>
          <p:nvPr/>
        </p:nvSpPr>
        <p:spPr>
          <a:xfrm>
            <a:off x="1766480" y="2224727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Chris Wilford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Education and Safeguarding Director</a:t>
            </a:r>
          </a:p>
        </p:txBody>
      </p:sp>
      <p:sp>
        <p:nvSpPr>
          <p:cNvPr id="1035" name="Freeform: Shape 1034">
            <a:extLst>
              <a:ext uri="{FF2B5EF4-FFF2-40B4-BE49-F238E27FC236}">
                <a16:creationId xmlns:a16="http://schemas.microsoft.com/office/drawing/2014/main" id="{6867F276-B9E9-0452-D77A-1C2A6B8CBDA9}"/>
              </a:ext>
            </a:extLst>
          </p:cNvPr>
          <p:cNvSpPr/>
          <p:nvPr/>
        </p:nvSpPr>
        <p:spPr>
          <a:xfrm>
            <a:off x="1895428" y="3461143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Sarah Gunner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Virtual School </a:t>
            </a:r>
          </a:p>
        </p:txBody>
      </p:sp>
      <p:sp>
        <p:nvSpPr>
          <p:cNvPr id="1036" name="Freeform: Shape 1035">
            <a:extLst>
              <a:ext uri="{FF2B5EF4-FFF2-40B4-BE49-F238E27FC236}">
                <a16:creationId xmlns:a16="http://schemas.microsoft.com/office/drawing/2014/main" id="{47B9CD74-3B2E-85A0-409B-CEAFB22BB378}"/>
              </a:ext>
            </a:extLst>
          </p:cNvPr>
          <p:cNvSpPr/>
          <p:nvPr/>
        </p:nvSpPr>
        <p:spPr>
          <a:xfrm>
            <a:off x="1895428" y="3856921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Sarah Hogan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Children’s Safeguarding &amp; Quality Assurance</a:t>
            </a:r>
          </a:p>
        </p:txBody>
      </p:sp>
      <p:sp>
        <p:nvSpPr>
          <p:cNvPr id="1038" name="Freeform: Shape 1037">
            <a:extLst>
              <a:ext uri="{FF2B5EF4-FFF2-40B4-BE49-F238E27FC236}">
                <a16:creationId xmlns:a16="http://schemas.microsoft.com/office/drawing/2014/main" id="{1B390D53-13D0-7DC0-4335-6A6C2A793677}"/>
              </a:ext>
            </a:extLst>
          </p:cNvPr>
          <p:cNvSpPr/>
          <p:nvPr/>
        </p:nvSpPr>
        <p:spPr>
          <a:xfrm>
            <a:off x="1902656" y="4287008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Jane De Ste Croix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Principal Educational Psychologist</a:t>
            </a:r>
          </a:p>
        </p:txBody>
      </p:sp>
      <p:sp>
        <p:nvSpPr>
          <p:cNvPr id="1039" name="Freeform: Shape 1038">
            <a:extLst>
              <a:ext uri="{FF2B5EF4-FFF2-40B4-BE49-F238E27FC236}">
                <a16:creationId xmlns:a16="http://schemas.microsoft.com/office/drawing/2014/main" id="{56399605-9AD7-992E-D174-5AD03064F294}"/>
              </a:ext>
            </a:extLst>
          </p:cNvPr>
          <p:cNvSpPr/>
          <p:nvPr/>
        </p:nvSpPr>
        <p:spPr>
          <a:xfrm>
            <a:off x="1902656" y="4753561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Julie Eden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Early Years Service Manager</a:t>
            </a:r>
          </a:p>
        </p:txBody>
      </p:sp>
      <p:sp>
        <p:nvSpPr>
          <p:cNvPr id="1040" name="Freeform: Shape 1039">
            <a:extLst>
              <a:ext uri="{FF2B5EF4-FFF2-40B4-BE49-F238E27FC236}">
                <a16:creationId xmlns:a16="http://schemas.microsoft.com/office/drawing/2014/main" id="{AA4C2379-B0E6-0D4C-B253-82FA8322C978}"/>
              </a:ext>
            </a:extLst>
          </p:cNvPr>
          <p:cNvSpPr/>
          <p:nvPr/>
        </p:nvSpPr>
        <p:spPr>
          <a:xfrm>
            <a:off x="1900716" y="3040322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Olwyn Donnelly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Education Commissioning</a:t>
            </a:r>
          </a:p>
        </p:txBody>
      </p:sp>
      <p:sp>
        <p:nvSpPr>
          <p:cNvPr id="1041" name="Freeform: Shape 1040">
            <a:extLst>
              <a:ext uri="{FF2B5EF4-FFF2-40B4-BE49-F238E27FC236}">
                <a16:creationId xmlns:a16="http://schemas.microsoft.com/office/drawing/2014/main" id="{0F0A5450-C66F-D2DB-AC4C-BC657A099313}"/>
              </a:ext>
            </a:extLst>
          </p:cNvPr>
          <p:cNvSpPr/>
          <p:nvPr/>
        </p:nvSpPr>
        <p:spPr>
          <a:xfrm>
            <a:off x="1896492" y="2629143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Laura Donnelly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SEND</a:t>
            </a:r>
          </a:p>
        </p:txBody>
      </p:sp>
      <p:sp>
        <p:nvSpPr>
          <p:cNvPr id="1042" name="Freeform: Shape 1041">
            <a:extLst>
              <a:ext uri="{FF2B5EF4-FFF2-40B4-BE49-F238E27FC236}">
                <a16:creationId xmlns:a16="http://schemas.microsoft.com/office/drawing/2014/main" id="{E11983BD-0C0B-2AF3-458C-62224250F7AB}"/>
              </a:ext>
            </a:extLst>
          </p:cNvPr>
          <p:cNvSpPr/>
          <p:nvPr/>
        </p:nvSpPr>
        <p:spPr>
          <a:xfrm>
            <a:off x="2613331" y="1921350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Jean Kelly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Director of Children &amp; Education (DCS)</a:t>
            </a:r>
          </a:p>
        </p:txBody>
      </p:sp>
      <p:sp>
        <p:nvSpPr>
          <p:cNvPr id="1043" name="Freeform: Shape 1042">
            <a:extLst>
              <a:ext uri="{FF2B5EF4-FFF2-40B4-BE49-F238E27FC236}">
                <a16:creationId xmlns:a16="http://schemas.microsoft.com/office/drawing/2014/main" id="{59597ED2-E035-F1CA-773B-B7A3C9B29E78}"/>
              </a:ext>
            </a:extLst>
          </p:cNvPr>
          <p:cNvSpPr/>
          <p:nvPr/>
        </p:nvSpPr>
        <p:spPr>
          <a:xfrm>
            <a:off x="2793839" y="2433993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Paul Shallcross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dirty="0"/>
              <a:t>Head of </a:t>
            </a:r>
            <a:r>
              <a:rPr lang="en-GB" sz="500" kern="1200" dirty="0"/>
              <a:t>Children and Young People Services (AD)</a:t>
            </a:r>
          </a:p>
        </p:txBody>
      </p:sp>
      <p:sp>
        <p:nvSpPr>
          <p:cNvPr id="1044" name="Freeform: Shape 1043">
            <a:extLst>
              <a:ext uri="{FF2B5EF4-FFF2-40B4-BE49-F238E27FC236}">
                <a16:creationId xmlns:a16="http://schemas.microsoft.com/office/drawing/2014/main" id="{39FB56A5-50DB-B50C-74B4-AC3E94A98396}"/>
              </a:ext>
            </a:extLst>
          </p:cNvPr>
          <p:cNvSpPr/>
          <p:nvPr/>
        </p:nvSpPr>
        <p:spPr>
          <a:xfrm>
            <a:off x="2793839" y="2946637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dirty="0"/>
              <a:t>Carla Cooper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Young People’s Prevention Services </a:t>
            </a:r>
          </a:p>
        </p:txBody>
      </p:sp>
      <p:sp>
        <p:nvSpPr>
          <p:cNvPr id="1045" name="Freeform: Shape 1044">
            <a:extLst>
              <a:ext uri="{FF2B5EF4-FFF2-40B4-BE49-F238E27FC236}">
                <a16:creationId xmlns:a16="http://schemas.microsoft.com/office/drawing/2014/main" id="{1D32E0B0-B5EB-979F-0CA4-558AD8907092}"/>
              </a:ext>
            </a:extLst>
          </p:cNvPr>
          <p:cNvSpPr/>
          <p:nvPr/>
        </p:nvSpPr>
        <p:spPr>
          <a:xfrm>
            <a:off x="3486990" y="1921350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Suzanne Westhead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Director of Adult Social Care (DASS)</a:t>
            </a:r>
          </a:p>
        </p:txBody>
      </p:sp>
      <p:sp>
        <p:nvSpPr>
          <p:cNvPr id="1046" name="Freeform: Shape 1045">
            <a:extLst>
              <a:ext uri="{FF2B5EF4-FFF2-40B4-BE49-F238E27FC236}">
                <a16:creationId xmlns:a16="http://schemas.microsoft.com/office/drawing/2014/main" id="{811DCEC0-E6FE-8E1D-97EC-30BD7CCFE428}"/>
              </a:ext>
            </a:extLst>
          </p:cNvPr>
          <p:cNvSpPr/>
          <p:nvPr/>
        </p:nvSpPr>
        <p:spPr>
          <a:xfrm>
            <a:off x="3667498" y="2433993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00" b="1" kern="1200" dirty="0"/>
              <a:t>Natalia Lachkou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00" dirty="0"/>
              <a:t>Head of</a:t>
            </a:r>
            <a:r>
              <a:rPr lang="en-GB" sz="500" kern="1200" dirty="0"/>
              <a:t> Commissioning (AD)</a:t>
            </a:r>
          </a:p>
        </p:txBody>
      </p:sp>
      <p:sp>
        <p:nvSpPr>
          <p:cNvPr id="1047" name="Freeform: Shape 1046">
            <a:extLst>
              <a:ext uri="{FF2B5EF4-FFF2-40B4-BE49-F238E27FC236}">
                <a16:creationId xmlns:a16="http://schemas.microsoft.com/office/drawing/2014/main" id="{DC0CD6D2-7DED-0662-40E3-39524DCCB0C4}"/>
              </a:ext>
            </a:extLst>
          </p:cNvPr>
          <p:cNvSpPr/>
          <p:nvPr/>
        </p:nvSpPr>
        <p:spPr>
          <a:xfrm>
            <a:off x="3667498" y="2946637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Ann Smith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Operations, </a:t>
            </a:r>
            <a:r>
              <a:rPr lang="en-GB" sz="500" kern="1200" dirty="0">
                <a:solidFill>
                  <a:schemeClr val="tx1"/>
                </a:solidFill>
              </a:rPr>
              <a:t>Safeguarding and LD Provider Services </a:t>
            </a:r>
            <a:r>
              <a:rPr lang="en-GB" sz="500" kern="1200" dirty="0"/>
              <a:t>(AD)</a:t>
            </a:r>
          </a:p>
        </p:txBody>
      </p:sp>
      <p:sp>
        <p:nvSpPr>
          <p:cNvPr id="1048" name="Freeform: Shape 1047">
            <a:extLst>
              <a:ext uri="{FF2B5EF4-FFF2-40B4-BE49-F238E27FC236}">
                <a16:creationId xmlns:a16="http://schemas.microsoft.com/office/drawing/2014/main" id="{231E9AF3-1100-F2E8-BBCB-1321FBCABE9D}"/>
              </a:ext>
            </a:extLst>
          </p:cNvPr>
          <p:cNvSpPr/>
          <p:nvPr/>
        </p:nvSpPr>
        <p:spPr>
          <a:xfrm>
            <a:off x="3667498" y="3459280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Claire Thorogood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Transformation Strategy &amp; Governance (AD)</a:t>
            </a:r>
          </a:p>
        </p:txBody>
      </p:sp>
      <p:sp>
        <p:nvSpPr>
          <p:cNvPr id="1049" name="Freeform: Shape 1048">
            <a:extLst>
              <a:ext uri="{FF2B5EF4-FFF2-40B4-BE49-F238E27FC236}">
                <a16:creationId xmlns:a16="http://schemas.microsoft.com/office/drawing/2014/main" id="{97E88C20-2CDC-032D-95D3-2FDD4F6844AF}"/>
              </a:ext>
            </a:extLst>
          </p:cNvPr>
          <p:cNvSpPr/>
          <p:nvPr/>
        </p:nvSpPr>
        <p:spPr>
          <a:xfrm>
            <a:off x="5446765" y="1933690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Chris Major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Director of Place Management</a:t>
            </a:r>
          </a:p>
        </p:txBody>
      </p:sp>
      <p:sp>
        <p:nvSpPr>
          <p:cNvPr id="1050" name="Freeform: Shape 1049">
            <a:extLst>
              <a:ext uri="{FF2B5EF4-FFF2-40B4-BE49-F238E27FC236}">
                <a16:creationId xmlns:a16="http://schemas.microsoft.com/office/drawing/2014/main" id="{B009D558-4D60-51B9-6D60-7052FD1AA39B}"/>
              </a:ext>
            </a:extLst>
          </p:cNvPr>
          <p:cNvSpPr/>
          <p:nvPr/>
        </p:nvSpPr>
        <p:spPr>
          <a:xfrm>
            <a:off x="5678882" y="2496869"/>
            <a:ext cx="571881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Simon Porter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Waste &amp; Fleet Operations</a:t>
            </a:r>
          </a:p>
        </p:txBody>
      </p:sp>
      <p:sp>
        <p:nvSpPr>
          <p:cNvPr id="1053" name="Freeform: Shape 1052">
            <a:extLst>
              <a:ext uri="{FF2B5EF4-FFF2-40B4-BE49-F238E27FC236}">
                <a16:creationId xmlns:a16="http://schemas.microsoft.com/office/drawing/2014/main" id="{627465BE-4BF5-B0B7-AAA5-00467CA80E6A}"/>
              </a:ext>
            </a:extLst>
          </p:cNvPr>
          <p:cNvSpPr/>
          <p:nvPr/>
        </p:nvSpPr>
        <p:spPr>
          <a:xfrm>
            <a:off x="5658586" y="3469240"/>
            <a:ext cx="633474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Paul Garrod 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Highways Delivery</a:t>
            </a:r>
          </a:p>
        </p:txBody>
      </p:sp>
      <p:sp>
        <p:nvSpPr>
          <p:cNvPr id="1054" name="Freeform: Shape 1053">
            <a:extLst>
              <a:ext uri="{FF2B5EF4-FFF2-40B4-BE49-F238E27FC236}">
                <a16:creationId xmlns:a16="http://schemas.microsoft.com/office/drawing/2014/main" id="{26FFBD7A-6580-97F7-B29E-5D99CA34E074}"/>
              </a:ext>
            </a:extLst>
          </p:cNvPr>
          <p:cNvSpPr/>
          <p:nvPr/>
        </p:nvSpPr>
        <p:spPr>
          <a:xfrm>
            <a:off x="5660490" y="2974781"/>
            <a:ext cx="633474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Lynda Deane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Community &amp; Compliance</a:t>
            </a:r>
          </a:p>
        </p:txBody>
      </p:sp>
      <p:sp>
        <p:nvSpPr>
          <p:cNvPr id="1056" name="Freeform: Shape 1055">
            <a:extLst>
              <a:ext uri="{FF2B5EF4-FFF2-40B4-BE49-F238E27FC236}">
                <a16:creationId xmlns:a16="http://schemas.microsoft.com/office/drawing/2014/main" id="{5F03331F-9DE2-BA89-83A2-0B8506C118C5}"/>
              </a:ext>
            </a:extLst>
          </p:cNvPr>
          <p:cNvSpPr/>
          <p:nvPr/>
        </p:nvSpPr>
        <p:spPr>
          <a:xfrm>
            <a:off x="4335007" y="1919988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>
                <a:solidFill>
                  <a:schemeClr val="tx1"/>
                </a:solidFill>
              </a:rPr>
              <a:t>Paul Scott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>
                <a:solidFill>
                  <a:schemeClr val="tx1"/>
                </a:solidFill>
              </a:rPr>
              <a:t>Interim Director of Public Health and Prevention</a:t>
            </a:r>
          </a:p>
        </p:txBody>
      </p:sp>
      <p:sp>
        <p:nvSpPr>
          <p:cNvPr id="1057" name="Freeform: Shape 1056">
            <a:extLst>
              <a:ext uri="{FF2B5EF4-FFF2-40B4-BE49-F238E27FC236}">
                <a16:creationId xmlns:a16="http://schemas.microsoft.com/office/drawing/2014/main" id="{2C1DC6DF-EA6E-BCA3-CE76-C74EEB3A346F}"/>
              </a:ext>
            </a:extLst>
          </p:cNvPr>
          <p:cNvSpPr/>
          <p:nvPr/>
        </p:nvSpPr>
        <p:spPr>
          <a:xfrm>
            <a:off x="4540388" y="2448635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dirty="0">
                <a:solidFill>
                  <a:schemeClr val="tx1"/>
                </a:solidFill>
              </a:rPr>
              <a:t>Vacant</a:t>
            </a:r>
            <a:endParaRPr lang="en-GB" sz="500" b="1" kern="1200" dirty="0">
              <a:solidFill>
                <a:schemeClr val="tx1"/>
              </a:solidFill>
            </a:endParaRP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PH Consultant and Associate Director</a:t>
            </a:r>
          </a:p>
        </p:txBody>
      </p:sp>
      <p:sp>
        <p:nvSpPr>
          <p:cNvPr id="1058" name="Freeform: Shape 1057">
            <a:extLst>
              <a:ext uri="{FF2B5EF4-FFF2-40B4-BE49-F238E27FC236}">
                <a16:creationId xmlns:a16="http://schemas.microsoft.com/office/drawing/2014/main" id="{21F2505F-7C8B-7052-25AF-1547EE9B9E2F}"/>
              </a:ext>
            </a:extLst>
          </p:cNvPr>
          <p:cNvSpPr/>
          <p:nvPr/>
        </p:nvSpPr>
        <p:spPr>
          <a:xfrm>
            <a:off x="4534567" y="2946637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Amy McCullough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PH Consultant </a:t>
            </a:r>
            <a:r>
              <a:rPr lang="en-GB" sz="500" kern="1200" dirty="0">
                <a:solidFill>
                  <a:schemeClr val="tx1"/>
                </a:solidFill>
              </a:rPr>
              <a:t>and Interim Assistant Director</a:t>
            </a:r>
          </a:p>
        </p:txBody>
      </p:sp>
      <p:sp>
        <p:nvSpPr>
          <p:cNvPr id="1059" name="Freeform: Shape 1058">
            <a:extLst>
              <a:ext uri="{FF2B5EF4-FFF2-40B4-BE49-F238E27FC236}">
                <a16:creationId xmlns:a16="http://schemas.microsoft.com/office/drawing/2014/main" id="{277B0F26-4DB6-45A0-1935-A0503C1A55ED}"/>
              </a:ext>
            </a:extLst>
          </p:cNvPr>
          <p:cNvSpPr/>
          <p:nvPr/>
        </p:nvSpPr>
        <p:spPr>
          <a:xfrm>
            <a:off x="4548876" y="3469240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500" b="1" kern="1200" dirty="0"/>
              <a:t>Annette Luker</a:t>
            </a:r>
          </a:p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500" b="1" dirty="0"/>
              <a:t>PH Consultant</a:t>
            </a:r>
            <a:endParaRPr lang="en-GB" sz="500" kern="1200" dirty="0"/>
          </a:p>
        </p:txBody>
      </p:sp>
      <p:sp>
        <p:nvSpPr>
          <p:cNvPr id="1060" name="Freeform: Shape 1059">
            <a:extLst>
              <a:ext uri="{FF2B5EF4-FFF2-40B4-BE49-F238E27FC236}">
                <a16:creationId xmlns:a16="http://schemas.microsoft.com/office/drawing/2014/main" id="{8F2ECBC0-68BD-B55B-E8ED-7F704E032B74}"/>
              </a:ext>
            </a:extLst>
          </p:cNvPr>
          <p:cNvSpPr/>
          <p:nvPr/>
        </p:nvSpPr>
        <p:spPr>
          <a:xfrm>
            <a:off x="4534456" y="3915462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500" b="1" dirty="0"/>
              <a:t>Louise Husband</a:t>
            </a:r>
          </a:p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500" dirty="0"/>
              <a:t>Business Manager</a:t>
            </a:r>
            <a:endParaRPr lang="en-GB" sz="500" kern="1200" dirty="0"/>
          </a:p>
        </p:txBody>
      </p:sp>
      <p:sp>
        <p:nvSpPr>
          <p:cNvPr id="1061" name="Freeform: Shape 1060">
            <a:extLst>
              <a:ext uri="{FF2B5EF4-FFF2-40B4-BE49-F238E27FC236}">
                <a16:creationId xmlns:a16="http://schemas.microsoft.com/office/drawing/2014/main" id="{0B8FFB50-9970-E111-24D5-5500FFF41DC4}"/>
              </a:ext>
            </a:extLst>
          </p:cNvPr>
          <p:cNvSpPr/>
          <p:nvPr/>
        </p:nvSpPr>
        <p:spPr>
          <a:xfrm>
            <a:off x="4548876" y="4391814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500" b="1" dirty="0"/>
              <a:t>Martin Pellow</a:t>
            </a:r>
          </a:p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500" dirty="0"/>
              <a:t>Head of Leisure &amp; Physical Activity </a:t>
            </a:r>
          </a:p>
        </p:txBody>
      </p:sp>
      <p:sp>
        <p:nvSpPr>
          <p:cNvPr id="1064" name="Freeform: Shape 1063">
            <a:extLst>
              <a:ext uri="{FF2B5EF4-FFF2-40B4-BE49-F238E27FC236}">
                <a16:creationId xmlns:a16="http://schemas.microsoft.com/office/drawing/2014/main" id="{CD10B5AD-C2D9-C3F7-FEFE-9B8B302FF6CF}"/>
              </a:ext>
            </a:extLst>
          </p:cNvPr>
          <p:cNvSpPr/>
          <p:nvPr/>
        </p:nvSpPr>
        <p:spPr>
          <a:xfrm>
            <a:off x="10400290" y="3496089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Marc Higgins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Business Change Hub</a:t>
            </a:r>
          </a:p>
        </p:txBody>
      </p:sp>
      <p:sp>
        <p:nvSpPr>
          <p:cNvPr id="1065" name="Freeform: Shape 1064">
            <a:extLst>
              <a:ext uri="{FF2B5EF4-FFF2-40B4-BE49-F238E27FC236}">
                <a16:creationId xmlns:a16="http://schemas.microsoft.com/office/drawing/2014/main" id="{C103EB09-2175-9E85-F8C8-63553E892C83}"/>
              </a:ext>
            </a:extLst>
          </p:cNvPr>
          <p:cNvSpPr/>
          <p:nvPr/>
        </p:nvSpPr>
        <p:spPr>
          <a:xfrm>
            <a:off x="6950169" y="1412844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Marc Cole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Executive Director </a:t>
            </a:r>
            <a:r>
              <a:rPr lang="en-GB" sz="500" dirty="0"/>
              <a:t>- </a:t>
            </a:r>
            <a:r>
              <a:rPr lang="en-GB" sz="500" kern="1200" dirty="0"/>
              <a:t> Sustainable Communities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dirty="0"/>
              <a:t>(interim)</a:t>
            </a:r>
            <a:endParaRPr lang="en-GB" sz="500" kern="1200" dirty="0"/>
          </a:p>
        </p:txBody>
      </p:sp>
      <p:sp>
        <p:nvSpPr>
          <p:cNvPr id="1066" name="Freeform: Shape 1065">
            <a:extLst>
              <a:ext uri="{FF2B5EF4-FFF2-40B4-BE49-F238E27FC236}">
                <a16:creationId xmlns:a16="http://schemas.microsoft.com/office/drawing/2014/main" id="{AD10634B-A526-3BD5-A6B4-46A118E32E6D}"/>
              </a:ext>
            </a:extLst>
          </p:cNvPr>
          <p:cNvSpPr/>
          <p:nvPr/>
        </p:nvSpPr>
        <p:spPr>
          <a:xfrm>
            <a:off x="6280678" y="1921570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dirty="0"/>
              <a:t>Simon Martin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dirty="0"/>
              <a:t>Director of Capital &amp; Housing Delivery</a:t>
            </a:r>
            <a:endParaRPr lang="en-GB" sz="500" kern="1200" dirty="0"/>
          </a:p>
        </p:txBody>
      </p:sp>
      <p:sp>
        <p:nvSpPr>
          <p:cNvPr id="1067" name="Freeform: Shape 1066">
            <a:extLst>
              <a:ext uri="{FF2B5EF4-FFF2-40B4-BE49-F238E27FC236}">
                <a16:creationId xmlns:a16="http://schemas.microsoft.com/office/drawing/2014/main" id="{F39A6452-A9C7-690F-D4A1-12D327ABA274}"/>
              </a:ext>
            </a:extLst>
          </p:cNvPr>
          <p:cNvSpPr/>
          <p:nvPr/>
        </p:nvSpPr>
        <p:spPr>
          <a:xfrm>
            <a:off x="7425768" y="2478130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Jackie Clayton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Sustainable Economy</a:t>
            </a:r>
          </a:p>
        </p:txBody>
      </p:sp>
      <p:sp>
        <p:nvSpPr>
          <p:cNvPr id="1068" name="Freeform: Shape 1067">
            <a:extLst>
              <a:ext uri="{FF2B5EF4-FFF2-40B4-BE49-F238E27FC236}">
                <a16:creationId xmlns:a16="http://schemas.microsoft.com/office/drawing/2014/main" id="{275CCDB2-E407-E110-0F67-70F88394BA6D}"/>
              </a:ext>
            </a:extLst>
          </p:cNvPr>
          <p:cNvSpPr/>
          <p:nvPr/>
        </p:nvSpPr>
        <p:spPr>
          <a:xfrm>
            <a:off x="7416442" y="2945998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Rob Campbell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Culture and Heritage </a:t>
            </a:r>
          </a:p>
        </p:txBody>
      </p:sp>
      <p:sp>
        <p:nvSpPr>
          <p:cNvPr id="1069" name="Freeform: Shape 1068">
            <a:extLst>
              <a:ext uri="{FF2B5EF4-FFF2-40B4-BE49-F238E27FC236}">
                <a16:creationId xmlns:a16="http://schemas.microsoft.com/office/drawing/2014/main" id="{84DD0ED8-6DD1-D043-6D71-6B04557030F3}"/>
              </a:ext>
            </a:extLst>
          </p:cNvPr>
          <p:cNvSpPr/>
          <p:nvPr/>
        </p:nvSpPr>
        <p:spPr>
          <a:xfrm>
            <a:off x="7431401" y="3429000"/>
            <a:ext cx="722032" cy="374433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Louise Morris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Planning &amp; Building Control</a:t>
            </a:r>
          </a:p>
        </p:txBody>
      </p:sp>
      <p:sp>
        <p:nvSpPr>
          <p:cNvPr id="1071" name="Freeform: Shape 1070">
            <a:extLst>
              <a:ext uri="{FF2B5EF4-FFF2-40B4-BE49-F238E27FC236}">
                <a16:creationId xmlns:a16="http://schemas.microsoft.com/office/drawing/2014/main" id="{4FE4581B-F742-7364-C336-DD8DA9FB456A}"/>
              </a:ext>
            </a:extLst>
          </p:cNvPr>
          <p:cNvSpPr/>
          <p:nvPr/>
        </p:nvSpPr>
        <p:spPr>
          <a:xfrm>
            <a:off x="6441483" y="2466276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Graham Sabourn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Housing</a:t>
            </a:r>
          </a:p>
        </p:txBody>
      </p:sp>
      <p:sp>
        <p:nvSpPr>
          <p:cNvPr id="1073" name="Freeform: Shape 1072">
            <a:extLst>
              <a:ext uri="{FF2B5EF4-FFF2-40B4-BE49-F238E27FC236}">
                <a16:creationId xmlns:a16="http://schemas.microsoft.com/office/drawing/2014/main" id="{A0B886D4-545F-184F-6115-F49BBED4A4F7}"/>
              </a:ext>
            </a:extLst>
          </p:cNvPr>
          <p:cNvSpPr/>
          <p:nvPr/>
        </p:nvSpPr>
        <p:spPr>
          <a:xfrm>
            <a:off x="6441070" y="2951165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Richard Holden 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Corporate Estate (Corporate Landlord)</a:t>
            </a:r>
          </a:p>
        </p:txBody>
      </p:sp>
      <p:sp>
        <p:nvSpPr>
          <p:cNvPr id="1075" name="Freeform: Shape 1074">
            <a:extLst>
              <a:ext uri="{FF2B5EF4-FFF2-40B4-BE49-F238E27FC236}">
                <a16:creationId xmlns:a16="http://schemas.microsoft.com/office/drawing/2014/main" id="{6AB54AFB-74F2-D058-8AFB-C7A6B2C06EB1}"/>
              </a:ext>
            </a:extLst>
          </p:cNvPr>
          <p:cNvSpPr/>
          <p:nvPr/>
        </p:nvSpPr>
        <p:spPr>
          <a:xfrm>
            <a:off x="9833610" y="1388311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500" b="1" dirty="0"/>
              <a:t>Simon Parker </a:t>
            </a:r>
            <a:endParaRPr lang="en-GB" sz="500" b="1" kern="1200" dirty="0"/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Executive Director </a:t>
            </a:r>
            <a:r>
              <a:rPr lang="en-GB" sz="500" dirty="0"/>
              <a:t>-</a:t>
            </a:r>
            <a:r>
              <a:rPr lang="en-GB" sz="500" kern="1200" dirty="0"/>
              <a:t> Resources </a:t>
            </a:r>
          </a:p>
        </p:txBody>
      </p:sp>
      <p:sp>
        <p:nvSpPr>
          <p:cNvPr id="1076" name="Freeform: Shape 1075">
            <a:extLst>
              <a:ext uri="{FF2B5EF4-FFF2-40B4-BE49-F238E27FC236}">
                <a16:creationId xmlns:a16="http://schemas.microsoft.com/office/drawing/2014/main" id="{2D64B938-5123-550E-5CF8-2F05E21400A8}"/>
              </a:ext>
            </a:extLst>
          </p:cNvPr>
          <p:cNvSpPr/>
          <p:nvPr/>
        </p:nvSpPr>
        <p:spPr>
          <a:xfrm>
            <a:off x="9264129" y="1933690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Jeff Wring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Director </a:t>
            </a:r>
            <a:r>
              <a:rPr lang="en-GB" sz="500" dirty="0"/>
              <a:t>of Assurance, Risk and Pensions</a:t>
            </a:r>
            <a:endParaRPr lang="en-GB" sz="500" kern="1200" dirty="0"/>
          </a:p>
        </p:txBody>
      </p:sp>
      <p:sp>
        <p:nvSpPr>
          <p:cNvPr id="1077" name="Freeform: Shape 1076">
            <a:extLst>
              <a:ext uri="{FF2B5EF4-FFF2-40B4-BE49-F238E27FC236}">
                <a16:creationId xmlns:a16="http://schemas.microsoft.com/office/drawing/2014/main" id="{F26A2CD6-D506-3601-19D2-D7806E300C93}"/>
              </a:ext>
            </a:extLst>
          </p:cNvPr>
          <p:cNvSpPr/>
          <p:nvPr/>
        </p:nvSpPr>
        <p:spPr>
          <a:xfrm>
            <a:off x="9382596" y="2471520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Nick Dixon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Pensions</a:t>
            </a:r>
          </a:p>
        </p:txBody>
      </p:sp>
      <p:sp>
        <p:nvSpPr>
          <p:cNvPr id="1078" name="Freeform: Shape 1077">
            <a:extLst>
              <a:ext uri="{FF2B5EF4-FFF2-40B4-BE49-F238E27FC236}">
                <a16:creationId xmlns:a16="http://schemas.microsoft.com/office/drawing/2014/main" id="{763E2578-347C-C8AB-9297-E4B338955D79}"/>
              </a:ext>
            </a:extLst>
          </p:cNvPr>
          <p:cNvSpPr/>
          <p:nvPr/>
        </p:nvSpPr>
        <p:spPr>
          <a:xfrm>
            <a:off x="8516652" y="2478130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Gary Adams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Financial Management</a:t>
            </a:r>
          </a:p>
        </p:txBody>
      </p:sp>
      <p:sp>
        <p:nvSpPr>
          <p:cNvPr id="1079" name="Freeform: Shape 1078">
            <a:extLst>
              <a:ext uri="{FF2B5EF4-FFF2-40B4-BE49-F238E27FC236}">
                <a16:creationId xmlns:a16="http://schemas.microsoft.com/office/drawing/2014/main" id="{E00DE034-5C5D-EF84-A725-7CC673172012}"/>
              </a:ext>
            </a:extLst>
          </p:cNvPr>
          <p:cNvSpPr/>
          <p:nvPr/>
        </p:nvSpPr>
        <p:spPr>
          <a:xfrm>
            <a:off x="11274302" y="4030798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Richard Long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Commercial Estate</a:t>
            </a:r>
          </a:p>
        </p:txBody>
      </p:sp>
      <p:sp>
        <p:nvSpPr>
          <p:cNvPr id="1080" name="Freeform: Shape 1079">
            <a:extLst>
              <a:ext uri="{FF2B5EF4-FFF2-40B4-BE49-F238E27FC236}">
                <a16:creationId xmlns:a16="http://schemas.microsoft.com/office/drawing/2014/main" id="{4FFDA3EC-80CD-BA2D-47DE-7A7B741B1C55}"/>
              </a:ext>
            </a:extLst>
          </p:cNvPr>
          <p:cNvSpPr/>
          <p:nvPr/>
        </p:nvSpPr>
        <p:spPr>
          <a:xfrm>
            <a:off x="8518325" y="2961077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Carl Thomas-Roberts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Financial Services</a:t>
            </a:r>
          </a:p>
        </p:txBody>
      </p:sp>
      <p:sp>
        <p:nvSpPr>
          <p:cNvPr id="1081" name="Freeform: Shape 1080">
            <a:extLst>
              <a:ext uri="{FF2B5EF4-FFF2-40B4-BE49-F238E27FC236}">
                <a16:creationId xmlns:a16="http://schemas.microsoft.com/office/drawing/2014/main" id="{A25FEDE6-98A9-7412-43CA-2CB74C2E621B}"/>
              </a:ext>
            </a:extLst>
          </p:cNvPr>
          <p:cNvSpPr/>
          <p:nvPr/>
        </p:nvSpPr>
        <p:spPr>
          <a:xfrm>
            <a:off x="11274302" y="3534948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Menna Davies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Communications &amp; Engagement </a:t>
            </a:r>
          </a:p>
        </p:txBody>
      </p:sp>
      <p:sp>
        <p:nvSpPr>
          <p:cNvPr id="1082" name="Freeform: Shape 1081">
            <a:extLst>
              <a:ext uri="{FF2B5EF4-FFF2-40B4-BE49-F238E27FC236}">
                <a16:creationId xmlns:a16="http://schemas.microsoft.com/office/drawing/2014/main" id="{956BDED5-1775-5172-C9AF-5B7CBD3BEA08}"/>
              </a:ext>
            </a:extLst>
          </p:cNvPr>
          <p:cNvSpPr/>
          <p:nvPr/>
        </p:nvSpPr>
        <p:spPr>
          <a:xfrm>
            <a:off x="9395843" y="3474994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Cheryl Hansford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Procurement</a:t>
            </a:r>
          </a:p>
        </p:txBody>
      </p:sp>
      <p:sp>
        <p:nvSpPr>
          <p:cNvPr id="1083" name="Freeform: Shape 1082">
            <a:extLst>
              <a:ext uri="{FF2B5EF4-FFF2-40B4-BE49-F238E27FC236}">
                <a16:creationId xmlns:a16="http://schemas.microsoft.com/office/drawing/2014/main" id="{04AE6299-FBFF-B4BB-3A7E-C3D3AC40506C}"/>
              </a:ext>
            </a:extLst>
          </p:cNvPr>
          <p:cNvSpPr/>
          <p:nvPr/>
        </p:nvSpPr>
        <p:spPr>
          <a:xfrm>
            <a:off x="11274302" y="2496869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Liam Abbott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</a:t>
            </a:r>
            <a:r>
              <a:rPr lang="en-GB" sz="500" dirty="0"/>
              <a:t>Digital &amp; Customer Experience</a:t>
            </a:r>
            <a:endParaRPr lang="en-GB" sz="500" kern="1200" dirty="0"/>
          </a:p>
        </p:txBody>
      </p:sp>
      <p:sp>
        <p:nvSpPr>
          <p:cNvPr id="1084" name="Freeform: Shape 1083">
            <a:extLst>
              <a:ext uri="{FF2B5EF4-FFF2-40B4-BE49-F238E27FC236}">
                <a16:creationId xmlns:a16="http://schemas.microsoft.com/office/drawing/2014/main" id="{0DE94941-7856-D206-AD18-DC9FCB0528C0}"/>
              </a:ext>
            </a:extLst>
          </p:cNvPr>
          <p:cNvSpPr/>
          <p:nvPr/>
        </p:nvSpPr>
        <p:spPr>
          <a:xfrm>
            <a:off x="10285485" y="1933690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Cherry Bennett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Director of People &amp; Change</a:t>
            </a:r>
          </a:p>
        </p:txBody>
      </p:sp>
      <p:sp>
        <p:nvSpPr>
          <p:cNvPr id="1085" name="Freeform: Shape 1084">
            <a:extLst>
              <a:ext uri="{FF2B5EF4-FFF2-40B4-BE49-F238E27FC236}">
                <a16:creationId xmlns:a16="http://schemas.microsoft.com/office/drawing/2014/main" id="{DA0FFCB9-E94D-0447-468B-124F1FA4501B}"/>
              </a:ext>
            </a:extLst>
          </p:cNvPr>
          <p:cNvSpPr/>
          <p:nvPr/>
        </p:nvSpPr>
        <p:spPr>
          <a:xfrm>
            <a:off x="11274302" y="3030558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Michael Hewitt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Legal &amp; Democratic Services (MO)</a:t>
            </a:r>
          </a:p>
        </p:txBody>
      </p:sp>
      <p:sp>
        <p:nvSpPr>
          <p:cNvPr id="1087" name="Freeform: Shape 1086">
            <a:extLst>
              <a:ext uri="{FF2B5EF4-FFF2-40B4-BE49-F238E27FC236}">
                <a16:creationId xmlns:a16="http://schemas.microsoft.com/office/drawing/2014/main" id="{3FB5D180-5174-4FA6-491D-C457E41ED772}"/>
              </a:ext>
            </a:extLst>
          </p:cNvPr>
          <p:cNvSpPr/>
          <p:nvPr/>
        </p:nvSpPr>
        <p:spPr>
          <a:xfrm>
            <a:off x="10399036" y="2496869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Tracy Curtis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dirty="0"/>
              <a:t>Head of </a:t>
            </a:r>
            <a:r>
              <a:rPr lang="en-GB" sz="500" kern="1200" dirty="0"/>
              <a:t>Safety </a:t>
            </a:r>
            <a:r>
              <a:rPr lang="en-GB" sz="500" dirty="0"/>
              <a:t>, </a:t>
            </a:r>
            <a:r>
              <a:rPr lang="en-GB" sz="500" kern="1200" dirty="0"/>
              <a:t>Wellbeing &amp; Development </a:t>
            </a:r>
          </a:p>
        </p:txBody>
      </p:sp>
      <p:sp>
        <p:nvSpPr>
          <p:cNvPr id="1089" name="Freeform: Shape 1088">
            <a:extLst>
              <a:ext uri="{FF2B5EF4-FFF2-40B4-BE49-F238E27FC236}">
                <a16:creationId xmlns:a16="http://schemas.microsoft.com/office/drawing/2014/main" id="{53F27279-1D4A-3F6D-821F-D245F08D92C8}"/>
              </a:ext>
            </a:extLst>
          </p:cNvPr>
          <p:cNvSpPr/>
          <p:nvPr/>
        </p:nvSpPr>
        <p:spPr>
          <a:xfrm>
            <a:off x="10428683" y="3007744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Jo Griffin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dirty="0"/>
              <a:t>Head of</a:t>
            </a:r>
            <a:r>
              <a:rPr lang="en-GB" sz="500" kern="1200" dirty="0"/>
              <a:t> HR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BE61DF-D6C1-4E0D-A0F5-274B917C2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708272" y="1059939"/>
            <a:ext cx="42418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35A91F8-9367-4EEE-B3D7-B09E5C8D9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708272" y="1059939"/>
            <a:ext cx="0" cy="8321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DE469B2-4364-8637-BD34-E4275ECCF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29282" y="2306938"/>
            <a:ext cx="108304" cy="189244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870064"/>
                </a:lnTo>
                <a:lnTo>
                  <a:pt x="108304" y="1870064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cxnSp>
        <p:nvCxnSpPr>
          <p:cNvPr id="1092" name="Straight Connector 1091">
            <a:extLst>
              <a:ext uri="{FF2B5EF4-FFF2-40B4-BE49-F238E27FC236}">
                <a16:creationId xmlns:a16="http://schemas.microsoft.com/office/drawing/2014/main" id="{FCD32D34-DD46-8D80-4AC3-71A643BF0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61142" y="1845536"/>
            <a:ext cx="243876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5" name="Straight Connector 1094">
            <a:extLst>
              <a:ext uri="{FF2B5EF4-FFF2-40B4-BE49-F238E27FC236}">
                <a16:creationId xmlns:a16="http://schemas.microsoft.com/office/drawing/2014/main" id="{97463A53-687A-5311-89CD-16B829BF5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760052" y="1845536"/>
            <a:ext cx="0" cy="881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8" name="Straight Connector 1097">
            <a:extLst>
              <a:ext uri="{FF2B5EF4-FFF2-40B4-BE49-F238E27FC236}">
                <a16:creationId xmlns:a16="http://schemas.microsoft.com/office/drawing/2014/main" id="{D8E27197-C59B-BDC1-0D56-C843C1E58D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0194626" y="1762237"/>
            <a:ext cx="0" cy="7433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495A9D0E-3331-B8B7-C18F-87F2AD7A2702}"/>
              </a:ext>
            </a:extLst>
          </p:cNvPr>
          <p:cNvSpPr/>
          <p:nvPr/>
        </p:nvSpPr>
        <p:spPr>
          <a:xfrm>
            <a:off x="6438232" y="3443348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Paul Tucker 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Head of Capital Programme and Project Management</a:t>
            </a:r>
          </a:p>
        </p:txBody>
      </p:sp>
      <p:sp>
        <p:nvSpPr>
          <p:cNvPr id="1091" name="Freeform: Shape 1090">
            <a:extLst>
              <a:ext uri="{FF2B5EF4-FFF2-40B4-BE49-F238E27FC236}">
                <a16:creationId xmlns:a16="http://schemas.microsoft.com/office/drawing/2014/main" id="{8FE210D8-4D8B-55CE-43F2-A9BA2EDE27CC}"/>
              </a:ext>
            </a:extLst>
          </p:cNvPr>
          <p:cNvSpPr/>
          <p:nvPr/>
        </p:nvSpPr>
        <p:spPr>
          <a:xfrm>
            <a:off x="9394257" y="3996799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dirty="0"/>
              <a:t>Peter Cann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dirty="0"/>
              <a:t>Head of Audit &amp; Assurance</a:t>
            </a:r>
          </a:p>
        </p:txBody>
      </p:sp>
      <p:sp>
        <p:nvSpPr>
          <p:cNvPr id="1093" name="Freeform: Shape 1092">
            <a:extLst>
              <a:ext uri="{FF2B5EF4-FFF2-40B4-BE49-F238E27FC236}">
                <a16:creationId xmlns:a16="http://schemas.microsoft.com/office/drawing/2014/main" id="{8216F20A-4F53-10B9-0A75-DC9D0A0BA8FC}"/>
              </a:ext>
            </a:extLst>
          </p:cNvPr>
          <p:cNvSpPr/>
          <p:nvPr/>
        </p:nvSpPr>
        <p:spPr>
          <a:xfrm>
            <a:off x="9394257" y="4526953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dirty="0"/>
              <a:t>Robert Long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dirty="0"/>
              <a:t>Head of Information Assurance</a:t>
            </a:r>
          </a:p>
        </p:txBody>
      </p:sp>
      <p:cxnSp>
        <p:nvCxnSpPr>
          <p:cNvPr id="1094" name="Straight Connector 1093">
            <a:extLst>
              <a:ext uri="{FF2B5EF4-FFF2-40B4-BE49-F238E27FC236}">
                <a16:creationId xmlns:a16="http://schemas.microsoft.com/office/drawing/2014/main" id="{F7D3BC09-A9AB-648D-C888-E7154A649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330992" y="1326987"/>
            <a:ext cx="5863634" cy="6085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2" name="Straight Connector 1101">
            <a:extLst>
              <a:ext uri="{FF2B5EF4-FFF2-40B4-BE49-F238E27FC236}">
                <a16:creationId xmlns:a16="http://schemas.microsoft.com/office/drawing/2014/main" id="{C5E864EA-5B25-92D2-0909-871FA2B57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0194626" y="1331339"/>
            <a:ext cx="0" cy="7475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8" name="Freeform: Shape 1107">
            <a:extLst>
              <a:ext uri="{FF2B5EF4-FFF2-40B4-BE49-F238E27FC236}">
                <a16:creationId xmlns:a16="http://schemas.microsoft.com/office/drawing/2014/main" id="{2E2774ED-4B7B-ECE0-7ED5-25CAAC62015C}"/>
              </a:ext>
            </a:extLst>
          </p:cNvPr>
          <p:cNvSpPr/>
          <p:nvPr/>
        </p:nvSpPr>
        <p:spPr>
          <a:xfrm>
            <a:off x="9395843" y="5007742"/>
            <a:ext cx="722032" cy="367288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dirty="0"/>
              <a:t>Steve Debruin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dirty="0"/>
              <a:t>Head of Client and Business Services</a:t>
            </a:r>
          </a:p>
        </p:txBody>
      </p:sp>
      <p:sp>
        <p:nvSpPr>
          <p:cNvPr id="1109" name="Freeform: Shape 1108">
            <a:extLst>
              <a:ext uri="{FF2B5EF4-FFF2-40B4-BE49-F238E27FC236}">
                <a16:creationId xmlns:a16="http://schemas.microsoft.com/office/drawing/2014/main" id="{66665BF9-D46C-3C38-1EB4-DB943DF25915}"/>
              </a:ext>
            </a:extLst>
          </p:cNvPr>
          <p:cNvSpPr/>
          <p:nvPr/>
        </p:nvSpPr>
        <p:spPr>
          <a:xfrm>
            <a:off x="9382596" y="2968509"/>
            <a:ext cx="722032" cy="367288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dirty="0"/>
              <a:t>Steve Harman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dirty="0"/>
              <a:t>Head of Financial Systems &amp; Governance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B88CB68-BA63-B6C9-52C1-89D32597D9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50528" y="2282586"/>
            <a:ext cx="0" cy="1344591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A1856EF-0322-B1F5-9E18-8E1EFDB17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50528" y="2664397"/>
            <a:ext cx="877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1" name="Straight Connector 1050">
            <a:extLst>
              <a:ext uri="{FF2B5EF4-FFF2-40B4-BE49-F238E27FC236}">
                <a16:creationId xmlns:a16="http://schemas.microsoft.com/office/drawing/2014/main" id="{99DBBF30-6DD1-0351-4713-E09463229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50528" y="3137242"/>
            <a:ext cx="877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2" name="Straight Connector 1051">
            <a:extLst>
              <a:ext uri="{FF2B5EF4-FFF2-40B4-BE49-F238E27FC236}">
                <a16:creationId xmlns:a16="http://schemas.microsoft.com/office/drawing/2014/main" id="{ACABAEA3-A047-31BF-689D-07CE02EA9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50528" y="3627177"/>
            <a:ext cx="877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5" name="Straight Connector 1054">
            <a:extLst>
              <a:ext uri="{FF2B5EF4-FFF2-40B4-BE49-F238E27FC236}">
                <a16:creationId xmlns:a16="http://schemas.microsoft.com/office/drawing/2014/main" id="{085334F4-B1A0-9273-34EE-D2CAFE9C8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687058" y="1856579"/>
            <a:ext cx="618162" cy="556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4" name="Straight Connector 1073">
            <a:extLst>
              <a:ext uri="{FF2B5EF4-FFF2-40B4-BE49-F238E27FC236}">
                <a16:creationId xmlns:a16="http://schemas.microsoft.com/office/drawing/2014/main" id="{E20A5410-CDEA-3938-2BB8-8003C00345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687058" y="1856579"/>
            <a:ext cx="0" cy="58704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1" name="Straight Connector 1100">
            <a:extLst>
              <a:ext uri="{FF2B5EF4-FFF2-40B4-BE49-F238E27FC236}">
                <a16:creationId xmlns:a16="http://schemas.microsoft.com/office/drawing/2014/main" id="{0D3DC5BD-2059-F092-B735-488DAE0D1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331106" y="1330454"/>
            <a:ext cx="0" cy="782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3" name="Straight Connector 1102">
            <a:extLst>
              <a:ext uri="{FF2B5EF4-FFF2-40B4-BE49-F238E27FC236}">
                <a16:creationId xmlns:a16="http://schemas.microsoft.com/office/drawing/2014/main" id="{9280392F-2BA9-7E3D-8A2E-BB2BFD5CA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9667920" y="1843256"/>
            <a:ext cx="0" cy="84084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5" name="Straight Connector 1104">
            <a:extLst>
              <a:ext uri="{FF2B5EF4-FFF2-40B4-BE49-F238E27FC236}">
                <a16:creationId xmlns:a16="http://schemas.microsoft.com/office/drawing/2014/main" id="{16592CF6-12D7-6992-7E7A-34C656360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315978" y="2300999"/>
            <a:ext cx="0" cy="2893524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7" name="Straight Connector 1106">
            <a:extLst>
              <a:ext uri="{FF2B5EF4-FFF2-40B4-BE49-F238E27FC236}">
                <a16:creationId xmlns:a16="http://schemas.microsoft.com/office/drawing/2014/main" id="{6B359AE2-0FF6-1175-D5FF-627F6E5FF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307511" y="2658638"/>
            <a:ext cx="7508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6" name="Straight Connector 1115">
            <a:extLst>
              <a:ext uri="{FF2B5EF4-FFF2-40B4-BE49-F238E27FC236}">
                <a16:creationId xmlns:a16="http://schemas.microsoft.com/office/drawing/2014/main" id="{20D0EEFE-03AE-FD7C-1F6A-5685DF79F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420847" y="3107546"/>
            <a:ext cx="9580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7" name="Straight Connector 1116">
            <a:extLst>
              <a:ext uri="{FF2B5EF4-FFF2-40B4-BE49-F238E27FC236}">
                <a16:creationId xmlns:a16="http://schemas.microsoft.com/office/drawing/2014/main" id="{3A1813C3-86D0-1DF4-7E0F-6107F2457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313861" y="3674638"/>
            <a:ext cx="7508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8" name="Straight Connector 1117">
            <a:extLst>
              <a:ext uri="{FF2B5EF4-FFF2-40B4-BE49-F238E27FC236}">
                <a16:creationId xmlns:a16="http://schemas.microsoft.com/office/drawing/2014/main" id="{58284AA7-F662-A344-280D-067434C74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313861" y="4138188"/>
            <a:ext cx="7508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9" name="Straight Connector 1118">
            <a:extLst>
              <a:ext uri="{FF2B5EF4-FFF2-40B4-BE49-F238E27FC236}">
                <a16:creationId xmlns:a16="http://schemas.microsoft.com/office/drawing/2014/main" id="{44F492DA-8634-2202-822E-1B266B7FA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313861" y="4703338"/>
            <a:ext cx="7508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0" name="Straight Connector 1119">
            <a:extLst>
              <a:ext uri="{FF2B5EF4-FFF2-40B4-BE49-F238E27FC236}">
                <a16:creationId xmlns:a16="http://schemas.microsoft.com/office/drawing/2014/main" id="{884C6919-9D49-B005-BE28-2211CB0A8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307511" y="5185938"/>
            <a:ext cx="9539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1" name="Straight Connector 1120">
            <a:extLst>
              <a:ext uri="{FF2B5EF4-FFF2-40B4-BE49-F238E27FC236}">
                <a16:creationId xmlns:a16="http://schemas.microsoft.com/office/drawing/2014/main" id="{19E7E4E4-ED09-6248-87CD-BA1B22D61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307511" y="3141585"/>
            <a:ext cx="7508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C1ADE25-54BB-AFAC-8382-A93D76D9B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205839" y="2065120"/>
            <a:ext cx="39879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516B34A-E14E-1240-1316-3993465C2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2205839" y="2061636"/>
            <a:ext cx="0" cy="17059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B&amp;NEs council values">
            <a:extLst>
              <a:ext uri="{FF2B5EF4-FFF2-40B4-BE49-F238E27FC236}">
                <a16:creationId xmlns:a16="http://schemas.microsoft.com/office/drawing/2014/main" id="{CF13BC7B-429A-383B-8646-4B9ECAA28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514" y="5865804"/>
            <a:ext cx="3870960" cy="64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Freeform: Shape 1063">
            <a:extLst>
              <a:ext uri="{FF2B5EF4-FFF2-40B4-BE49-F238E27FC236}">
                <a16:creationId xmlns:a16="http://schemas.microsoft.com/office/drawing/2014/main" id="{26A12F4A-36E5-535A-095F-3A93761318AA}"/>
              </a:ext>
            </a:extLst>
          </p:cNvPr>
          <p:cNvSpPr/>
          <p:nvPr/>
        </p:nvSpPr>
        <p:spPr>
          <a:xfrm>
            <a:off x="10400290" y="3995933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Samanth</a:t>
            </a:r>
            <a:r>
              <a:rPr lang="en-GB" sz="500" b="1" dirty="0"/>
              <a:t>a Jones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Inclusive Communities Manager 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E4A2150-0FAA-A46E-1BBD-B79E4CA82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421971" y="2658638"/>
            <a:ext cx="8675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89A0819-38F6-273E-68B3-363736588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065397" y="1863230"/>
            <a:ext cx="618162" cy="556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836643B-45A0-0FE6-BE52-12CE7583D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781366" y="1868790"/>
            <a:ext cx="309081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0F5CE82-4D68-986A-F97C-1F6FB88CC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792273" y="1872623"/>
            <a:ext cx="0" cy="6106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A7C2B93-D5C7-EE99-74F6-C15689ECA04B}"/>
              </a:ext>
            </a:extLst>
          </p:cNvPr>
          <p:cNvSpPr/>
          <p:nvPr/>
        </p:nvSpPr>
        <p:spPr>
          <a:xfrm>
            <a:off x="8419896" y="1952660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b="1" kern="1200" dirty="0"/>
              <a:t>Stuart Donnelly</a:t>
            </a:r>
          </a:p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500" kern="1200" dirty="0"/>
              <a:t>Director </a:t>
            </a:r>
            <a:r>
              <a:rPr lang="en-GB" sz="500" dirty="0"/>
              <a:t>of Finance (S151)</a:t>
            </a:r>
            <a:endParaRPr lang="en-GB" sz="500" kern="1200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CB08856-CAAE-436B-CE63-41FE613D8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193929" y="3188252"/>
            <a:ext cx="80373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2CA53B5-59AB-0F70-9254-0AE4645C3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187545" y="3715456"/>
            <a:ext cx="8675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C7D9E0B-DC17-7319-8B4E-4C16C849C5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187545" y="4217937"/>
            <a:ext cx="8675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417459D-2527-7E18-D7BA-607FFD19A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187545" y="2629143"/>
            <a:ext cx="8675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CA40727-3A59-D9DF-09DE-7CAC3A63A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195578" y="1845536"/>
            <a:ext cx="0" cy="236577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2" name="Straight Connector 1061">
            <a:extLst>
              <a:ext uri="{FF2B5EF4-FFF2-40B4-BE49-F238E27FC236}">
                <a16:creationId xmlns:a16="http://schemas.microsoft.com/office/drawing/2014/main" id="{C3AF3C1E-A911-3B9A-F6B6-CEEA12AF0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8768462" y="1849606"/>
            <a:ext cx="0" cy="84084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3" name="Straight Connector 1062">
            <a:extLst>
              <a:ext uri="{FF2B5EF4-FFF2-40B4-BE49-F238E27FC236}">
                <a16:creationId xmlns:a16="http://schemas.microsoft.com/office/drawing/2014/main" id="{1EED68B1-C2A8-9556-59CE-14E673EB0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0327341" y="2629143"/>
            <a:ext cx="7169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6" name="Straight Connector 1095">
            <a:extLst>
              <a:ext uri="{FF2B5EF4-FFF2-40B4-BE49-F238E27FC236}">
                <a16:creationId xmlns:a16="http://schemas.microsoft.com/office/drawing/2014/main" id="{FDD8C61D-F3A0-3A53-253B-EDA59D6D3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0327341" y="3155289"/>
            <a:ext cx="8101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0" name="Straight Connector 1099">
            <a:extLst>
              <a:ext uri="{FF2B5EF4-FFF2-40B4-BE49-F238E27FC236}">
                <a16:creationId xmlns:a16="http://schemas.microsoft.com/office/drawing/2014/main" id="{509F4474-DCF8-9565-A10E-56EB2A017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0333318" y="3649748"/>
            <a:ext cx="6571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1" name="Straight Connector 1110">
            <a:extLst>
              <a:ext uri="{FF2B5EF4-FFF2-40B4-BE49-F238E27FC236}">
                <a16:creationId xmlns:a16="http://schemas.microsoft.com/office/drawing/2014/main" id="{E0DC67F2-0E18-9D96-DEB8-7305537E6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422496" y="2294706"/>
            <a:ext cx="0" cy="81284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4" name="Straight Connector 1113">
            <a:extLst>
              <a:ext uri="{FF2B5EF4-FFF2-40B4-BE49-F238E27FC236}">
                <a16:creationId xmlns:a16="http://schemas.microsoft.com/office/drawing/2014/main" id="{E76AB4DA-3FFB-444A-4B6B-A5B0E9EFC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311185" y="2658638"/>
            <a:ext cx="11158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3" name="Straight Connector 1122">
            <a:extLst>
              <a:ext uri="{FF2B5EF4-FFF2-40B4-BE49-F238E27FC236}">
                <a16:creationId xmlns:a16="http://schemas.microsoft.com/office/drawing/2014/main" id="{F0235090-E983-C8D2-AA20-E954E3870C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311185" y="3113696"/>
            <a:ext cx="9993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7" name="Straight Connector 1126">
            <a:extLst>
              <a:ext uri="{FF2B5EF4-FFF2-40B4-BE49-F238E27FC236}">
                <a16:creationId xmlns:a16="http://schemas.microsoft.com/office/drawing/2014/main" id="{B034831B-F0CA-F45B-C396-5B2CB1CBB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7311185" y="1332753"/>
            <a:ext cx="0" cy="759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6862803-5AA1-37BE-63D2-18C3E96A6710}"/>
              </a:ext>
            </a:extLst>
          </p:cNvPr>
          <p:cNvSpPr/>
          <p:nvPr/>
        </p:nvSpPr>
        <p:spPr>
          <a:xfrm>
            <a:off x="4548876" y="4856168"/>
            <a:ext cx="722032" cy="361016"/>
          </a:xfrm>
          <a:custGeom>
            <a:avLst/>
            <a:gdLst>
              <a:gd name="connsiteX0" fmla="*/ 0 w 722032"/>
              <a:gd name="connsiteY0" fmla="*/ 0 h 361016"/>
              <a:gd name="connsiteX1" fmla="*/ 722032 w 722032"/>
              <a:gd name="connsiteY1" fmla="*/ 0 h 361016"/>
              <a:gd name="connsiteX2" fmla="*/ 722032 w 722032"/>
              <a:gd name="connsiteY2" fmla="*/ 361016 h 361016"/>
              <a:gd name="connsiteX3" fmla="*/ 0 w 722032"/>
              <a:gd name="connsiteY3" fmla="*/ 361016 h 361016"/>
              <a:gd name="connsiteX4" fmla="*/ 0 w 722032"/>
              <a:gd name="connsiteY4" fmla="*/ 0 h 3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032" h="361016">
                <a:moveTo>
                  <a:pt x="0" y="0"/>
                </a:moveTo>
                <a:lnTo>
                  <a:pt x="722032" y="0"/>
                </a:lnTo>
                <a:lnTo>
                  <a:pt x="722032" y="361016"/>
                </a:lnTo>
                <a:lnTo>
                  <a:pt x="0" y="3610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75" tIns="3175" rIns="3175" bIns="3175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500" b="1"/>
              <a:t>Marcia Burgham</a:t>
            </a:r>
          </a:p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500"/>
              <a:t>Public Health Principal </a:t>
            </a:r>
            <a:endParaRPr lang="en-GB" sz="50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4756B24-808F-F4BC-4B1D-9DF649E9802C}"/>
              </a:ext>
            </a:extLst>
          </p:cNvPr>
          <p:cNvCxnSpPr>
            <a:cxnSpLocks/>
          </p:cNvCxnSpPr>
          <p:nvPr/>
        </p:nvCxnSpPr>
        <p:spPr>
          <a:xfrm>
            <a:off x="4431671" y="4648024"/>
            <a:ext cx="0" cy="3769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3F97F56-5F01-F265-E253-B1AA2A766E4B}"/>
              </a:ext>
            </a:extLst>
          </p:cNvPr>
          <p:cNvCxnSpPr/>
          <p:nvPr/>
        </p:nvCxnSpPr>
        <p:spPr>
          <a:xfrm>
            <a:off x="4431671" y="5024927"/>
            <a:ext cx="1027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09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2735</TotalTime>
  <Words>414</Words>
  <Application>Microsoft Office PowerPoint</Application>
  <PresentationFormat>Widescreen</PresentationFormat>
  <Paragraphs>113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Cherry Bennett</dc:creator>
  <cp:lastModifiedBy>Jo Griffin</cp:lastModifiedBy>
  <cp:revision>132</cp:revision>
  <dcterms:created xsi:type="dcterms:W3CDTF">2020-08-07T09:59:19Z</dcterms:created>
  <dcterms:modified xsi:type="dcterms:W3CDTF">2026-05-27T16:46:12Z</dcterms:modified>
</cp:coreProperties>
</file>