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4"/>
  </p:sldMasterIdLst>
  <p:notesMasterIdLst>
    <p:notesMasterId r:id="rId36"/>
  </p:notesMasterIdLst>
  <p:handoutMasterIdLst>
    <p:handoutMasterId r:id="rId37"/>
  </p:handoutMasterIdLst>
  <p:sldIdLst>
    <p:sldId id="281" r:id="rId5"/>
    <p:sldId id="293" r:id="rId6"/>
    <p:sldId id="355" r:id="rId7"/>
    <p:sldId id="324" r:id="rId8"/>
    <p:sldId id="323" r:id="rId9"/>
    <p:sldId id="326" r:id="rId10"/>
    <p:sldId id="322" r:id="rId11"/>
    <p:sldId id="327" r:id="rId12"/>
    <p:sldId id="328" r:id="rId13"/>
    <p:sldId id="332" r:id="rId14"/>
    <p:sldId id="334" r:id="rId15"/>
    <p:sldId id="335" r:id="rId16"/>
    <p:sldId id="350" r:id="rId17"/>
    <p:sldId id="336" r:id="rId18"/>
    <p:sldId id="338" r:id="rId19"/>
    <p:sldId id="337" r:id="rId20"/>
    <p:sldId id="340" r:id="rId21"/>
    <p:sldId id="341" r:id="rId22"/>
    <p:sldId id="342" r:id="rId23"/>
    <p:sldId id="343" r:id="rId24"/>
    <p:sldId id="344" r:id="rId25"/>
    <p:sldId id="345" r:id="rId26"/>
    <p:sldId id="346" r:id="rId27"/>
    <p:sldId id="347" r:id="rId28"/>
    <p:sldId id="349" r:id="rId29"/>
    <p:sldId id="348" r:id="rId30"/>
    <p:sldId id="353" r:id="rId31"/>
    <p:sldId id="356" r:id="rId32"/>
    <p:sldId id="352" r:id="rId33"/>
    <p:sldId id="354" r:id="rId34"/>
    <p:sldId id="30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0"/>
    <a:srgbClr val="537567"/>
    <a:srgbClr val="000000"/>
    <a:srgbClr val="F1F8ED"/>
    <a:srgbClr val="C2E1C7"/>
    <a:srgbClr val="FAFDF1"/>
    <a:srgbClr val="D4EAD4"/>
    <a:srgbClr val="FFFFF5"/>
    <a:srgbClr val="FFFFF0"/>
    <a:srgbClr val="FFFF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75D13-2CCF-40A1-8395-B073F85583E9}" v="76" dt="2025-03-07T13:00:16.619"/>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2597" autoAdjust="0"/>
  </p:normalViewPr>
  <p:slideViewPr>
    <p:cSldViewPr snapToGrid="0" showGuides="1">
      <p:cViewPr varScale="1">
        <p:scale>
          <a:sx n="62" d="100"/>
          <a:sy n="62" d="100"/>
        </p:scale>
        <p:origin x="1020" y="2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448"/>
    </p:cViewPr>
  </p:sorterViewPr>
  <p:notesViewPr>
    <p:cSldViewPr snapToGrid="0">
      <p:cViewPr varScale="1">
        <p:scale>
          <a:sx n="86" d="100"/>
          <a:sy n="86" d="100"/>
        </p:scale>
        <p:origin x="385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3/7/2025</a:t>
            </a:fld>
            <a:endParaRPr lang="en-US"/>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3/7/2025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397825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315146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409719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125049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274731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148290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16</a:t>
            </a:fld>
            <a:endParaRPr lang="en-US" dirty="0"/>
          </a:p>
        </p:txBody>
      </p:sp>
    </p:spTree>
    <p:extLst>
      <p:ext uri="{BB962C8B-B14F-4D97-AF65-F5344CB8AC3E}">
        <p14:creationId xmlns:p14="http://schemas.microsoft.com/office/powerpoint/2010/main" val="361430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17</a:t>
            </a:fld>
            <a:endParaRPr lang="en-US" dirty="0"/>
          </a:p>
        </p:txBody>
      </p:sp>
    </p:spTree>
    <p:extLst>
      <p:ext uri="{BB962C8B-B14F-4D97-AF65-F5344CB8AC3E}">
        <p14:creationId xmlns:p14="http://schemas.microsoft.com/office/powerpoint/2010/main" val="317506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18</a:t>
            </a:fld>
            <a:endParaRPr lang="en-US" dirty="0"/>
          </a:p>
        </p:txBody>
      </p:sp>
    </p:spTree>
    <p:extLst>
      <p:ext uri="{BB962C8B-B14F-4D97-AF65-F5344CB8AC3E}">
        <p14:creationId xmlns:p14="http://schemas.microsoft.com/office/powerpoint/2010/main" val="368622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19</a:t>
            </a:fld>
            <a:endParaRPr lang="en-US" dirty="0"/>
          </a:p>
        </p:txBody>
      </p:sp>
    </p:spTree>
    <p:extLst>
      <p:ext uri="{BB962C8B-B14F-4D97-AF65-F5344CB8AC3E}">
        <p14:creationId xmlns:p14="http://schemas.microsoft.com/office/powerpoint/2010/main" val="401093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8C47D-575C-3C8A-37AB-7AA10C603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4ECB7-41A2-E93B-E416-1E09D4FF3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52FF7-E1AC-C669-3A5C-49E95C1E27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8980C9-D81E-1B01-EAEC-45FA0C4FB3BF}"/>
              </a:ext>
            </a:extLst>
          </p:cNvPr>
          <p:cNvSpPr>
            <a:spLocks noGrp="1"/>
          </p:cNvSpPr>
          <p:nvPr>
            <p:ph type="sldNum" sz="quarter" idx="5"/>
          </p:nvPr>
        </p:nvSpPr>
        <p:spPr/>
        <p:txBody>
          <a:bodyPr/>
          <a:lstStyle/>
          <a:p>
            <a:fld id="{B63359F2-43EF-4812-9DC0-98C0B1A40681}" type="slidenum">
              <a:rPr lang="en-US" smtClean="0"/>
              <a:t>20</a:t>
            </a:fld>
            <a:endParaRPr lang="en-US" dirty="0"/>
          </a:p>
        </p:txBody>
      </p:sp>
    </p:spTree>
    <p:extLst>
      <p:ext uri="{BB962C8B-B14F-4D97-AF65-F5344CB8AC3E}">
        <p14:creationId xmlns:p14="http://schemas.microsoft.com/office/powerpoint/2010/main" val="306251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2759136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ED422-5A91-E1EE-DD42-BFB62D7F0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F414D-2BE8-5E9A-ADF2-C45AEB6E6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FC980-8BBD-C463-6ACF-582D3B4CB1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53732FB-C79F-EF6C-7428-988E99831C91}"/>
              </a:ext>
            </a:extLst>
          </p:cNvPr>
          <p:cNvSpPr>
            <a:spLocks noGrp="1"/>
          </p:cNvSpPr>
          <p:nvPr>
            <p:ph type="sldNum" sz="quarter" idx="5"/>
          </p:nvPr>
        </p:nvSpPr>
        <p:spPr/>
        <p:txBody>
          <a:bodyPr/>
          <a:lstStyle/>
          <a:p>
            <a:fld id="{B63359F2-43EF-4812-9DC0-98C0B1A40681}" type="slidenum">
              <a:rPr lang="en-US" smtClean="0"/>
              <a:t>21</a:t>
            </a:fld>
            <a:endParaRPr lang="en-US" dirty="0"/>
          </a:p>
        </p:txBody>
      </p:sp>
    </p:spTree>
    <p:extLst>
      <p:ext uri="{BB962C8B-B14F-4D97-AF65-F5344CB8AC3E}">
        <p14:creationId xmlns:p14="http://schemas.microsoft.com/office/powerpoint/2010/main" val="3314783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52147-61AB-D65F-3949-5B4125EFB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A1898-45E2-5FE9-6B19-3660A92FA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7CEFE-19A8-3922-B315-21459C62D0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C64B13-EB0D-F00A-A340-2E8E1BF902BA}"/>
              </a:ext>
            </a:extLst>
          </p:cNvPr>
          <p:cNvSpPr>
            <a:spLocks noGrp="1"/>
          </p:cNvSpPr>
          <p:nvPr>
            <p:ph type="sldNum" sz="quarter" idx="5"/>
          </p:nvPr>
        </p:nvSpPr>
        <p:spPr/>
        <p:txBody>
          <a:bodyPr/>
          <a:lstStyle/>
          <a:p>
            <a:fld id="{B63359F2-43EF-4812-9DC0-98C0B1A40681}" type="slidenum">
              <a:rPr lang="en-US" smtClean="0"/>
              <a:t>22</a:t>
            </a:fld>
            <a:endParaRPr lang="en-US" dirty="0"/>
          </a:p>
        </p:txBody>
      </p:sp>
    </p:spTree>
    <p:extLst>
      <p:ext uri="{BB962C8B-B14F-4D97-AF65-F5344CB8AC3E}">
        <p14:creationId xmlns:p14="http://schemas.microsoft.com/office/powerpoint/2010/main" val="168357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23</a:t>
            </a:fld>
            <a:endParaRPr lang="en-US" dirty="0"/>
          </a:p>
        </p:txBody>
      </p:sp>
    </p:spTree>
    <p:extLst>
      <p:ext uri="{BB962C8B-B14F-4D97-AF65-F5344CB8AC3E}">
        <p14:creationId xmlns:p14="http://schemas.microsoft.com/office/powerpoint/2010/main" val="4189166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24</a:t>
            </a:fld>
            <a:endParaRPr lang="en-US" dirty="0"/>
          </a:p>
        </p:txBody>
      </p:sp>
    </p:spTree>
    <p:extLst>
      <p:ext uri="{BB962C8B-B14F-4D97-AF65-F5344CB8AC3E}">
        <p14:creationId xmlns:p14="http://schemas.microsoft.com/office/powerpoint/2010/main" val="925101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25</a:t>
            </a:fld>
            <a:endParaRPr lang="en-US" dirty="0"/>
          </a:p>
        </p:txBody>
      </p:sp>
    </p:spTree>
    <p:extLst>
      <p:ext uri="{BB962C8B-B14F-4D97-AF65-F5344CB8AC3E}">
        <p14:creationId xmlns:p14="http://schemas.microsoft.com/office/powerpoint/2010/main" val="277063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26</a:t>
            </a:fld>
            <a:endParaRPr lang="en-US" dirty="0"/>
          </a:p>
        </p:txBody>
      </p:sp>
    </p:spTree>
    <p:extLst>
      <p:ext uri="{BB962C8B-B14F-4D97-AF65-F5344CB8AC3E}">
        <p14:creationId xmlns:p14="http://schemas.microsoft.com/office/powerpoint/2010/main" val="260858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27</a:t>
            </a:fld>
            <a:endParaRPr lang="en-US" dirty="0"/>
          </a:p>
        </p:txBody>
      </p:sp>
    </p:spTree>
    <p:extLst>
      <p:ext uri="{BB962C8B-B14F-4D97-AF65-F5344CB8AC3E}">
        <p14:creationId xmlns:p14="http://schemas.microsoft.com/office/powerpoint/2010/main" val="2669827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28</a:t>
            </a:fld>
            <a:endParaRPr lang="en-US" dirty="0"/>
          </a:p>
        </p:txBody>
      </p:sp>
    </p:spTree>
    <p:extLst>
      <p:ext uri="{BB962C8B-B14F-4D97-AF65-F5344CB8AC3E}">
        <p14:creationId xmlns:p14="http://schemas.microsoft.com/office/powerpoint/2010/main" val="1163187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29</a:t>
            </a:fld>
            <a:endParaRPr lang="en-US" dirty="0"/>
          </a:p>
        </p:txBody>
      </p:sp>
    </p:spTree>
    <p:extLst>
      <p:ext uri="{BB962C8B-B14F-4D97-AF65-F5344CB8AC3E}">
        <p14:creationId xmlns:p14="http://schemas.microsoft.com/office/powerpoint/2010/main" val="65459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30</a:t>
            </a:fld>
            <a:endParaRPr lang="en-US" dirty="0"/>
          </a:p>
        </p:txBody>
      </p:sp>
    </p:spTree>
    <p:extLst>
      <p:ext uri="{BB962C8B-B14F-4D97-AF65-F5344CB8AC3E}">
        <p14:creationId xmlns:p14="http://schemas.microsoft.com/office/powerpoint/2010/main" val="227750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848468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31</a:t>
            </a:fld>
            <a:endParaRPr lang="en-US" dirty="0"/>
          </a:p>
        </p:txBody>
      </p:sp>
    </p:spTree>
    <p:extLst>
      <p:ext uri="{BB962C8B-B14F-4D97-AF65-F5344CB8AC3E}">
        <p14:creationId xmlns:p14="http://schemas.microsoft.com/office/powerpoint/2010/main" val="7865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249993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161162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171552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325799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82087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8842-7784-15B2-4B31-4538C217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553B-F30A-1FE5-B3A6-D850A574E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61AC-37C8-0B2A-490F-C38EE7D3F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68BA89-9240-6A6E-476C-F94A8C65B61B}"/>
              </a:ext>
            </a:extLst>
          </p:cNvPr>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3315182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31937252-EACE-4232-855F-5C47E3F8B087}"/>
              </a:ext>
            </a:extLst>
          </p:cNvPr>
          <p:cNvSpPr>
            <a:spLocks noGrp="1"/>
          </p:cNvSpPr>
          <p:nvPr>
            <p:ph type="ctrTitle"/>
          </p:nvPr>
        </p:nvSpPr>
        <p:spPr>
          <a:xfrm>
            <a:off x="448056" y="623455"/>
            <a:ext cx="5343144" cy="1152421"/>
          </a:xfrm>
        </p:spPr>
        <p:txBody>
          <a:bodyPr anchor="t">
            <a:noAutofit/>
          </a:bodyPr>
          <a:lstStyle/>
          <a:p>
            <a:endParaRPr lang="en-US" dirty="0"/>
          </a:p>
        </p:txBody>
      </p:sp>
      <p:sp>
        <p:nvSpPr>
          <p:cNvPr id="16" name="Subtitle">
            <a:extLst>
              <a:ext uri="{FF2B5EF4-FFF2-40B4-BE49-F238E27FC236}">
                <a16:creationId xmlns:a16="http://schemas.microsoft.com/office/drawing/2014/main" id="{3507450D-E801-41C1-9FD7-923530A06BD4}"/>
              </a:ext>
            </a:extLst>
          </p:cNvPr>
          <p:cNvSpPr>
            <a:spLocks noGrp="1"/>
          </p:cNvSpPr>
          <p:nvPr>
            <p:ph type="subTitle" idx="1" hasCustomPrompt="1"/>
          </p:nvPr>
        </p:nvSpPr>
        <p:spPr>
          <a:xfrm>
            <a:off x="448056" y="2073310"/>
            <a:ext cx="5343144" cy="3132000"/>
          </a:xfrm>
        </p:spPr>
        <p:txBody>
          <a:bodyPr anchor="t">
            <a:noAutofit/>
          </a:bodyPr>
          <a:lstStyle>
            <a:lvl1pPr marL="0" indent="0">
              <a:buNone/>
              <a:defRPr/>
            </a:lvl1pPr>
          </a:lstStyle>
          <a:p>
            <a:r>
              <a:rPr lang="en-US" dirty="0"/>
              <a:t>Subtitle</a:t>
            </a:r>
          </a:p>
        </p:txBody>
      </p:sp>
      <p:pic>
        <p:nvPicPr>
          <p:cNvPr id="7" name="Picture" descr="Bath and North East Somerset Council logo with slogan Improving People's Lives.">
            <a:extLst>
              <a:ext uri="{FF2B5EF4-FFF2-40B4-BE49-F238E27FC236}">
                <a16:creationId xmlns:a16="http://schemas.microsoft.com/office/drawing/2014/main" id="{E57664C6-DA8F-1CE9-9C1C-1E12CCFAAED5}"/>
              </a:ext>
            </a:extLst>
          </p:cNvPr>
          <p:cNvPicPr>
            <a:picLocks noChangeAspect="1"/>
          </p:cNvPicPr>
          <p:nvPr userDrawn="1"/>
        </p:nvPicPr>
        <p:blipFill>
          <a:blip r:embed="rId2"/>
          <a:stretch>
            <a:fillRect/>
          </a:stretch>
        </p:blipFill>
        <p:spPr>
          <a:xfrm>
            <a:off x="448056" y="5621745"/>
            <a:ext cx="1571625" cy="873824"/>
          </a:xfrm>
          <a:prstGeom prst="rect">
            <a:avLst/>
          </a:prstGeom>
        </p:spPr>
      </p:pic>
      <p:pic>
        <p:nvPicPr>
          <p:cNvPr id="11" name="Picture 10" descr="Four images of areas within Bath and North East Somerset. Top left the Great Bath in the Roman Baths at night. Top right outside of the Civic Centre in Keynsham. Bottom left Midsomer Norton High Street busy with shoppers. Bottom right is looking down into Bath City Centre across a meadow of wild flowers.">
            <a:extLst>
              <a:ext uri="{FF2B5EF4-FFF2-40B4-BE49-F238E27FC236}">
                <a16:creationId xmlns:a16="http://schemas.microsoft.com/office/drawing/2014/main" id="{FF589907-AFF1-0182-7D01-9D885966EFE3}"/>
              </a:ext>
            </a:extLst>
          </p:cNvPr>
          <p:cNvPicPr>
            <a:picLocks noChangeAspect="1"/>
          </p:cNvPicPr>
          <p:nvPr userDrawn="1"/>
        </p:nvPicPr>
        <p:blipFill>
          <a:blip r:embed="rId3"/>
          <a:stretch>
            <a:fillRect/>
          </a:stretch>
        </p:blipFill>
        <p:spPr>
          <a:xfrm>
            <a:off x="6129249" y="631765"/>
            <a:ext cx="5688713" cy="5688713"/>
          </a:xfrm>
          <a:prstGeom prst="rect">
            <a:avLst/>
          </a:prstGeom>
        </p:spPr>
      </p:pic>
    </p:spTree>
    <p:extLst>
      <p:ext uri="{BB962C8B-B14F-4D97-AF65-F5344CB8AC3E}">
        <p14:creationId xmlns:p14="http://schemas.microsoft.com/office/powerpoint/2010/main" val="342528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6926BD44-2224-46FF-A4E7-9C9FFE19726B}"/>
              </a:ext>
            </a:extLst>
          </p:cNvPr>
          <p:cNvSpPr>
            <a:spLocks noGrp="1"/>
          </p:cNvSpPr>
          <p:nvPr>
            <p:ph type="title"/>
          </p:nvPr>
        </p:nvSpPr>
        <p:spPr>
          <a:xfrm>
            <a:off x="441960" y="640080"/>
            <a:ext cx="5294312" cy="1332000"/>
          </a:xfrm>
        </p:spPr>
        <p:txBody>
          <a:bodyPr anchor="t">
            <a:noAutofit/>
          </a:bodyPr>
          <a:lstStyle>
            <a:lvl1pPr>
              <a:defRPr/>
            </a:lvl1pPr>
          </a:lstStyle>
          <a:p>
            <a:endParaRPr lang="en-US" dirty="0"/>
          </a:p>
        </p:txBody>
      </p:sp>
      <p:sp>
        <p:nvSpPr>
          <p:cNvPr id="2" name="Content Placeholder" descr="Tag=AccentColor&#10;Flavor=Light&#10;Target=Bullets">
            <a:extLst>
              <a:ext uri="{FF2B5EF4-FFF2-40B4-BE49-F238E27FC236}">
                <a16:creationId xmlns:a16="http://schemas.microsoft.com/office/drawing/2014/main" id="{9AAB395E-C25A-71B8-80B2-6F39E032A84A}"/>
              </a:ext>
            </a:extLst>
          </p:cNvPr>
          <p:cNvSpPr>
            <a:spLocks noGrp="1"/>
          </p:cNvSpPr>
          <p:nvPr>
            <p:ph idx="1" hasCustomPrompt="1"/>
          </p:nvPr>
        </p:nvSpPr>
        <p:spPr>
          <a:xfrm>
            <a:off x="446088" y="2191256"/>
            <a:ext cx="5294312" cy="4200400"/>
          </a:xfrm>
        </p:spPr>
        <p:txBody>
          <a:bodyPr anchor="t" anchorCtr="0">
            <a:normAutofit/>
          </a:bodyPr>
          <a:lstStyle>
            <a:lvl1pPr marL="0" indent="0">
              <a:buNone/>
              <a:defRPr/>
            </a:lvl1pPr>
          </a:lstStyle>
          <a:p>
            <a:pPr marL="0" marR="0" lvl="0" indent="0" algn="l" defTabSz="457200" rtl="0" eaLnBrk="1" fontAlgn="auto" latinLnBrk="0" hangingPunct="1">
              <a:lnSpc>
                <a:spcPct val="100000"/>
              </a:lnSpc>
              <a:spcBef>
                <a:spcPct val="20000"/>
              </a:spcBef>
              <a:spcAft>
                <a:spcPts val="600"/>
              </a:spcAft>
              <a:buClr>
                <a:schemeClr val="accent1"/>
              </a:buClr>
              <a:buSzPct val="92000"/>
              <a:buFontTx/>
              <a:buNone/>
              <a:tabLst/>
              <a:defRPr/>
            </a:pPr>
            <a:r>
              <a:rPr lang="en-US" dirty="0"/>
              <a:t>Click here to add text or select icon below.</a:t>
            </a:r>
          </a:p>
        </p:txBody>
      </p:sp>
      <p:sp>
        <p:nvSpPr>
          <p:cNvPr id="10" name="Picture Placeholder">
            <a:extLst>
              <a:ext uri="{FF2B5EF4-FFF2-40B4-BE49-F238E27FC236}">
                <a16:creationId xmlns:a16="http://schemas.microsoft.com/office/drawing/2014/main" id="{06C12940-675F-4BDC-8733-71FEBC2FDCCF}"/>
              </a:ext>
            </a:extLst>
          </p:cNvPr>
          <p:cNvSpPr>
            <a:spLocks noGrp="1"/>
          </p:cNvSpPr>
          <p:nvPr>
            <p:ph type="pic" sz="quarter" idx="13" hasCustomPrompt="1"/>
          </p:nvPr>
        </p:nvSpPr>
        <p:spPr>
          <a:xfrm>
            <a:off x="6235699" y="640080"/>
            <a:ext cx="2408935" cy="5751576"/>
          </a:xfrm>
          <a:solidFill>
            <a:srgbClr val="9CF395"/>
          </a:solidFill>
        </p:spPr>
        <p:txBody>
          <a:bodyPr anchor="t" anchorCtr="0"/>
          <a:lstStyle>
            <a:lvl1pPr marL="0" indent="0" algn="l">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
        <p:nvSpPr>
          <p:cNvPr id="11" name="Picture Placeholder">
            <a:extLst>
              <a:ext uri="{FF2B5EF4-FFF2-40B4-BE49-F238E27FC236}">
                <a16:creationId xmlns:a16="http://schemas.microsoft.com/office/drawing/2014/main" id="{63AD391F-F462-4773-B9C7-B512F55F6812}"/>
              </a:ext>
            </a:extLst>
          </p:cNvPr>
          <p:cNvSpPr>
            <a:spLocks noGrp="1"/>
          </p:cNvSpPr>
          <p:nvPr>
            <p:ph type="pic" sz="quarter" idx="14" hasCustomPrompt="1"/>
          </p:nvPr>
        </p:nvSpPr>
        <p:spPr>
          <a:xfrm>
            <a:off x="8775700" y="640080"/>
            <a:ext cx="2974340" cy="5751576"/>
          </a:xfrm>
          <a:solidFill>
            <a:srgbClr val="9CF395"/>
          </a:solidFill>
        </p:spPr>
        <p:txBody>
          <a:bodyPr anchor="t" anchorCtr="0"/>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6E787D40-90B5-470E-95A2-784F1CB479C9}"/>
              </a:ext>
            </a:extLst>
          </p:cNvPr>
          <p:cNvSpPr>
            <a:spLocks noGrp="1"/>
          </p:cNvSpPr>
          <p:nvPr>
            <p:ph type="ctrTitle"/>
          </p:nvPr>
        </p:nvSpPr>
        <p:spPr>
          <a:xfrm>
            <a:off x="449580" y="4322102"/>
            <a:ext cx="11292839" cy="1153609"/>
          </a:xfrm>
        </p:spPr>
        <p:txBody>
          <a:bodyPr anchor="t">
            <a:noAutofit/>
          </a:bodyPr>
          <a:lstStyle/>
          <a:p>
            <a:endParaRPr lang="en-US" dirty="0"/>
          </a:p>
        </p:txBody>
      </p:sp>
      <p:sp>
        <p:nvSpPr>
          <p:cNvPr id="6" name="Subtitle">
            <a:extLst>
              <a:ext uri="{FF2B5EF4-FFF2-40B4-BE49-F238E27FC236}">
                <a16:creationId xmlns:a16="http://schemas.microsoft.com/office/drawing/2014/main" id="{DDD90A03-8871-46F6-B527-27A279CAF3FE}"/>
              </a:ext>
            </a:extLst>
          </p:cNvPr>
          <p:cNvSpPr>
            <a:spLocks noGrp="1"/>
          </p:cNvSpPr>
          <p:nvPr>
            <p:ph type="subTitle" idx="1"/>
          </p:nvPr>
        </p:nvSpPr>
        <p:spPr>
          <a:xfrm>
            <a:off x="449583" y="5475712"/>
            <a:ext cx="11292836" cy="590321"/>
          </a:xfrm>
        </p:spPr>
        <p:txBody>
          <a:bodyPr>
            <a:noAutofit/>
          </a:bodyPr>
          <a:lstStyle>
            <a:lvl1pPr marL="0" indent="0">
              <a:buNone/>
              <a:defRPr/>
            </a:lvl1pPr>
          </a:lstStyle>
          <a:p>
            <a:endParaRPr lang="en-US" dirty="0"/>
          </a:p>
        </p:txBody>
      </p:sp>
      <p:sp>
        <p:nvSpPr>
          <p:cNvPr id="9" name="Picture Placeholder">
            <a:extLst>
              <a:ext uri="{FF2B5EF4-FFF2-40B4-BE49-F238E27FC236}">
                <a16:creationId xmlns:a16="http://schemas.microsoft.com/office/drawing/2014/main" id="{18C0DC8A-3006-4A75-A9BA-FCA96D2C38A9}"/>
              </a:ext>
            </a:extLst>
          </p:cNvPr>
          <p:cNvSpPr>
            <a:spLocks noGrp="1"/>
          </p:cNvSpPr>
          <p:nvPr>
            <p:ph type="pic" sz="quarter" idx="13" hasCustomPrompt="1"/>
          </p:nvPr>
        </p:nvSpPr>
        <p:spPr>
          <a:xfrm>
            <a:off x="449580" y="631766"/>
            <a:ext cx="11292840" cy="3528753"/>
          </a:xfrm>
          <a:solidFill>
            <a:srgbClr val="9CF395"/>
          </a:solidFill>
        </p:spPr>
        <p:txBody>
          <a:bodyPr anchor="t"/>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Tree>
    <p:extLst>
      <p:ext uri="{BB962C8B-B14F-4D97-AF65-F5344CB8AC3E}">
        <p14:creationId xmlns:p14="http://schemas.microsoft.com/office/powerpoint/2010/main" val="351850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9CC542F-D03C-4537-9B6E-7F653B651524}"/>
              </a:ext>
            </a:extLst>
          </p:cNvPr>
          <p:cNvSpPr>
            <a:spLocks noGrp="1"/>
          </p:cNvSpPr>
          <p:nvPr>
            <p:ph type="title"/>
          </p:nvPr>
        </p:nvSpPr>
        <p:spPr>
          <a:xfrm>
            <a:off x="446088" y="964277"/>
            <a:ext cx="11247148" cy="532014"/>
          </a:xfrm>
        </p:spPr>
        <p:txBody>
          <a:bodyPr>
            <a:noAutofit/>
          </a:bodyPr>
          <a:lstStyle/>
          <a:p>
            <a:endParaRPr lang="en-US" dirty="0">
              <a:solidFill>
                <a:schemeClr val="tx2"/>
              </a:solidFill>
            </a:endParaRPr>
          </a:p>
        </p:txBody>
      </p:sp>
      <p:sp>
        <p:nvSpPr>
          <p:cNvPr id="6" name="Content Placeholder" descr="Tag=AccentColor&#10;Flavor=Light&#10;Target=Bullets">
            <a:extLst>
              <a:ext uri="{FF2B5EF4-FFF2-40B4-BE49-F238E27FC236}">
                <a16:creationId xmlns:a16="http://schemas.microsoft.com/office/drawing/2014/main" id="{C768CCB8-0718-4D4E-8EE1-1D287550057B}"/>
              </a:ext>
            </a:extLst>
          </p:cNvPr>
          <p:cNvSpPr>
            <a:spLocks noGrp="1"/>
          </p:cNvSpPr>
          <p:nvPr>
            <p:ph idx="1" hasCustomPrompt="1"/>
          </p:nvPr>
        </p:nvSpPr>
        <p:spPr>
          <a:xfrm>
            <a:off x="446088" y="2280156"/>
            <a:ext cx="3703320" cy="4093212"/>
          </a:xfrm>
        </p:spPr>
        <p:txBody>
          <a:bodyPr anchor="t" anchorCtr="0">
            <a:normAutofit/>
          </a:bodyPr>
          <a:lstStyle>
            <a:lvl1pPr marL="0" indent="0">
              <a:buNone/>
              <a:defRPr/>
            </a:lvl1pPr>
          </a:lstStyle>
          <a:p>
            <a:pPr marL="0" marR="0" lvl="0" indent="0" algn="l" defTabSz="457200" rtl="0" eaLnBrk="1" fontAlgn="auto" latinLnBrk="0" hangingPunct="1">
              <a:lnSpc>
                <a:spcPct val="100000"/>
              </a:lnSpc>
              <a:spcBef>
                <a:spcPct val="20000"/>
              </a:spcBef>
              <a:spcAft>
                <a:spcPts val="600"/>
              </a:spcAft>
              <a:buClr>
                <a:schemeClr val="accent1"/>
              </a:buClr>
              <a:buSzPct val="92000"/>
              <a:buFontTx/>
              <a:buNone/>
              <a:tabLst/>
              <a:defRPr/>
            </a:pPr>
            <a:r>
              <a:rPr lang="en-US" dirty="0"/>
              <a:t>Click here to add text or select icon below.</a:t>
            </a:r>
          </a:p>
        </p:txBody>
      </p:sp>
      <p:sp>
        <p:nvSpPr>
          <p:cNvPr id="7" name="Picture Placeholder">
            <a:extLst>
              <a:ext uri="{FF2B5EF4-FFF2-40B4-BE49-F238E27FC236}">
                <a16:creationId xmlns:a16="http://schemas.microsoft.com/office/drawing/2014/main" id="{AB676DA1-4E16-B5B8-F0B3-1CFCFEB225CD}"/>
              </a:ext>
            </a:extLst>
          </p:cNvPr>
          <p:cNvSpPr>
            <a:spLocks noGrp="1"/>
          </p:cNvSpPr>
          <p:nvPr>
            <p:ph type="pic" sz="quarter" idx="13" hasCustomPrompt="1"/>
          </p:nvPr>
        </p:nvSpPr>
        <p:spPr>
          <a:xfrm>
            <a:off x="4321787" y="2280156"/>
            <a:ext cx="3613264" cy="4093212"/>
          </a:xfrm>
          <a:solidFill>
            <a:srgbClr val="9CF395"/>
          </a:solidFill>
        </p:spPr>
        <p:txBody>
          <a:bodyPr anchor="t"/>
          <a:lstStyle>
            <a:lvl1pPr marL="0" indent="0" algn="l">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
        <p:nvSpPr>
          <p:cNvPr id="8" name="Picture Placeholder">
            <a:extLst>
              <a:ext uri="{FF2B5EF4-FFF2-40B4-BE49-F238E27FC236}">
                <a16:creationId xmlns:a16="http://schemas.microsoft.com/office/drawing/2014/main" id="{28B100C0-302B-2EA8-381B-844962E76897}"/>
              </a:ext>
            </a:extLst>
          </p:cNvPr>
          <p:cNvSpPr>
            <a:spLocks noGrp="1"/>
          </p:cNvSpPr>
          <p:nvPr>
            <p:ph type="pic" sz="quarter" idx="14" hasCustomPrompt="1"/>
          </p:nvPr>
        </p:nvSpPr>
        <p:spPr>
          <a:xfrm>
            <a:off x="8079970" y="2280156"/>
            <a:ext cx="3613265" cy="4093212"/>
          </a:xfrm>
          <a:solidFill>
            <a:srgbClr val="9CF395"/>
          </a:solidFill>
        </p:spPr>
        <p:txBody>
          <a:bodyPr anchor="t"/>
          <a:lstStyle>
            <a:lvl1pPr marL="0" indent="0" algn="l">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9CC542F-D03C-4537-9B6E-7F653B651524}"/>
              </a:ext>
            </a:extLst>
          </p:cNvPr>
          <p:cNvSpPr>
            <a:spLocks noGrp="1"/>
          </p:cNvSpPr>
          <p:nvPr>
            <p:ph type="title"/>
          </p:nvPr>
        </p:nvSpPr>
        <p:spPr>
          <a:xfrm>
            <a:off x="446088" y="964277"/>
            <a:ext cx="11247148" cy="532014"/>
          </a:xfrm>
        </p:spPr>
        <p:txBody>
          <a:bodyPr>
            <a:noAutofit/>
          </a:bodyPr>
          <a:lstStyle/>
          <a:p>
            <a:endParaRPr lang="en-US" dirty="0">
              <a:solidFill>
                <a:schemeClr val="tx2"/>
              </a:solidFill>
            </a:endParaRPr>
          </a:p>
        </p:txBody>
      </p:sp>
      <p:sp>
        <p:nvSpPr>
          <p:cNvPr id="6" name="Content Placeholder" descr="Tag=AccentColor&#10;Flavor=Light&#10;Target=Bullets">
            <a:extLst>
              <a:ext uri="{FF2B5EF4-FFF2-40B4-BE49-F238E27FC236}">
                <a16:creationId xmlns:a16="http://schemas.microsoft.com/office/drawing/2014/main" id="{C768CCB8-0718-4D4E-8EE1-1D287550057B}"/>
              </a:ext>
            </a:extLst>
          </p:cNvPr>
          <p:cNvSpPr>
            <a:spLocks noGrp="1"/>
          </p:cNvSpPr>
          <p:nvPr>
            <p:ph idx="1" hasCustomPrompt="1"/>
          </p:nvPr>
        </p:nvSpPr>
        <p:spPr>
          <a:xfrm>
            <a:off x="446087" y="1828800"/>
            <a:ext cx="11247147" cy="4544568"/>
          </a:xfrm>
        </p:spPr>
        <p:txBody>
          <a:bodyPr anchor="t" anchorCtr="0">
            <a:normAutofit/>
          </a:bodyPr>
          <a:lstStyle>
            <a:lvl1pPr marL="0" indent="0">
              <a:buNone/>
              <a:defRPr/>
            </a:lvl1pPr>
          </a:lstStyle>
          <a:p>
            <a:pPr marL="0" marR="0" lvl="0" indent="0" algn="l" defTabSz="457200" rtl="0" eaLnBrk="1" fontAlgn="auto" latinLnBrk="0" hangingPunct="1">
              <a:lnSpc>
                <a:spcPct val="100000"/>
              </a:lnSpc>
              <a:spcBef>
                <a:spcPct val="20000"/>
              </a:spcBef>
              <a:spcAft>
                <a:spcPts val="600"/>
              </a:spcAft>
              <a:buClr>
                <a:schemeClr val="accent1"/>
              </a:buClr>
              <a:buSzPct val="92000"/>
              <a:buFontTx/>
              <a:buNone/>
              <a:tabLst/>
              <a:defRPr/>
            </a:pPr>
            <a:r>
              <a:rPr lang="en-US" dirty="0"/>
              <a:t>Click here to add text or select icon below.</a:t>
            </a:r>
          </a:p>
        </p:txBody>
      </p:sp>
    </p:spTree>
    <p:extLst>
      <p:ext uri="{BB962C8B-B14F-4D97-AF65-F5344CB8AC3E}">
        <p14:creationId xmlns:p14="http://schemas.microsoft.com/office/powerpoint/2010/main" val="2131008286"/>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9CC542F-D03C-4537-9B6E-7F653B651524}"/>
              </a:ext>
            </a:extLst>
          </p:cNvPr>
          <p:cNvSpPr>
            <a:spLocks noGrp="1"/>
          </p:cNvSpPr>
          <p:nvPr>
            <p:ph type="title"/>
          </p:nvPr>
        </p:nvSpPr>
        <p:spPr>
          <a:xfrm>
            <a:off x="446088" y="964277"/>
            <a:ext cx="11299824" cy="532014"/>
          </a:xfrm>
        </p:spPr>
        <p:txBody>
          <a:bodyPr>
            <a:noAutofit/>
          </a:bodyPr>
          <a:lstStyle/>
          <a:p>
            <a:endParaRPr lang="en-US" dirty="0">
              <a:solidFill>
                <a:schemeClr val="tx2"/>
              </a:solidFill>
            </a:endParaRPr>
          </a:p>
        </p:txBody>
      </p:sp>
      <p:sp>
        <p:nvSpPr>
          <p:cNvPr id="6" name="Content Placeholder" descr="Tag=AccentColor&#10;Flavor=Light&#10;Target=Bullets">
            <a:extLst>
              <a:ext uri="{FF2B5EF4-FFF2-40B4-BE49-F238E27FC236}">
                <a16:creationId xmlns:a16="http://schemas.microsoft.com/office/drawing/2014/main" id="{C768CCB8-0718-4D4E-8EE1-1D287550057B}"/>
              </a:ext>
            </a:extLst>
          </p:cNvPr>
          <p:cNvSpPr>
            <a:spLocks noGrp="1"/>
          </p:cNvSpPr>
          <p:nvPr>
            <p:ph idx="1" hasCustomPrompt="1"/>
          </p:nvPr>
        </p:nvSpPr>
        <p:spPr>
          <a:xfrm>
            <a:off x="446088" y="2011216"/>
            <a:ext cx="5282360" cy="4397898"/>
          </a:xfrm>
        </p:spPr>
        <p:txBody>
          <a:bodyPr anchor="t" anchorCtr="0">
            <a:normAutofit/>
          </a:bodyPr>
          <a:lstStyle>
            <a:lvl1pPr marL="0" indent="0">
              <a:buNone/>
              <a:defRPr/>
            </a:lvl1pPr>
          </a:lstStyle>
          <a:p>
            <a:r>
              <a:rPr lang="en-US" dirty="0"/>
              <a:t>Click here to add text or select icon below.</a:t>
            </a:r>
          </a:p>
        </p:txBody>
      </p:sp>
      <p:sp>
        <p:nvSpPr>
          <p:cNvPr id="8" name="Content Placeholder" descr="Tag=AccentColor&#10;Flavor=Light&#10;Target=Bullets">
            <a:extLst>
              <a:ext uri="{FF2B5EF4-FFF2-40B4-BE49-F238E27FC236}">
                <a16:creationId xmlns:a16="http://schemas.microsoft.com/office/drawing/2014/main" id="{3B6614A9-A41F-EDFA-5878-6B758FF441E0}"/>
              </a:ext>
            </a:extLst>
          </p:cNvPr>
          <p:cNvSpPr>
            <a:spLocks noGrp="1"/>
          </p:cNvSpPr>
          <p:nvPr>
            <p:ph idx="10" hasCustomPrompt="1"/>
          </p:nvPr>
        </p:nvSpPr>
        <p:spPr>
          <a:xfrm>
            <a:off x="6311154" y="2011216"/>
            <a:ext cx="5434758" cy="4397897"/>
          </a:xfrm>
        </p:spPr>
        <p:txBody>
          <a:bodyPr anchor="t" anchorCtr="0">
            <a:normAutofit/>
          </a:bodyPr>
          <a:lstStyle>
            <a:lvl1pPr marL="0" indent="0">
              <a:buNone/>
              <a:defRPr/>
            </a:lvl1pPr>
          </a:lstStyle>
          <a:p>
            <a:pPr marL="0" marR="0" lvl="0" indent="0" algn="l" defTabSz="457200" rtl="0" eaLnBrk="1" fontAlgn="auto" latinLnBrk="0" hangingPunct="1">
              <a:lnSpc>
                <a:spcPct val="100000"/>
              </a:lnSpc>
              <a:spcBef>
                <a:spcPct val="20000"/>
              </a:spcBef>
              <a:spcAft>
                <a:spcPts val="600"/>
              </a:spcAft>
              <a:buClr>
                <a:schemeClr val="accent1"/>
              </a:buClr>
              <a:buSzPct val="92000"/>
              <a:buFontTx/>
              <a:buNone/>
              <a:tabLst/>
              <a:defRPr/>
            </a:pPr>
            <a:r>
              <a:rPr lang="en-US" dirty="0"/>
              <a:t>Click here to add text or select icon below.</a:t>
            </a:r>
          </a:p>
        </p:txBody>
      </p:sp>
    </p:spTree>
    <p:extLst>
      <p:ext uri="{BB962C8B-B14F-4D97-AF65-F5344CB8AC3E}">
        <p14:creationId xmlns:p14="http://schemas.microsoft.com/office/powerpoint/2010/main" val="1754581487"/>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47040" y="579120"/>
            <a:ext cx="11297920" cy="1139952"/>
          </a:xfrm>
        </p:spPr>
        <p:txBody>
          <a:bodyPr anchor="t">
            <a:noAutofit/>
          </a:bodyPr>
          <a:lstStyle>
            <a:lvl1pPr>
              <a:defRPr/>
            </a:lvl1pPr>
          </a:lstStyle>
          <a:p>
            <a:r>
              <a:rPr lang="en-US" dirty="0"/>
              <a:t>Click to add title</a:t>
            </a:r>
          </a:p>
        </p:txBody>
      </p:sp>
      <p:sp>
        <p:nvSpPr>
          <p:cNvPr id="7" name="Picture Placeholder">
            <a:extLst>
              <a:ext uri="{FF2B5EF4-FFF2-40B4-BE49-F238E27FC236}">
                <a16:creationId xmlns:a16="http://schemas.microsoft.com/office/drawing/2014/main" id="{3B9690E8-0AA0-453A-A2BA-3C4A02401F33}"/>
              </a:ext>
            </a:extLst>
          </p:cNvPr>
          <p:cNvSpPr>
            <a:spLocks noGrp="1"/>
          </p:cNvSpPr>
          <p:nvPr>
            <p:ph type="pic" sz="quarter" idx="13" hasCustomPrompt="1"/>
          </p:nvPr>
        </p:nvSpPr>
        <p:spPr>
          <a:xfrm>
            <a:off x="588612" y="2800318"/>
            <a:ext cx="2560320" cy="1764792"/>
          </a:xfrm>
          <a:solidFill>
            <a:srgbClr val="9CF395"/>
          </a:solidFill>
          <a:ln>
            <a:solidFill>
              <a:schemeClr val="accent1"/>
            </a:solidFill>
          </a:ln>
        </p:spPr>
        <p:txBody>
          <a:bodyPr anchor="t" anchorCtr="0">
            <a:normAutofit/>
          </a:bodyPr>
          <a:lstStyle>
            <a:lvl1pPr marL="0" indent="0" algn="l">
              <a:buNone/>
              <a:defRPr sz="1400"/>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
        <p:nvSpPr>
          <p:cNvPr id="11" name="Text Placeholder">
            <a:extLst>
              <a:ext uri="{FF2B5EF4-FFF2-40B4-BE49-F238E27FC236}">
                <a16:creationId xmlns:a16="http://schemas.microsoft.com/office/drawing/2014/main" id="{97CAE430-B148-4FE1-B142-E196CFFEBAB1}"/>
              </a:ext>
            </a:extLst>
          </p:cNvPr>
          <p:cNvSpPr>
            <a:spLocks noGrp="1"/>
          </p:cNvSpPr>
          <p:nvPr>
            <p:ph type="body" sz="quarter" idx="17" hasCustomPrompt="1"/>
          </p:nvPr>
        </p:nvSpPr>
        <p:spPr>
          <a:xfrm>
            <a:off x="588612" y="461366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Click to add text</a:t>
            </a:r>
          </a:p>
        </p:txBody>
      </p:sp>
      <p:sp>
        <p:nvSpPr>
          <p:cNvPr id="12" name="Text Placeholder">
            <a:extLst>
              <a:ext uri="{FF2B5EF4-FFF2-40B4-BE49-F238E27FC236}">
                <a16:creationId xmlns:a16="http://schemas.microsoft.com/office/drawing/2014/main" id="{F34D7C92-7171-4768-A26F-CE08A04FAAA2}"/>
              </a:ext>
            </a:extLst>
          </p:cNvPr>
          <p:cNvSpPr>
            <a:spLocks noGrp="1"/>
          </p:cNvSpPr>
          <p:nvPr>
            <p:ph type="body" sz="quarter" idx="18" hasCustomPrompt="1"/>
          </p:nvPr>
        </p:nvSpPr>
        <p:spPr>
          <a:xfrm>
            <a:off x="588612" y="4951788"/>
            <a:ext cx="2560320" cy="696142"/>
          </a:xfrm>
        </p:spPr>
        <p:txBody>
          <a:bodyPr lIns="146304" tIns="0" rIns="0" bIns="0" anchor="t" anchorCtr="0">
            <a:normAutofit/>
          </a:bodyPr>
          <a:lstStyle>
            <a:lvl1pPr marL="0" indent="0" algn="l">
              <a:lnSpc>
                <a:spcPct val="100000"/>
              </a:lnSpc>
              <a:spcBef>
                <a:spcPts val="0"/>
              </a:spcBef>
              <a:buNone/>
              <a:defRPr sz="1600" b="0" spc="0" baseline="0">
                <a:solidFill>
                  <a:schemeClr val="tx1"/>
                </a:solidFill>
              </a:defRPr>
            </a:lvl1pPr>
          </a:lstStyle>
          <a:p>
            <a:pPr lvl="0"/>
            <a:r>
              <a:rPr lang="en-US" dirty="0"/>
              <a:t>Click to add text</a:t>
            </a:r>
          </a:p>
        </p:txBody>
      </p:sp>
      <p:sp>
        <p:nvSpPr>
          <p:cNvPr id="13" name="Picture Placeholder">
            <a:extLst>
              <a:ext uri="{FF2B5EF4-FFF2-40B4-BE49-F238E27FC236}">
                <a16:creationId xmlns:a16="http://schemas.microsoft.com/office/drawing/2014/main" id="{91EBE236-D9BF-46C4-8CE2-60F7CD40E76D}"/>
              </a:ext>
            </a:extLst>
          </p:cNvPr>
          <p:cNvSpPr>
            <a:spLocks noGrp="1"/>
          </p:cNvSpPr>
          <p:nvPr>
            <p:ph type="pic" sz="quarter" idx="14" hasCustomPrompt="1"/>
          </p:nvPr>
        </p:nvSpPr>
        <p:spPr>
          <a:xfrm>
            <a:off x="3413623" y="2800318"/>
            <a:ext cx="2326777" cy="1764792"/>
          </a:xfrm>
          <a:solidFill>
            <a:srgbClr val="9CF395"/>
          </a:solidFill>
          <a:ln>
            <a:solidFill>
              <a:schemeClr val="accent1"/>
            </a:solidFill>
          </a:ln>
        </p:spPr>
        <p:txBody>
          <a:bodyPr anchor="t" anchorCtr="0">
            <a:normAutofit/>
          </a:bodyPr>
          <a:lstStyle>
            <a:lvl1pPr marL="0" indent="0" algn="l">
              <a:buNone/>
              <a:defRPr sz="1400"/>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
        <p:nvSpPr>
          <p:cNvPr id="14" name="Text Placeholder">
            <a:extLst>
              <a:ext uri="{FF2B5EF4-FFF2-40B4-BE49-F238E27FC236}">
                <a16:creationId xmlns:a16="http://schemas.microsoft.com/office/drawing/2014/main" id="{3755B2FB-A969-40D9-919A-8DBCA8B76552}"/>
              </a:ext>
            </a:extLst>
          </p:cNvPr>
          <p:cNvSpPr>
            <a:spLocks noGrp="1"/>
          </p:cNvSpPr>
          <p:nvPr>
            <p:ph type="body" sz="quarter" idx="19" hasCustomPrompt="1"/>
          </p:nvPr>
        </p:nvSpPr>
        <p:spPr>
          <a:xfrm>
            <a:off x="3413623" y="4613666"/>
            <a:ext cx="2326777"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Click to add text</a:t>
            </a:r>
          </a:p>
        </p:txBody>
      </p:sp>
      <p:sp>
        <p:nvSpPr>
          <p:cNvPr id="15" name="Text Placeholder">
            <a:extLst>
              <a:ext uri="{FF2B5EF4-FFF2-40B4-BE49-F238E27FC236}">
                <a16:creationId xmlns:a16="http://schemas.microsoft.com/office/drawing/2014/main" id="{C047E0AE-451F-4E70-A217-3D51A5FCA8D0}"/>
              </a:ext>
            </a:extLst>
          </p:cNvPr>
          <p:cNvSpPr>
            <a:spLocks noGrp="1"/>
          </p:cNvSpPr>
          <p:nvPr>
            <p:ph type="body" sz="quarter" idx="20" hasCustomPrompt="1"/>
          </p:nvPr>
        </p:nvSpPr>
        <p:spPr>
          <a:xfrm>
            <a:off x="3413623" y="4951788"/>
            <a:ext cx="2326777" cy="696142"/>
          </a:xfrm>
        </p:spPr>
        <p:txBody>
          <a:bodyPr lIns="146304" tIns="0" rIns="0" bIns="0" anchor="t" anchorCtr="0">
            <a:normAutofit/>
          </a:bodyPr>
          <a:lstStyle>
            <a:lvl1pPr marL="0" indent="0" algn="l">
              <a:lnSpc>
                <a:spcPct val="100000"/>
              </a:lnSpc>
              <a:spcBef>
                <a:spcPts val="0"/>
              </a:spcBef>
              <a:buNone/>
              <a:defRPr sz="1600" b="0" spc="0" baseline="0">
                <a:solidFill>
                  <a:schemeClr val="tx1"/>
                </a:solidFill>
              </a:defRPr>
            </a:lvl1pPr>
          </a:lstStyle>
          <a:p>
            <a:pPr lvl="0"/>
            <a:r>
              <a:rPr lang="en-US" dirty="0"/>
              <a:t>Click to add text</a:t>
            </a:r>
          </a:p>
        </p:txBody>
      </p:sp>
      <p:sp>
        <p:nvSpPr>
          <p:cNvPr id="16" name="Picture Placeholder">
            <a:extLst>
              <a:ext uri="{FF2B5EF4-FFF2-40B4-BE49-F238E27FC236}">
                <a16:creationId xmlns:a16="http://schemas.microsoft.com/office/drawing/2014/main" id="{92DC936D-218B-4AB2-A141-83C839EE378E}"/>
              </a:ext>
            </a:extLst>
          </p:cNvPr>
          <p:cNvSpPr>
            <a:spLocks noGrp="1"/>
          </p:cNvSpPr>
          <p:nvPr>
            <p:ph type="pic" sz="quarter" idx="15" hasCustomPrompt="1"/>
          </p:nvPr>
        </p:nvSpPr>
        <p:spPr>
          <a:xfrm>
            <a:off x="6224179" y="2800318"/>
            <a:ext cx="2560320" cy="1764792"/>
          </a:xfrm>
          <a:solidFill>
            <a:srgbClr val="9CF395"/>
          </a:solidFill>
          <a:ln>
            <a:solidFill>
              <a:schemeClr val="accent1"/>
            </a:solidFill>
          </a:ln>
        </p:spPr>
        <p:txBody>
          <a:bodyPr anchor="t" anchorCtr="0">
            <a:normAutofit/>
          </a:bodyPr>
          <a:lstStyle>
            <a:lvl1pPr marL="0" indent="0" algn="l">
              <a:buNone/>
              <a:defRPr sz="1400"/>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
        <p:nvSpPr>
          <p:cNvPr id="17" name="Text Placeholder">
            <a:extLst>
              <a:ext uri="{FF2B5EF4-FFF2-40B4-BE49-F238E27FC236}">
                <a16:creationId xmlns:a16="http://schemas.microsoft.com/office/drawing/2014/main" id="{5085FD65-394A-47FA-BF7A-013D84C8706A}"/>
              </a:ext>
            </a:extLst>
          </p:cNvPr>
          <p:cNvSpPr>
            <a:spLocks noGrp="1"/>
          </p:cNvSpPr>
          <p:nvPr>
            <p:ph type="body" sz="quarter" idx="21" hasCustomPrompt="1"/>
          </p:nvPr>
        </p:nvSpPr>
        <p:spPr>
          <a:xfrm>
            <a:off x="6224179" y="461366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Click to add text</a:t>
            </a:r>
          </a:p>
        </p:txBody>
      </p:sp>
      <p:sp>
        <p:nvSpPr>
          <p:cNvPr id="18" name="Text Placeholder">
            <a:extLst>
              <a:ext uri="{FF2B5EF4-FFF2-40B4-BE49-F238E27FC236}">
                <a16:creationId xmlns:a16="http://schemas.microsoft.com/office/drawing/2014/main" id="{23417874-DD14-461C-B278-0DE8032D272B}"/>
              </a:ext>
            </a:extLst>
          </p:cNvPr>
          <p:cNvSpPr>
            <a:spLocks noGrp="1"/>
          </p:cNvSpPr>
          <p:nvPr>
            <p:ph type="body" sz="quarter" idx="22" hasCustomPrompt="1"/>
          </p:nvPr>
        </p:nvSpPr>
        <p:spPr>
          <a:xfrm>
            <a:off x="6224179" y="4951788"/>
            <a:ext cx="2560320" cy="696142"/>
          </a:xfrm>
        </p:spPr>
        <p:txBody>
          <a:bodyPr lIns="146304" tIns="0" rIns="0" bIns="0" anchor="t" anchorCtr="0">
            <a:normAutofit/>
          </a:bodyPr>
          <a:lstStyle>
            <a:lvl1pPr marL="0" indent="0" algn="l">
              <a:lnSpc>
                <a:spcPct val="100000"/>
              </a:lnSpc>
              <a:spcBef>
                <a:spcPts val="0"/>
              </a:spcBef>
              <a:buNone/>
              <a:defRPr sz="1600" b="0" spc="0" baseline="0">
                <a:solidFill>
                  <a:schemeClr val="tx1"/>
                </a:solidFill>
              </a:defRPr>
            </a:lvl1pPr>
          </a:lstStyle>
          <a:p>
            <a:pPr lvl="0"/>
            <a:r>
              <a:rPr lang="en-US" dirty="0"/>
              <a:t>Click to add text</a:t>
            </a:r>
          </a:p>
        </p:txBody>
      </p:sp>
      <p:sp>
        <p:nvSpPr>
          <p:cNvPr id="19" name="Picture Placeholder">
            <a:extLst>
              <a:ext uri="{FF2B5EF4-FFF2-40B4-BE49-F238E27FC236}">
                <a16:creationId xmlns:a16="http://schemas.microsoft.com/office/drawing/2014/main" id="{A8685BFC-DF7F-4414-8D3E-652C9EF13554}"/>
              </a:ext>
            </a:extLst>
          </p:cNvPr>
          <p:cNvSpPr>
            <a:spLocks noGrp="1"/>
          </p:cNvSpPr>
          <p:nvPr>
            <p:ph type="pic" sz="quarter" idx="16" hasCustomPrompt="1"/>
          </p:nvPr>
        </p:nvSpPr>
        <p:spPr>
          <a:xfrm>
            <a:off x="9028350" y="2801105"/>
            <a:ext cx="2560320" cy="1764792"/>
          </a:xfrm>
          <a:solidFill>
            <a:srgbClr val="9CF395"/>
          </a:solidFill>
          <a:ln>
            <a:solidFill>
              <a:schemeClr val="accent1"/>
            </a:solidFill>
          </a:ln>
        </p:spPr>
        <p:txBody>
          <a:bodyPr anchor="t" anchorCtr="0">
            <a:normAutofit/>
          </a:bodyPr>
          <a:lstStyle>
            <a:lvl1pPr marL="0" indent="0" algn="l">
              <a:buNone/>
              <a:defRPr sz="1400"/>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on symbol to add picture. After include alt text</a:t>
            </a:r>
          </a:p>
        </p:txBody>
      </p:sp>
      <p:sp>
        <p:nvSpPr>
          <p:cNvPr id="20" name="Text Placeholder">
            <a:extLst>
              <a:ext uri="{FF2B5EF4-FFF2-40B4-BE49-F238E27FC236}">
                <a16:creationId xmlns:a16="http://schemas.microsoft.com/office/drawing/2014/main" id="{801A82CD-E0FD-4C28-B287-439356FAE8D1}"/>
              </a:ext>
            </a:extLst>
          </p:cNvPr>
          <p:cNvSpPr>
            <a:spLocks noGrp="1"/>
          </p:cNvSpPr>
          <p:nvPr>
            <p:ph type="body" sz="quarter" idx="23" hasCustomPrompt="1"/>
          </p:nvPr>
        </p:nvSpPr>
        <p:spPr>
          <a:xfrm>
            <a:off x="9028350" y="461366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Click to add text</a:t>
            </a:r>
          </a:p>
        </p:txBody>
      </p:sp>
      <p:sp>
        <p:nvSpPr>
          <p:cNvPr id="21" name="Text Placeholder">
            <a:extLst>
              <a:ext uri="{FF2B5EF4-FFF2-40B4-BE49-F238E27FC236}">
                <a16:creationId xmlns:a16="http://schemas.microsoft.com/office/drawing/2014/main" id="{C1ACEAC1-C62C-4024-9525-268AB724274D}"/>
              </a:ext>
            </a:extLst>
          </p:cNvPr>
          <p:cNvSpPr>
            <a:spLocks noGrp="1"/>
          </p:cNvSpPr>
          <p:nvPr>
            <p:ph type="body" sz="quarter" idx="24" hasCustomPrompt="1"/>
          </p:nvPr>
        </p:nvSpPr>
        <p:spPr>
          <a:xfrm>
            <a:off x="9028350" y="4951788"/>
            <a:ext cx="2560320" cy="696142"/>
          </a:xfrm>
        </p:spPr>
        <p:txBody>
          <a:bodyPr lIns="146304" tIns="0" rIns="0" bIns="0" anchor="t" anchorCtr="0">
            <a:normAutofit/>
          </a:bodyPr>
          <a:lstStyle>
            <a:lvl1pPr marL="0" indent="0" algn="l">
              <a:lnSpc>
                <a:spcPct val="100000"/>
              </a:lnSpc>
              <a:spcBef>
                <a:spcPts val="0"/>
              </a:spcBef>
              <a:buNone/>
              <a:defRPr sz="1600" b="0" spc="0" baseline="0">
                <a:solidFill>
                  <a:schemeClr val="tx1"/>
                </a:solidFill>
              </a:defRPr>
            </a:lvl1pPr>
          </a:lstStyle>
          <a:p>
            <a:pPr lvl="0"/>
            <a:r>
              <a:rPr lang="en-US" dirty="0"/>
              <a:t>Click to add text</a:t>
            </a:r>
          </a:p>
        </p:txBody>
      </p:sp>
    </p:spTree>
    <p:extLst>
      <p:ext uri="{BB962C8B-B14F-4D97-AF65-F5344CB8AC3E}">
        <p14:creationId xmlns:p14="http://schemas.microsoft.com/office/powerpoint/2010/main" val="132758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C3CF926-D9CF-C29F-A70A-6BE012952B86}"/>
              </a:ext>
            </a:extLst>
          </p:cNvPr>
          <p:cNvSpPr>
            <a:spLocks noGrp="1"/>
          </p:cNvSpPr>
          <p:nvPr>
            <p:ph type="title"/>
          </p:nvPr>
        </p:nvSpPr>
        <p:spPr>
          <a:xfrm>
            <a:off x="446086" y="3833078"/>
            <a:ext cx="11371876" cy="532014"/>
          </a:xfrm>
        </p:spPr>
        <p:txBody>
          <a:bodyPr>
            <a:noAutofit/>
          </a:bodyPr>
          <a:lstStyle/>
          <a:p>
            <a:endParaRPr lang="en-US" dirty="0">
              <a:solidFill>
                <a:schemeClr val="tx2"/>
              </a:solidFill>
            </a:endParaRPr>
          </a:p>
        </p:txBody>
      </p:sp>
      <p:sp>
        <p:nvSpPr>
          <p:cNvPr id="2" name="Content Placeholder" descr="Tag=AccentColor&#10;Flavor=Light&#10;Target=Bullets">
            <a:extLst>
              <a:ext uri="{FF2B5EF4-FFF2-40B4-BE49-F238E27FC236}">
                <a16:creationId xmlns:a16="http://schemas.microsoft.com/office/drawing/2014/main" id="{9490715F-B442-3EBC-5142-FA413FA2ADF2}"/>
              </a:ext>
            </a:extLst>
          </p:cNvPr>
          <p:cNvSpPr>
            <a:spLocks noGrp="1"/>
          </p:cNvSpPr>
          <p:nvPr>
            <p:ph idx="1" hasCustomPrompt="1"/>
          </p:nvPr>
        </p:nvSpPr>
        <p:spPr>
          <a:xfrm>
            <a:off x="446087" y="4688540"/>
            <a:ext cx="11371876" cy="1684827"/>
          </a:xfrm>
        </p:spPr>
        <p:txBody>
          <a:bodyPr anchor="t" anchorCtr="0">
            <a:normAutofit/>
          </a:bodyPr>
          <a:lstStyle>
            <a:lvl1pPr marL="0" indent="0">
              <a:buNone/>
              <a:defRPr/>
            </a:lvl1pPr>
          </a:lstStyle>
          <a:p>
            <a:pPr marL="0" marR="0" lvl="0" indent="0" algn="l" defTabSz="457200" rtl="0" eaLnBrk="1" fontAlgn="auto" latinLnBrk="0" hangingPunct="1">
              <a:lnSpc>
                <a:spcPct val="100000"/>
              </a:lnSpc>
              <a:spcBef>
                <a:spcPct val="20000"/>
              </a:spcBef>
              <a:spcAft>
                <a:spcPts val="600"/>
              </a:spcAft>
              <a:buClr>
                <a:schemeClr val="accent1"/>
              </a:buClr>
              <a:buSzPct val="92000"/>
              <a:buFontTx/>
              <a:buNone/>
              <a:tabLst/>
              <a:defRPr/>
            </a:pPr>
            <a:r>
              <a:rPr lang="en-US" dirty="0"/>
              <a:t>Click here to add text or select icon below.</a:t>
            </a:r>
          </a:p>
        </p:txBody>
      </p:sp>
      <p:sp>
        <p:nvSpPr>
          <p:cNvPr id="12" name="Picture Placeholder">
            <a:extLst>
              <a:ext uri="{FF2B5EF4-FFF2-40B4-BE49-F238E27FC236}">
                <a16:creationId xmlns:a16="http://schemas.microsoft.com/office/drawing/2014/main" id="{5972A87D-479C-4157-A7C5-33D8FC7B2974}"/>
              </a:ext>
            </a:extLst>
          </p:cNvPr>
          <p:cNvSpPr>
            <a:spLocks noGrp="1"/>
          </p:cNvSpPr>
          <p:nvPr>
            <p:ph type="pic" sz="quarter" idx="13" hasCustomPrompt="1"/>
          </p:nvPr>
        </p:nvSpPr>
        <p:spPr>
          <a:xfrm>
            <a:off x="448056" y="693279"/>
            <a:ext cx="2578608" cy="2816352"/>
          </a:xfrm>
          <a:solidFill>
            <a:srgbClr val="9CF395"/>
          </a:solidFill>
        </p:spPr>
        <p:txBody>
          <a:bodyPr anchor="t">
            <a:normAutofit/>
          </a:bodyPr>
          <a:lstStyle>
            <a:lvl1pPr marL="0" indent="0" algn="l">
              <a:buNone/>
              <a:defRPr sz="1600"/>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 and include alt text</a:t>
            </a:r>
          </a:p>
        </p:txBody>
      </p:sp>
      <p:sp>
        <p:nvSpPr>
          <p:cNvPr id="13" name="Picture Placeholder">
            <a:extLst>
              <a:ext uri="{FF2B5EF4-FFF2-40B4-BE49-F238E27FC236}">
                <a16:creationId xmlns:a16="http://schemas.microsoft.com/office/drawing/2014/main" id="{78EE581A-A98D-4A1B-B826-3C60801D6672}"/>
              </a:ext>
            </a:extLst>
          </p:cNvPr>
          <p:cNvSpPr>
            <a:spLocks noGrp="1"/>
          </p:cNvSpPr>
          <p:nvPr>
            <p:ph type="pic" sz="quarter" idx="14" hasCustomPrompt="1"/>
          </p:nvPr>
        </p:nvSpPr>
        <p:spPr>
          <a:xfrm>
            <a:off x="3225800" y="693279"/>
            <a:ext cx="2578608" cy="2816352"/>
          </a:xfrm>
          <a:solidFill>
            <a:srgbClr val="9CF395"/>
          </a:solidFill>
        </p:spPr>
        <p:txBody>
          <a:bodyPr anchor="t">
            <a:normAutofit/>
          </a:bodyPr>
          <a:lstStyle>
            <a:lvl1pPr marL="0" indent="0" algn="l">
              <a:buNone/>
              <a:defRPr sz="1600"/>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 and include alt text</a:t>
            </a:r>
          </a:p>
        </p:txBody>
      </p:sp>
      <p:sp>
        <p:nvSpPr>
          <p:cNvPr id="14" name="Picture Placeholder">
            <a:extLst>
              <a:ext uri="{FF2B5EF4-FFF2-40B4-BE49-F238E27FC236}">
                <a16:creationId xmlns:a16="http://schemas.microsoft.com/office/drawing/2014/main" id="{16AE88BE-E502-4D34-AAE9-6EE48F1ACE29}"/>
              </a:ext>
            </a:extLst>
          </p:cNvPr>
          <p:cNvSpPr>
            <a:spLocks noGrp="1"/>
          </p:cNvSpPr>
          <p:nvPr>
            <p:ph type="pic" sz="quarter" idx="15" hasCustomPrompt="1"/>
          </p:nvPr>
        </p:nvSpPr>
        <p:spPr>
          <a:xfrm>
            <a:off x="6257544" y="693279"/>
            <a:ext cx="2578608" cy="2816352"/>
          </a:xfrm>
          <a:solidFill>
            <a:srgbClr val="9CF395"/>
          </a:solidFill>
        </p:spPr>
        <p:txBody>
          <a:bodyPr anchor="t">
            <a:normAutofit/>
          </a:bodyPr>
          <a:lstStyle>
            <a:lvl1pPr marL="0" indent="0" algn="l">
              <a:buNone/>
              <a:defRPr sz="1600"/>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 and include alt text</a:t>
            </a:r>
          </a:p>
        </p:txBody>
      </p:sp>
      <p:sp>
        <p:nvSpPr>
          <p:cNvPr id="16" name="Picture Placeholder">
            <a:extLst>
              <a:ext uri="{FF2B5EF4-FFF2-40B4-BE49-F238E27FC236}">
                <a16:creationId xmlns:a16="http://schemas.microsoft.com/office/drawing/2014/main" id="{9FD0C6B3-E0D9-4177-8079-178D1B0F530D}"/>
              </a:ext>
            </a:extLst>
          </p:cNvPr>
          <p:cNvSpPr>
            <a:spLocks noGrp="1"/>
          </p:cNvSpPr>
          <p:nvPr>
            <p:ph type="pic" sz="quarter" idx="16" hasCustomPrompt="1"/>
          </p:nvPr>
        </p:nvSpPr>
        <p:spPr>
          <a:xfrm>
            <a:off x="9162288" y="693279"/>
            <a:ext cx="2578608" cy="2816352"/>
          </a:xfrm>
          <a:solidFill>
            <a:srgbClr val="9CF395"/>
          </a:solidFill>
        </p:spPr>
        <p:txBody>
          <a:bodyPr anchor="t">
            <a:normAutofit/>
          </a:bodyPr>
          <a:lstStyle>
            <a:lvl1pPr marL="0" indent="0" algn="l">
              <a:buNone/>
              <a:defRPr sz="1600"/>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 and include alt text</a:t>
            </a:r>
          </a:p>
        </p:txBody>
      </p:sp>
    </p:spTree>
    <p:extLst>
      <p:ext uri="{BB962C8B-B14F-4D97-AF65-F5344CB8AC3E}">
        <p14:creationId xmlns:p14="http://schemas.microsoft.com/office/powerpoint/2010/main" val="350699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2A3DB05-0617-7F51-CA4C-5462EC6A0FC9}"/>
              </a:ext>
            </a:extLst>
          </p:cNvPr>
          <p:cNvSpPr>
            <a:spLocks noGrp="1"/>
          </p:cNvSpPr>
          <p:nvPr>
            <p:ph type="title"/>
          </p:nvPr>
        </p:nvSpPr>
        <p:spPr>
          <a:xfrm>
            <a:off x="446088" y="964277"/>
            <a:ext cx="11247148" cy="532014"/>
          </a:xfrm>
        </p:spPr>
        <p:txBody>
          <a:bodyPr>
            <a:noAutofit/>
          </a:bodyPr>
          <a:lstStyle/>
          <a:p>
            <a:endParaRPr lang="en-US" dirty="0">
              <a:solidFill>
                <a:schemeClr val="tx2"/>
              </a:solidFill>
            </a:endParaRPr>
          </a:p>
        </p:txBody>
      </p:sp>
    </p:spTree>
    <p:extLst>
      <p:ext uri="{BB962C8B-B14F-4D97-AF65-F5344CB8AC3E}">
        <p14:creationId xmlns:p14="http://schemas.microsoft.com/office/powerpoint/2010/main" val="3169785"/>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37009" y="705124"/>
            <a:ext cx="11322764" cy="118955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p:cNvSpPr>
            <a:spLocks noGrp="1"/>
          </p:cNvSpPr>
          <p:nvPr>
            <p:ph type="body" idx="1"/>
          </p:nvPr>
        </p:nvSpPr>
        <p:spPr>
          <a:xfrm>
            <a:off x="437009" y="2336002"/>
            <a:ext cx="11322764" cy="3652047"/>
          </a:xfrm>
          <a:prstGeom prst="rect">
            <a:avLst/>
          </a:prstGeom>
        </p:spPr>
        <p:txBody>
          <a:bodyPr vert="horz" lIns="91440" tIns="45720" rIns="91440" bIns="45720" rtlCol="0" anchor="t">
            <a:normAutofit/>
          </a:bodyPr>
          <a:lstStyle/>
          <a:p>
            <a:pPr lvl="0"/>
            <a:r>
              <a:rPr lang="en-US" dirty="0"/>
              <a:t>Click to type</a:t>
            </a:r>
          </a:p>
        </p:txBody>
      </p:sp>
      <p:cxnSp>
        <p:nvCxnSpPr>
          <p:cNvPr id="8" name="Straight Connector 2">
            <a:extLst>
              <a:ext uri="{FF2B5EF4-FFF2-40B4-BE49-F238E27FC236}">
                <a16:creationId xmlns:a16="http://schemas.microsoft.com/office/drawing/2014/main" id="{DA78C165-B12A-4B46-AC7E-8E730F42CBBA}"/>
              </a:ext>
              <a:ext uri="{C183D7F6-B498-43B3-948B-1728B52AA6E4}">
                <adec:decorative xmlns:adec="http://schemas.microsoft.com/office/drawing/2017/decorative" val="1"/>
              </a:ext>
            </a:extLst>
          </p:cNvPr>
          <p:cNvCxnSpPr>
            <a:cxnSpLocks/>
          </p:cNvCxnSpPr>
          <p:nvPr userDrawn="1"/>
        </p:nvCxnSpPr>
        <p:spPr>
          <a:xfrm>
            <a:off x="6197601" y="495574"/>
            <a:ext cx="5562172"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
            <a:extLst>
              <a:ext uri="{FF2B5EF4-FFF2-40B4-BE49-F238E27FC236}">
                <a16:creationId xmlns:a16="http://schemas.microsoft.com/office/drawing/2014/main" id="{D20BB053-86D6-405E-A719-7B6EF23E7207}"/>
              </a:ext>
              <a:ext uri="{C183D7F6-B498-43B3-948B-1728B52AA6E4}">
                <adec:decorative xmlns:adec="http://schemas.microsoft.com/office/drawing/2017/decorative" val="1"/>
              </a:ext>
            </a:extLst>
          </p:cNvPr>
          <p:cNvCxnSpPr>
            <a:cxnSpLocks/>
          </p:cNvCxnSpPr>
          <p:nvPr userDrawn="1"/>
        </p:nvCxnSpPr>
        <p:spPr>
          <a:xfrm>
            <a:off x="437009" y="495574"/>
            <a:ext cx="5363427"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80" r:id="rId3"/>
    <p:sldLayoutId id="2147483777" r:id="rId4"/>
    <p:sldLayoutId id="2147483787" r:id="rId5"/>
    <p:sldLayoutId id="2147483789" r:id="rId6"/>
    <p:sldLayoutId id="2147483785" r:id="rId7"/>
    <p:sldLayoutId id="2147483778" r:id="rId8"/>
    <p:sldLayoutId id="2147483788" r:id="rId9"/>
  </p:sldLayoutIdLst>
  <p:hf sldNum="0" hdr="0" ftr="0" dt="0"/>
  <p:txStyles>
    <p:titleStyle>
      <a:lvl1pPr algn="l" defTabSz="457200" rtl="0" eaLnBrk="1" latinLnBrk="0" hangingPunct="1">
        <a:spcBef>
          <a:spcPct val="0"/>
        </a:spcBef>
        <a:buNone/>
        <a:defRPr sz="2800" b="0" kern="1200" cap="none">
          <a:solidFill>
            <a:schemeClr val="tx1">
              <a:lumMod val="75000"/>
              <a:lumOff val="25000"/>
            </a:schemeClr>
          </a:solidFill>
          <a:latin typeface="+mj-lt"/>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accent1"/>
        </a:buClr>
        <a:buSzPct val="92000"/>
        <a:buFontTx/>
        <a:buNone/>
        <a:defRPr sz="1800" kern="1200">
          <a:solidFill>
            <a:schemeClr val="tx1">
              <a:lumMod val="75000"/>
              <a:lumOff val="25000"/>
            </a:schemeClr>
          </a:solidFill>
          <a:latin typeface="+mn-lt"/>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cdc.gov/violence-prevention/about/index.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violence-prevention/about/index.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ntextualsafeguarding.org.uk/resources/toolkit-overview/hymn-sheet-briefin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fingertips.phe.org.uk/search/school%20readiness#page/4/gid/1938132921/pat/15/par/E92000001/ati/502/are/E06000022/iid/90631/age/34/sex/4/cat/-1/ctp/-1/yrr/1/cid/4/tbm/1/page-options/car-do-0"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assets.publishing.service.gov.uk/media/5acb21d140f0b64fed0afd55/serious-violence-strategy.pdf"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media/65322ad1e839fd001486720d/2023_FOR_PUBLICATION_-_Criminal_exploitation_of_children_young_people_and_vulnerable_adults_county_lines1.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assets.publishing.service.gov.uk/media/65322ad1e839fd001486720d/2023_FOR_PUBLICATION_-_Criminal_exploitation_of_children_young_people_and_vulnerable_adults_county_lines1.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assets.publishing.service.gov.uk/media/5acb21d140f0b64fed0afd55/serious-violence-strategy.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vru.co.uk/wp-content/uploads/2021/02/570415_SCT0121834710-001_p2_YVMainReport.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researchbriefings.files.parliament.uk/documents/POST-PN-0599/POST-PN-0599.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groups/violence-prevention-alliance/approach"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asvrp.co.uk/wp-content/uploads/2024/01/AS-VRP-Strategy-24-25.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uwe-repository.worktribe.com/output/103559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F2F1974-5F02-E74A-566D-D25AA50D0CF7}"/>
              </a:ext>
            </a:extLst>
          </p:cNvPr>
          <p:cNvSpPr>
            <a:spLocks noGrp="1"/>
          </p:cNvSpPr>
          <p:nvPr>
            <p:ph type="subTitle" idx="1"/>
          </p:nvPr>
        </p:nvSpPr>
        <p:spPr>
          <a:xfrm>
            <a:off x="440436" y="1378370"/>
            <a:ext cx="5343144" cy="4295991"/>
          </a:xfrm>
        </p:spPr>
        <p:txBody>
          <a:bodyPr/>
          <a:lstStyle/>
          <a:p>
            <a:r>
              <a:rPr lang="en-GB" sz="2800" b="1" dirty="0"/>
              <a:t>Exploitation and Youth Violence</a:t>
            </a:r>
          </a:p>
          <a:p>
            <a:r>
              <a:rPr lang="en-GB" sz="2800" b="1" dirty="0"/>
              <a:t>Public Health Approaches and Determinants </a:t>
            </a:r>
          </a:p>
          <a:p>
            <a:endParaRPr lang="en-GB" sz="1400" b="1" dirty="0"/>
          </a:p>
          <a:p>
            <a:endParaRPr lang="en-GB" sz="1400" b="1" dirty="0"/>
          </a:p>
          <a:p>
            <a:r>
              <a:rPr lang="en-GB" sz="2000" b="1" dirty="0"/>
              <a:t>Paul Scott</a:t>
            </a:r>
          </a:p>
          <a:p>
            <a:r>
              <a:rPr lang="en-GB" sz="2000" b="1" dirty="0"/>
              <a:t>Associate Director of Public Health</a:t>
            </a:r>
          </a:p>
          <a:p>
            <a:r>
              <a:rPr lang="en-GB" sz="2000" b="1" dirty="0"/>
              <a:t>B&amp;NES Council</a:t>
            </a:r>
          </a:p>
        </p:txBody>
      </p:sp>
    </p:spTree>
    <p:extLst>
      <p:ext uri="{BB962C8B-B14F-4D97-AF65-F5344CB8AC3E}">
        <p14:creationId xmlns:p14="http://schemas.microsoft.com/office/powerpoint/2010/main" val="330737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2) What are the causes?</a:t>
            </a:r>
          </a:p>
        </p:txBody>
      </p:sp>
      <p:pic>
        <p:nvPicPr>
          <p:cNvPr id="3" name="Content Placeholder 2" descr="A purple and white rectangle with white circles&#10;&#10;AI-generated content may be incorrect.">
            <a:extLst>
              <a:ext uri="{FF2B5EF4-FFF2-40B4-BE49-F238E27FC236}">
                <a16:creationId xmlns:a16="http://schemas.microsoft.com/office/drawing/2014/main" id="{C5DDA285-4656-5E49-EF7F-69BD3C12B4B7}"/>
              </a:ext>
            </a:extLst>
          </p:cNvPr>
          <p:cNvPicPr>
            <a:picLocks noGrp="1" noChangeAspect="1"/>
          </p:cNvPicPr>
          <p:nvPr>
            <p:ph idx="1"/>
          </p:nvPr>
        </p:nvPicPr>
        <p:blipFill>
          <a:blip r:embed="rId3"/>
          <a:stretch>
            <a:fillRect/>
          </a:stretch>
        </p:blipFill>
        <p:spPr>
          <a:xfrm>
            <a:off x="472281" y="2058846"/>
            <a:ext cx="11247437" cy="3646629"/>
          </a:xfrm>
          <a:prstGeom prst="rect">
            <a:avLst/>
          </a:prstGeom>
        </p:spPr>
      </p:pic>
      <p:sp>
        <p:nvSpPr>
          <p:cNvPr id="4" name="TextBox 3">
            <a:extLst>
              <a:ext uri="{FF2B5EF4-FFF2-40B4-BE49-F238E27FC236}">
                <a16:creationId xmlns:a16="http://schemas.microsoft.com/office/drawing/2014/main" id="{7C4E43F7-D607-C815-A281-3CA80DDA95A9}"/>
              </a:ext>
            </a:extLst>
          </p:cNvPr>
          <p:cNvSpPr txBox="1"/>
          <p:nvPr/>
        </p:nvSpPr>
        <p:spPr>
          <a:xfrm>
            <a:off x="1005840" y="5705475"/>
            <a:ext cx="6096000" cy="369332"/>
          </a:xfrm>
          <a:prstGeom prst="rect">
            <a:avLst/>
          </a:prstGeom>
          <a:noFill/>
        </p:spPr>
        <p:txBody>
          <a:bodyPr wrap="square">
            <a:spAutoFit/>
          </a:bodyPr>
          <a:lstStyle/>
          <a:p>
            <a:r>
              <a:rPr lang="en-GB" b="0" i="0" dirty="0">
                <a:solidFill>
                  <a:srgbClr val="0070C0"/>
                </a:solidFill>
                <a:effectLst/>
                <a:latin typeface="Poppins" panose="00000500000000000000" pitchFamily="2" charset="0"/>
                <a:hlinkClick r:id="rId4">
                  <a:extLst>
                    <a:ext uri="{A12FA001-AC4F-418D-AE19-62706E023703}">
                      <ahyp:hlinkClr xmlns:ahyp="http://schemas.microsoft.com/office/drawing/2018/hyperlinkcolor" val="tx"/>
                    </a:ext>
                  </a:extLst>
                </a:hlinkClick>
              </a:rPr>
              <a:t>Source:  CDC - The Social-Ecological Model</a:t>
            </a:r>
            <a:endParaRPr lang="en-GB" dirty="0">
              <a:solidFill>
                <a:srgbClr val="0070C0"/>
              </a:solidFill>
            </a:endParaRPr>
          </a:p>
        </p:txBody>
      </p:sp>
    </p:spTree>
    <p:extLst>
      <p:ext uri="{BB962C8B-B14F-4D97-AF65-F5344CB8AC3E}">
        <p14:creationId xmlns:p14="http://schemas.microsoft.com/office/powerpoint/2010/main" val="77594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What are the causes?</a:t>
            </a:r>
          </a:p>
        </p:txBody>
      </p:sp>
      <p:sp>
        <p:nvSpPr>
          <p:cNvPr id="4" name="TextBox 3">
            <a:extLst>
              <a:ext uri="{FF2B5EF4-FFF2-40B4-BE49-F238E27FC236}">
                <a16:creationId xmlns:a16="http://schemas.microsoft.com/office/drawing/2014/main" id="{7C4E43F7-D607-C815-A281-3CA80DDA95A9}"/>
              </a:ext>
            </a:extLst>
          </p:cNvPr>
          <p:cNvSpPr txBox="1"/>
          <p:nvPr/>
        </p:nvSpPr>
        <p:spPr>
          <a:xfrm>
            <a:off x="1005840" y="5705475"/>
            <a:ext cx="6096000" cy="369332"/>
          </a:xfrm>
          <a:prstGeom prst="rect">
            <a:avLst/>
          </a:prstGeom>
          <a:noFill/>
        </p:spPr>
        <p:txBody>
          <a:bodyPr wrap="square">
            <a:spAutoFit/>
          </a:bodyPr>
          <a:lstStyle/>
          <a:p>
            <a:r>
              <a:rPr lang="en-GB" b="0" i="0" dirty="0">
                <a:solidFill>
                  <a:srgbClr val="0070C0"/>
                </a:solidFill>
                <a:effectLst/>
                <a:latin typeface="Poppins" panose="00000500000000000000" pitchFamily="2" charset="0"/>
                <a:hlinkClick r:id="rId3">
                  <a:extLst>
                    <a:ext uri="{A12FA001-AC4F-418D-AE19-62706E023703}">
                      <ahyp:hlinkClr xmlns:ahyp="http://schemas.microsoft.com/office/drawing/2018/hyperlinkcolor" val="tx"/>
                    </a:ext>
                  </a:extLst>
                </a:hlinkClick>
              </a:rPr>
              <a:t>Source:  CDC - The Social-Ecological Model</a:t>
            </a:r>
            <a:endParaRPr lang="en-GB" dirty="0">
              <a:solidFill>
                <a:srgbClr val="0070C0"/>
              </a:solidFill>
            </a:endParaRP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p:txBody>
          <a:bodyPr/>
          <a:lstStyle/>
          <a:p>
            <a:pPr marL="342900" indent="-342900" algn="l">
              <a:spcBef>
                <a:spcPts val="1200"/>
              </a:spcBef>
              <a:spcAft>
                <a:spcPts val="1200"/>
              </a:spcAft>
              <a:buFont typeface="Arial" panose="020B0604020202020204" pitchFamily="34" charset="0"/>
              <a:buChar char="•"/>
            </a:pPr>
            <a:r>
              <a:rPr lang="en-GB" sz="2000" b="0" i="0" dirty="0">
                <a:solidFill>
                  <a:srgbClr val="1C1D1F"/>
                </a:solidFill>
                <a:effectLst/>
              </a:rPr>
              <a:t>The overlapping rings in the model illustrate how factors at one level influence factors at another level.</a:t>
            </a:r>
          </a:p>
          <a:p>
            <a:pPr marL="342900" indent="-342900" algn="l">
              <a:spcBef>
                <a:spcPts val="1200"/>
              </a:spcBef>
              <a:spcAft>
                <a:spcPts val="1200"/>
              </a:spcAft>
              <a:buFont typeface="Arial" panose="020B0604020202020204" pitchFamily="34" charset="0"/>
              <a:buChar char="•"/>
            </a:pPr>
            <a:r>
              <a:rPr lang="en-GB" sz="2000" b="0" i="0" dirty="0">
                <a:solidFill>
                  <a:srgbClr val="1C1D1F"/>
                </a:solidFill>
                <a:effectLst/>
              </a:rPr>
              <a:t>The model also suggests that preventing violence requires simultaneous action across multiple levels. </a:t>
            </a:r>
          </a:p>
          <a:p>
            <a:endParaRPr lang="en-GB" dirty="0"/>
          </a:p>
        </p:txBody>
      </p:sp>
    </p:spTree>
    <p:extLst>
      <p:ext uri="{BB962C8B-B14F-4D97-AF65-F5344CB8AC3E}">
        <p14:creationId xmlns:p14="http://schemas.microsoft.com/office/powerpoint/2010/main" val="353214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0" i="1" dirty="0">
                <a:solidFill>
                  <a:srgbClr val="3B4251"/>
                </a:solidFill>
                <a:effectLst/>
                <a:latin typeface="Open Sans" panose="020B0606030504020204" pitchFamily="34" charset="0"/>
              </a:rPr>
              <a:t>Contextual Safeguarding Systems – focused on harm outside the home</a:t>
            </a:r>
            <a:br>
              <a:rPr lang="en-GB" sz="3600" b="0" i="1" dirty="0">
                <a:solidFill>
                  <a:srgbClr val="3B4251"/>
                </a:solidFill>
                <a:effectLst/>
                <a:latin typeface="Open Sans" panose="020B0606030504020204" pitchFamily="34" charset="0"/>
              </a:rPr>
            </a:br>
            <a:r>
              <a:rPr lang="en-GB" sz="3600" b="0" i="1" dirty="0">
                <a:solidFill>
                  <a:srgbClr val="3B4251"/>
                </a:solidFill>
                <a:effectLst/>
                <a:latin typeface="Open Sans" panose="020B0606030504020204" pitchFamily="34" charset="0"/>
              </a:rPr>
              <a:t> </a:t>
            </a:r>
            <a:endParaRPr lang="en-GB" sz="3600" b="1" dirty="0"/>
          </a:p>
        </p:txBody>
      </p:sp>
      <p:sp>
        <p:nvSpPr>
          <p:cNvPr id="4" name="TextBox 3">
            <a:extLst>
              <a:ext uri="{FF2B5EF4-FFF2-40B4-BE49-F238E27FC236}">
                <a16:creationId xmlns:a16="http://schemas.microsoft.com/office/drawing/2014/main" id="{7C4E43F7-D607-C815-A281-3CA80DDA95A9}"/>
              </a:ext>
            </a:extLst>
          </p:cNvPr>
          <p:cNvSpPr txBox="1"/>
          <p:nvPr/>
        </p:nvSpPr>
        <p:spPr>
          <a:xfrm>
            <a:off x="1005839" y="5705475"/>
            <a:ext cx="8060339" cy="338554"/>
          </a:xfrm>
          <a:prstGeom prst="rect">
            <a:avLst/>
          </a:prstGeom>
          <a:noFill/>
        </p:spPr>
        <p:txBody>
          <a:bodyPr wrap="square">
            <a:spAutoFit/>
          </a:bodyPr>
          <a:lstStyle/>
          <a:p>
            <a:r>
              <a:rPr lang="en-GB" sz="1600" b="0" i="0" dirty="0">
                <a:solidFill>
                  <a:srgbClr val="0070C0"/>
                </a:solidFill>
                <a:effectLst/>
                <a:latin typeface="Poppins" panose="00000500000000000000" pitchFamily="2" charset="0"/>
                <a:hlinkClick r:id="rId3">
                  <a:extLst>
                    <a:ext uri="{A12FA001-AC4F-418D-AE19-62706E023703}">
                      <ahyp:hlinkClr xmlns:ahyp="http://schemas.microsoft.com/office/drawing/2018/hyperlinkcolor" val="tx"/>
                    </a:ext>
                  </a:extLst>
                </a:hlinkClick>
              </a:rPr>
              <a:t>Source: Durham University Contextual Safeguarding Programme</a:t>
            </a:r>
            <a:endParaRPr lang="en-GB" sz="1600" dirty="0">
              <a:solidFill>
                <a:srgbClr val="0070C0"/>
              </a:solidFill>
            </a:endParaRP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7" y="2383277"/>
            <a:ext cx="11247147" cy="2344366"/>
          </a:xfrm>
        </p:spPr>
        <p:txBody>
          <a:bodyPr/>
          <a:lstStyle/>
          <a:p>
            <a:pPr marL="342900" indent="-342900" algn="l">
              <a:buFont typeface="Arial" panose="020B0604020202020204" pitchFamily="34" charset="0"/>
              <a:buChar char="•"/>
            </a:pPr>
            <a:r>
              <a:rPr lang="en-GB" sz="2000" b="0" i="1" dirty="0">
                <a:solidFill>
                  <a:srgbClr val="3B4251"/>
                </a:solidFill>
                <a:effectLst/>
                <a:latin typeface="Open Sans" panose="020B0606030504020204" pitchFamily="34" charset="0"/>
              </a:rPr>
              <a:t>“Contextual Safeguarding uptake has been rapid. Practitioners have been keen to work in places outside the home. But the idea of needing to do this by changing the social conditions has been less understood. The result of this is we see safeguarding responses that target a context outside the home, but which still focus on changing the behaviour of the young people being harmed. This does not fit with a Contextual Safeguarding approach”</a:t>
            </a:r>
            <a:endParaRPr lang="en-GB" dirty="0"/>
          </a:p>
        </p:txBody>
      </p:sp>
    </p:spTree>
    <p:extLst>
      <p:ext uri="{BB962C8B-B14F-4D97-AF65-F5344CB8AC3E}">
        <p14:creationId xmlns:p14="http://schemas.microsoft.com/office/powerpoint/2010/main" val="289449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2400" b="1" i="1" dirty="0">
                <a:solidFill>
                  <a:srgbClr val="C00000"/>
                </a:solidFill>
              </a:rPr>
              <a:t>Data Health Warning</a:t>
            </a:r>
            <a:r>
              <a:rPr lang="en-GB" sz="2400" b="1" dirty="0"/>
              <a:t>: Increased risk - but still an uncommon outcome</a:t>
            </a:r>
          </a:p>
        </p:txBody>
      </p:sp>
      <p:pic>
        <p:nvPicPr>
          <p:cNvPr id="5" name="Content Placeholder 4">
            <a:extLst>
              <a:ext uri="{FF2B5EF4-FFF2-40B4-BE49-F238E27FC236}">
                <a16:creationId xmlns:a16="http://schemas.microsoft.com/office/drawing/2014/main" id="{1C4C440B-897D-0A12-46D9-16D53A95A303}"/>
              </a:ext>
            </a:extLst>
          </p:cNvPr>
          <p:cNvPicPr>
            <a:picLocks noGrp="1" noChangeAspect="1"/>
          </p:cNvPicPr>
          <p:nvPr>
            <p:ph idx="1"/>
          </p:nvPr>
        </p:nvPicPr>
        <p:blipFill>
          <a:blip r:embed="rId3"/>
          <a:stretch>
            <a:fillRect/>
          </a:stretch>
        </p:blipFill>
        <p:spPr>
          <a:xfrm>
            <a:off x="6288197" y="1424594"/>
            <a:ext cx="4902412" cy="5040000"/>
          </a:xfrm>
        </p:spPr>
      </p:pic>
      <p:sp>
        <p:nvSpPr>
          <p:cNvPr id="8" name="TextBox 7">
            <a:extLst>
              <a:ext uri="{FF2B5EF4-FFF2-40B4-BE49-F238E27FC236}">
                <a16:creationId xmlns:a16="http://schemas.microsoft.com/office/drawing/2014/main" id="{773B2FBC-819A-30D4-E8A6-B21DFC825ECC}"/>
              </a:ext>
            </a:extLst>
          </p:cNvPr>
          <p:cNvSpPr txBox="1"/>
          <p:nvPr/>
        </p:nvSpPr>
        <p:spPr>
          <a:xfrm>
            <a:off x="603115" y="1871379"/>
            <a:ext cx="5182457" cy="3693319"/>
          </a:xfrm>
          <a:prstGeom prst="rect">
            <a:avLst/>
          </a:prstGeom>
          <a:noFill/>
        </p:spPr>
        <p:txBody>
          <a:bodyPr wrap="square">
            <a:spAutoFit/>
          </a:bodyPr>
          <a:lstStyle/>
          <a:p>
            <a:r>
              <a:rPr lang="en-GB" dirty="0"/>
              <a:t>Most people with a risk factor</a:t>
            </a:r>
          </a:p>
          <a:p>
            <a:r>
              <a:rPr lang="en-GB" dirty="0"/>
              <a:t>will not go on to commit serious violence.</a:t>
            </a:r>
          </a:p>
          <a:p>
            <a:endParaRPr lang="en-GB" dirty="0"/>
          </a:p>
          <a:p>
            <a:r>
              <a:rPr lang="en-GB" dirty="0"/>
              <a:t>This figure presents an example from a</a:t>
            </a:r>
          </a:p>
          <a:p>
            <a:r>
              <a:rPr lang="en-GB" dirty="0"/>
              <a:t>study in Peterborough.</a:t>
            </a:r>
          </a:p>
          <a:p>
            <a:endParaRPr lang="en-GB" dirty="0"/>
          </a:p>
          <a:p>
            <a:r>
              <a:rPr lang="en-GB" dirty="0"/>
              <a:t>Of 27 persistent offenders identified, 19 were from disadvantaged families (70%), suggesting that disadvantage is a risk factor. </a:t>
            </a:r>
          </a:p>
          <a:p>
            <a:endParaRPr lang="en-GB" dirty="0"/>
          </a:p>
          <a:p>
            <a:r>
              <a:rPr lang="en-GB" dirty="0"/>
              <a:t>But the vast majority of young people from disadvantaged Families in the study (255 out of 274, 93%) did not become persistent offenders.</a:t>
            </a:r>
          </a:p>
        </p:txBody>
      </p:sp>
    </p:spTree>
    <p:extLst>
      <p:ext uri="{BB962C8B-B14F-4D97-AF65-F5344CB8AC3E}">
        <p14:creationId xmlns:p14="http://schemas.microsoft.com/office/powerpoint/2010/main" val="407745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a:bodyPr>
          <a:lstStyle/>
          <a:p>
            <a:r>
              <a:rPr lang="en-GB" b="1" dirty="0">
                <a:solidFill>
                  <a:schemeClr val="tx2"/>
                </a:solidFill>
              </a:rPr>
              <a:t>Individual risks</a:t>
            </a: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2011216"/>
            <a:ext cx="5282360" cy="4397898"/>
          </a:xfrm>
        </p:spPr>
        <p:txBody>
          <a:bodyPr anchor="t">
            <a:normAutofit fontScale="92500" lnSpcReduction="20000"/>
          </a:bodyPr>
          <a:lstStyle/>
          <a:p>
            <a:pPr marL="342900" indent="-342900">
              <a:buClr>
                <a:srgbClr val="FC8E00"/>
              </a:buClr>
              <a:buFont typeface="Arial" panose="020B0604020202020204" pitchFamily="34" charset="0"/>
              <a:buChar char="•"/>
            </a:pPr>
            <a:r>
              <a:rPr lang="en-GB" sz="2200" b="1" dirty="0"/>
              <a:t>Male gender </a:t>
            </a:r>
            <a:r>
              <a:rPr lang="en-GB" sz="2200" dirty="0"/>
              <a:t>– for users of weapons and homicide</a:t>
            </a:r>
          </a:p>
          <a:p>
            <a:pPr marL="342900" indent="-342900">
              <a:buClr>
                <a:srgbClr val="FC8E00"/>
              </a:buClr>
              <a:buFont typeface="Arial" panose="020B0604020202020204" pitchFamily="34" charset="0"/>
              <a:buChar char="•"/>
            </a:pPr>
            <a:endParaRPr lang="en-GB" sz="2200" dirty="0"/>
          </a:p>
          <a:p>
            <a:pPr marL="342900" indent="-342900">
              <a:buClr>
                <a:srgbClr val="FC8E00"/>
              </a:buClr>
              <a:buFont typeface="Arial" panose="020B0604020202020204" pitchFamily="34" charset="0"/>
              <a:buChar char="•"/>
            </a:pPr>
            <a:r>
              <a:rPr lang="en-GB" sz="2200" b="1" dirty="0"/>
              <a:t>Age</a:t>
            </a:r>
            <a:r>
              <a:rPr lang="en-GB" sz="2200" dirty="0"/>
              <a:t> </a:t>
            </a:r>
          </a:p>
          <a:p>
            <a:pPr marL="972900" lvl="1" indent="-342900">
              <a:buClr>
                <a:srgbClr val="FC8E00"/>
              </a:buClr>
              <a:buFont typeface="Arial" panose="020B0604020202020204" pitchFamily="34" charset="0"/>
              <a:buChar char="•"/>
            </a:pPr>
            <a:r>
              <a:rPr lang="en-GB" sz="2200" dirty="0"/>
              <a:t>Age 15 is the self reported peak for violence and carrying weapons</a:t>
            </a:r>
          </a:p>
          <a:p>
            <a:pPr marL="972900" lvl="1" indent="-342900">
              <a:buClr>
                <a:srgbClr val="FC8E00"/>
              </a:buClr>
              <a:buFont typeface="Arial" panose="020B0604020202020204" pitchFamily="34" charset="0"/>
              <a:buChar char="•"/>
            </a:pPr>
            <a:r>
              <a:rPr lang="en-GB" sz="2200" dirty="0"/>
              <a:t>But a minority of long term offenders continue beyond that and they commit a large proportion of overall serious violence</a:t>
            </a:r>
          </a:p>
          <a:p>
            <a:pPr marL="972900" lvl="1" indent="-342900">
              <a:buClr>
                <a:srgbClr val="FC8E00"/>
              </a:buClr>
              <a:buFont typeface="Arial" panose="020B0604020202020204" pitchFamily="34" charset="0"/>
              <a:buChar char="•"/>
            </a:pPr>
            <a:endParaRPr lang="en-GB" sz="2200" dirty="0"/>
          </a:p>
          <a:p>
            <a:pPr>
              <a:buClr>
                <a:srgbClr val="FC8E00"/>
              </a:buClr>
            </a:pPr>
            <a:endParaRPr lang="en-GB" sz="1600" dirty="0"/>
          </a:p>
          <a:p>
            <a:pPr>
              <a:buClr>
                <a:srgbClr val="FC8E00"/>
              </a:buClr>
            </a:pPr>
            <a:r>
              <a:rPr lang="en-GB" sz="1600" dirty="0"/>
              <a:t>Source:  Age and violent offending in the Peterborough Adolescent and Young Adult study  </a:t>
            </a:r>
          </a:p>
          <a:p>
            <a:pPr marL="342900" indent="-342900">
              <a:buClr>
                <a:srgbClr val="FC8E00"/>
              </a:buClr>
              <a:buFont typeface="Arial" panose="020B0604020202020204" pitchFamily="34" charset="0"/>
              <a:buChar char="•"/>
            </a:pPr>
            <a:endParaRPr lang="en-GB" dirty="0"/>
          </a:p>
          <a:p>
            <a:pPr marL="342900" indent="-342900">
              <a:buClr>
                <a:srgbClr val="FC8E00"/>
              </a:buClr>
              <a:buFont typeface="Arial" panose="020B0604020202020204" pitchFamily="34" charset="0"/>
              <a:buChar char="•"/>
            </a:pPr>
            <a:endParaRPr lang="en-GB" dirty="0"/>
          </a:p>
        </p:txBody>
      </p:sp>
      <p:pic>
        <p:nvPicPr>
          <p:cNvPr id="4" name="Picture 3" descr="A graph of number of individuals&#10;&#10;AI-generated content may be incorrect.">
            <a:extLst>
              <a:ext uri="{FF2B5EF4-FFF2-40B4-BE49-F238E27FC236}">
                <a16:creationId xmlns:a16="http://schemas.microsoft.com/office/drawing/2014/main" id="{82C917C2-D91C-DE84-802E-8BC30C2EE038}"/>
              </a:ext>
            </a:extLst>
          </p:cNvPr>
          <p:cNvPicPr>
            <a:picLocks noChangeAspect="1"/>
          </p:cNvPicPr>
          <p:nvPr/>
        </p:nvPicPr>
        <p:blipFill>
          <a:blip r:embed="rId3"/>
          <a:stretch>
            <a:fillRect/>
          </a:stretch>
        </p:blipFill>
        <p:spPr>
          <a:xfrm>
            <a:off x="6740962" y="2011216"/>
            <a:ext cx="4575142" cy="4397897"/>
          </a:xfrm>
          <a:prstGeom prst="rect">
            <a:avLst/>
          </a:prstGeom>
          <a:noFill/>
        </p:spPr>
      </p:pic>
    </p:spTree>
    <p:extLst>
      <p:ext uri="{BB962C8B-B14F-4D97-AF65-F5344CB8AC3E}">
        <p14:creationId xmlns:p14="http://schemas.microsoft.com/office/powerpoint/2010/main" val="351337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a:bodyPr>
          <a:lstStyle/>
          <a:p>
            <a:r>
              <a:rPr lang="en-GB" b="1" dirty="0">
                <a:solidFill>
                  <a:schemeClr val="tx2"/>
                </a:solidFill>
              </a:rPr>
              <a:t>Individual risks</a:t>
            </a: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1652400"/>
            <a:ext cx="11024424" cy="4397898"/>
          </a:xfrm>
        </p:spPr>
        <p:txBody>
          <a:bodyPr anchor="t">
            <a:normAutofit/>
          </a:bodyPr>
          <a:lstStyle/>
          <a:p>
            <a:pPr marL="342900" indent="-342900">
              <a:buClr>
                <a:srgbClr val="FC8E00"/>
              </a:buClr>
              <a:buFont typeface="Arial" panose="020B0604020202020204" pitchFamily="34" charset="0"/>
              <a:buChar char="•"/>
            </a:pPr>
            <a:r>
              <a:rPr lang="en-GB" b="1" dirty="0"/>
              <a:t>Ethnicity</a:t>
            </a:r>
            <a:r>
              <a:rPr lang="en-GB" dirty="0"/>
              <a:t> </a:t>
            </a:r>
          </a:p>
          <a:p>
            <a:pPr marL="972900" lvl="1" indent="-342900">
              <a:buClr>
                <a:srgbClr val="FC8E00"/>
              </a:buClr>
              <a:buFont typeface="Arial" panose="020B0604020202020204" pitchFamily="34" charset="0"/>
              <a:buChar char="•"/>
            </a:pPr>
            <a:r>
              <a:rPr lang="en-GB" sz="2000" dirty="0"/>
              <a:t>Despite the representations made in the table, the evidence on links between serious violence and ethnicity is limited.  </a:t>
            </a:r>
          </a:p>
          <a:p>
            <a:pPr marL="972900" lvl="1" indent="-342900">
              <a:buClr>
                <a:srgbClr val="FC8E00"/>
              </a:buClr>
              <a:buFont typeface="Arial" panose="020B0604020202020204" pitchFamily="34" charset="0"/>
              <a:buChar char="•"/>
            </a:pPr>
            <a:r>
              <a:rPr lang="en-GB" sz="2000" dirty="0"/>
              <a:t>Once other factors are controlled for, it is not clear from the evidence whether ethnicity is a predictor of offending or victimisation.</a:t>
            </a:r>
            <a:endParaRPr lang="en-GB" sz="1800" dirty="0"/>
          </a:p>
          <a:p>
            <a:pPr>
              <a:buClr>
                <a:srgbClr val="FC8E00"/>
              </a:buClr>
            </a:pPr>
            <a:endParaRPr lang="en-GB" sz="1600" dirty="0"/>
          </a:p>
          <a:p>
            <a:pPr marL="342900" indent="-342900">
              <a:buClr>
                <a:srgbClr val="FC8E00"/>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96CBB9BF-8054-3892-FB0F-474A5F8F1CBE}"/>
              </a:ext>
            </a:extLst>
          </p:cNvPr>
          <p:cNvPicPr>
            <a:picLocks noChangeAspect="1"/>
          </p:cNvPicPr>
          <p:nvPr/>
        </p:nvPicPr>
        <p:blipFill>
          <a:blip r:embed="rId3"/>
          <a:stretch>
            <a:fillRect/>
          </a:stretch>
        </p:blipFill>
        <p:spPr>
          <a:xfrm>
            <a:off x="1868112" y="3634206"/>
            <a:ext cx="8455775" cy="2852307"/>
          </a:xfrm>
          <a:prstGeom prst="rect">
            <a:avLst/>
          </a:prstGeom>
        </p:spPr>
      </p:pic>
    </p:spTree>
    <p:extLst>
      <p:ext uri="{BB962C8B-B14F-4D97-AF65-F5344CB8AC3E}">
        <p14:creationId xmlns:p14="http://schemas.microsoft.com/office/powerpoint/2010/main" val="316406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a:bodyPr>
          <a:lstStyle/>
          <a:p>
            <a:r>
              <a:rPr lang="en-GB" b="1" dirty="0">
                <a:solidFill>
                  <a:schemeClr val="tx2"/>
                </a:solidFill>
              </a:rPr>
              <a:t>Individual risks</a:t>
            </a: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1652400"/>
            <a:ext cx="11024424" cy="4397898"/>
          </a:xfrm>
        </p:spPr>
        <p:txBody>
          <a:bodyPr numCol="2" anchor="t">
            <a:normAutofit/>
          </a:bodyPr>
          <a:lstStyle/>
          <a:p>
            <a:pPr marL="342900" indent="-342900">
              <a:buClr>
                <a:srgbClr val="FC8E00"/>
              </a:buClr>
              <a:buFont typeface="Arial" panose="020B0604020202020204" pitchFamily="34" charset="0"/>
              <a:buChar char="•"/>
            </a:pPr>
            <a:r>
              <a:rPr lang="en-GB" sz="2400" dirty="0"/>
              <a:t>Childhood abuse  and neglect</a:t>
            </a:r>
          </a:p>
          <a:p>
            <a:pPr marL="342900" indent="-342900">
              <a:buClr>
                <a:srgbClr val="FC8E00"/>
              </a:buClr>
              <a:buFont typeface="Arial" panose="020B0604020202020204" pitchFamily="34" charset="0"/>
              <a:buChar char="•"/>
            </a:pPr>
            <a:r>
              <a:rPr lang="en-GB" sz="2400" dirty="0"/>
              <a:t>Impulsivity (low self control)</a:t>
            </a:r>
          </a:p>
          <a:p>
            <a:pPr marL="342900" indent="-342900">
              <a:buClr>
                <a:srgbClr val="FC8E00"/>
              </a:buClr>
              <a:buFont typeface="Arial" panose="020B0604020202020204" pitchFamily="34" charset="0"/>
              <a:buChar char="•"/>
            </a:pPr>
            <a:r>
              <a:rPr lang="en-GB" sz="2400" dirty="0"/>
              <a:t>Aggression </a:t>
            </a:r>
          </a:p>
          <a:p>
            <a:pPr marL="342900" indent="-342900">
              <a:buClr>
                <a:srgbClr val="FC8E00"/>
              </a:buClr>
              <a:buFont typeface="Arial" panose="020B0604020202020204" pitchFamily="34" charset="0"/>
              <a:buChar char="•"/>
            </a:pPr>
            <a:r>
              <a:rPr lang="en-GB" sz="2400" dirty="0"/>
              <a:t>Low intelligence</a:t>
            </a:r>
          </a:p>
          <a:p>
            <a:pPr marL="342900" indent="-342900">
              <a:buClr>
                <a:srgbClr val="FC8E00"/>
              </a:buClr>
              <a:buFont typeface="Arial" panose="020B0604020202020204" pitchFamily="34" charset="0"/>
              <a:buChar char="•"/>
            </a:pPr>
            <a:r>
              <a:rPr lang="en-GB" sz="2400" dirty="0"/>
              <a:t>Substance use</a:t>
            </a:r>
          </a:p>
          <a:p>
            <a:pPr marL="342900" indent="-342900">
              <a:buClr>
                <a:srgbClr val="FC8E00"/>
              </a:buClr>
              <a:buFont typeface="Arial" panose="020B0604020202020204" pitchFamily="34" charset="0"/>
              <a:buChar char="•"/>
            </a:pPr>
            <a:r>
              <a:rPr lang="en-GB" sz="2400" dirty="0"/>
              <a:t>Positive attitude  towards offending</a:t>
            </a:r>
          </a:p>
          <a:p>
            <a:pPr marL="342900" indent="-342900">
              <a:buClr>
                <a:srgbClr val="FC8E00"/>
              </a:buClr>
              <a:buFont typeface="Arial" panose="020B0604020202020204" pitchFamily="34" charset="0"/>
              <a:buChar char="•"/>
            </a:pPr>
            <a:r>
              <a:rPr lang="en-GB" sz="2400" dirty="0"/>
              <a:t>Involved in anti-social  behaviour</a:t>
            </a:r>
          </a:p>
          <a:p>
            <a:pPr marL="342900" indent="-342900">
              <a:buClr>
                <a:srgbClr val="FC8E00"/>
              </a:buClr>
              <a:buFont typeface="Arial" panose="020B0604020202020204" pitchFamily="34" charset="0"/>
              <a:buChar char="•"/>
            </a:pPr>
            <a:r>
              <a:rPr lang="en-GB" sz="2400" dirty="0"/>
              <a:t>Previously committed  offences</a:t>
            </a:r>
          </a:p>
          <a:p>
            <a:pPr marL="342900" indent="-342900">
              <a:buClr>
                <a:srgbClr val="FC8E00"/>
              </a:buClr>
              <a:buFont typeface="Arial" panose="020B0604020202020204" pitchFamily="34" charset="0"/>
              <a:buChar char="•"/>
            </a:pPr>
            <a:r>
              <a:rPr lang="en-GB" sz="2400" dirty="0"/>
              <a:t>Low self-esteem </a:t>
            </a:r>
          </a:p>
          <a:p>
            <a:pPr marL="342900" indent="-342900">
              <a:buClr>
                <a:srgbClr val="FC8E00"/>
              </a:buClr>
              <a:buFont typeface="Arial" panose="020B0604020202020204" pitchFamily="34" charset="0"/>
              <a:buChar char="•"/>
            </a:pPr>
            <a:r>
              <a:rPr lang="en-GB" sz="2400" dirty="0"/>
              <a:t>Gang membership</a:t>
            </a:r>
          </a:p>
          <a:p>
            <a:pPr marL="342900" indent="-342900">
              <a:buClr>
                <a:srgbClr val="FC8E00"/>
              </a:buClr>
              <a:buFont typeface="Arial" panose="020B0604020202020204" pitchFamily="34" charset="0"/>
              <a:buChar char="•"/>
            </a:pPr>
            <a:r>
              <a:rPr lang="en-GB" sz="2400" dirty="0"/>
              <a:t>Head injury</a:t>
            </a:r>
          </a:p>
          <a:p>
            <a:pPr marL="342900" indent="-342900">
              <a:buClr>
                <a:srgbClr val="FC8E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159619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a:bodyPr>
          <a:lstStyle/>
          <a:p>
            <a:r>
              <a:rPr lang="en-GB" b="1" dirty="0">
                <a:solidFill>
                  <a:schemeClr val="tx2"/>
                </a:solidFill>
              </a:rPr>
              <a:t>Family risks</a:t>
            </a: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1652400"/>
            <a:ext cx="11024424" cy="4397898"/>
          </a:xfrm>
        </p:spPr>
        <p:txBody>
          <a:bodyPr numCol="1" anchor="t">
            <a:normAutofit/>
          </a:bodyPr>
          <a:lstStyle/>
          <a:p>
            <a:pPr marL="342900" indent="-342900">
              <a:spcBef>
                <a:spcPts val="1200"/>
              </a:spcBef>
              <a:spcAft>
                <a:spcPts val="1200"/>
              </a:spcAft>
              <a:buClr>
                <a:srgbClr val="FC8E00"/>
              </a:buClr>
              <a:buFont typeface="Arial" panose="020B0604020202020204" pitchFamily="34" charset="0"/>
              <a:buChar char="•"/>
            </a:pPr>
            <a:r>
              <a:rPr lang="en-GB" sz="2400" dirty="0"/>
              <a:t>Family socioeconomic status</a:t>
            </a:r>
          </a:p>
          <a:p>
            <a:pPr marL="342900" indent="-342900">
              <a:spcBef>
                <a:spcPts val="1200"/>
              </a:spcBef>
              <a:spcAft>
                <a:spcPts val="1200"/>
              </a:spcAft>
              <a:buClr>
                <a:srgbClr val="FC8E00"/>
              </a:buClr>
              <a:buFont typeface="Arial" panose="020B0604020202020204" pitchFamily="34" charset="0"/>
              <a:buChar char="•"/>
            </a:pPr>
            <a:r>
              <a:rPr lang="en-GB" sz="2400" dirty="0"/>
              <a:t>Anti-social parents (including substance use)</a:t>
            </a:r>
          </a:p>
          <a:p>
            <a:pPr marL="342900" indent="-342900">
              <a:spcBef>
                <a:spcPts val="1200"/>
              </a:spcBef>
              <a:spcAft>
                <a:spcPts val="1200"/>
              </a:spcAft>
              <a:buClr>
                <a:srgbClr val="FC8E00"/>
              </a:buClr>
              <a:buFont typeface="Arial" panose="020B0604020202020204" pitchFamily="34" charset="0"/>
              <a:buChar char="•"/>
            </a:pPr>
            <a:r>
              <a:rPr lang="en-GB" sz="2400" dirty="0"/>
              <a:t>Poor supervision</a:t>
            </a:r>
          </a:p>
          <a:p>
            <a:pPr marL="342900" indent="-342900">
              <a:spcBef>
                <a:spcPts val="1200"/>
              </a:spcBef>
              <a:spcAft>
                <a:spcPts val="1200"/>
              </a:spcAft>
              <a:buClr>
                <a:srgbClr val="FC8E00"/>
              </a:buClr>
              <a:buFont typeface="Arial" panose="020B0604020202020204" pitchFamily="34" charset="0"/>
              <a:buChar char="•"/>
            </a:pPr>
            <a:r>
              <a:rPr lang="en-GB" sz="2400" dirty="0"/>
              <a:t>Parental criminality</a:t>
            </a:r>
            <a:endParaRPr lang="en-GB" sz="2000" dirty="0"/>
          </a:p>
        </p:txBody>
      </p:sp>
    </p:spTree>
    <p:extLst>
      <p:ext uri="{BB962C8B-B14F-4D97-AF65-F5344CB8AC3E}">
        <p14:creationId xmlns:p14="http://schemas.microsoft.com/office/powerpoint/2010/main" val="410645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a:bodyPr>
          <a:lstStyle/>
          <a:p>
            <a:r>
              <a:rPr lang="en-GB" b="1" dirty="0">
                <a:solidFill>
                  <a:schemeClr val="tx2"/>
                </a:solidFill>
              </a:rPr>
              <a:t>School risks and Community risks</a:t>
            </a: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1652400"/>
            <a:ext cx="11024424" cy="4397898"/>
          </a:xfrm>
        </p:spPr>
        <p:txBody>
          <a:bodyPr numCol="1" anchor="t">
            <a:normAutofit lnSpcReduction="10000"/>
          </a:bodyPr>
          <a:lstStyle/>
          <a:p>
            <a:pPr marL="342900" indent="-342900">
              <a:buClr>
                <a:srgbClr val="FC8E00"/>
              </a:buClr>
              <a:buFont typeface="Arial" panose="020B0604020202020204" pitchFamily="34" charset="0"/>
              <a:buChar char="•"/>
            </a:pPr>
            <a:r>
              <a:rPr lang="en-GB" sz="2400" dirty="0"/>
              <a:t>Low school performance</a:t>
            </a:r>
          </a:p>
          <a:p>
            <a:pPr marL="342900" indent="-342900">
              <a:buClr>
                <a:srgbClr val="FC8E00"/>
              </a:buClr>
              <a:buFont typeface="Arial" panose="020B0604020202020204" pitchFamily="34" charset="0"/>
              <a:buChar char="•"/>
            </a:pPr>
            <a:r>
              <a:rPr lang="en-GB" sz="2400" dirty="0"/>
              <a:t>Bullying others</a:t>
            </a:r>
          </a:p>
          <a:p>
            <a:pPr marL="342900" indent="-342900">
              <a:buClr>
                <a:srgbClr val="FC8E00"/>
              </a:buClr>
              <a:buFont typeface="Arial" panose="020B0604020202020204" pitchFamily="34" charset="0"/>
              <a:buChar char="•"/>
            </a:pPr>
            <a:r>
              <a:rPr lang="en-GB" sz="2400" dirty="0"/>
              <a:t>Truancy and school exclusion</a:t>
            </a:r>
          </a:p>
          <a:p>
            <a:pPr marL="342900" indent="-342900">
              <a:buClr>
                <a:srgbClr val="FC8E00"/>
              </a:buClr>
              <a:buFont typeface="Arial" panose="020B0604020202020204" pitchFamily="34" charset="0"/>
              <a:buChar char="•"/>
            </a:pPr>
            <a:r>
              <a:rPr lang="en-GB" sz="2400" dirty="0"/>
              <a:t>Local Community Relations with Police </a:t>
            </a:r>
          </a:p>
          <a:p>
            <a:pPr marL="342900" indent="-342900">
              <a:buClr>
                <a:srgbClr val="FC8E00"/>
              </a:buClr>
              <a:buFont typeface="Arial" panose="020B0604020202020204" pitchFamily="34" charset="0"/>
              <a:buChar char="•"/>
            </a:pPr>
            <a:endParaRPr lang="en-GB" sz="2400" dirty="0">
              <a:highlight>
                <a:srgbClr val="00FFFF"/>
              </a:highlight>
            </a:endParaRPr>
          </a:p>
          <a:p>
            <a:pPr marL="342900" indent="-342900">
              <a:buClr>
                <a:srgbClr val="FC8E00"/>
              </a:buClr>
              <a:buFont typeface="Arial" panose="020B0604020202020204" pitchFamily="34" charset="0"/>
              <a:buChar char="•"/>
            </a:pPr>
            <a:r>
              <a:rPr lang="en-GB" sz="2400" dirty="0"/>
              <a:t>Delinquent peers </a:t>
            </a:r>
          </a:p>
          <a:p>
            <a:pPr marL="342900" indent="-342900">
              <a:buClr>
                <a:srgbClr val="FC8E00"/>
              </a:buClr>
              <a:buFont typeface="Arial" panose="020B0604020202020204" pitchFamily="34" charset="0"/>
              <a:buChar char="•"/>
            </a:pPr>
            <a:r>
              <a:rPr lang="en-GB" sz="2400" dirty="0"/>
              <a:t>Urban areas </a:t>
            </a:r>
          </a:p>
          <a:p>
            <a:pPr marL="342900" indent="-342900">
              <a:buClr>
                <a:srgbClr val="FC8E00"/>
              </a:buClr>
              <a:buFont typeface="Arial" panose="020B0604020202020204" pitchFamily="34" charset="0"/>
              <a:buChar char="•"/>
            </a:pPr>
            <a:r>
              <a:rPr lang="en-GB" sz="2400" dirty="0"/>
              <a:t>High crime </a:t>
            </a:r>
          </a:p>
          <a:p>
            <a:pPr marL="342900" indent="-342900">
              <a:buClr>
                <a:srgbClr val="FC8E00"/>
              </a:buClr>
              <a:buFont typeface="Arial" panose="020B0604020202020204" pitchFamily="34" charset="0"/>
              <a:buChar char="•"/>
            </a:pPr>
            <a:r>
              <a:rPr lang="en-GB" sz="2400" dirty="0"/>
              <a:t>High deprivation</a:t>
            </a:r>
            <a:endParaRPr lang="en-GB" sz="2400" dirty="0">
              <a:highlight>
                <a:srgbClr val="00FFFF"/>
              </a:highlight>
            </a:endParaRPr>
          </a:p>
        </p:txBody>
      </p:sp>
    </p:spTree>
    <p:extLst>
      <p:ext uri="{BB962C8B-B14F-4D97-AF65-F5344CB8AC3E}">
        <p14:creationId xmlns:p14="http://schemas.microsoft.com/office/powerpoint/2010/main" val="2766128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pic>
        <p:nvPicPr>
          <p:cNvPr id="11" name="Picture 10" descr="A screen shot of a graph&#10;&#10;AI-generated content may be incorrect.">
            <a:extLst>
              <a:ext uri="{FF2B5EF4-FFF2-40B4-BE49-F238E27FC236}">
                <a16:creationId xmlns:a16="http://schemas.microsoft.com/office/drawing/2014/main" id="{B4F111DC-8965-6468-C6F1-B4930882A3B7}"/>
              </a:ext>
            </a:extLst>
          </p:cNvPr>
          <p:cNvPicPr>
            <a:picLocks noChangeAspect="1"/>
          </p:cNvPicPr>
          <p:nvPr/>
        </p:nvPicPr>
        <p:blipFill>
          <a:blip r:embed="rId3"/>
          <a:stretch>
            <a:fillRect/>
          </a:stretch>
        </p:blipFill>
        <p:spPr>
          <a:xfrm>
            <a:off x="4098414" y="1566153"/>
            <a:ext cx="1667635" cy="5040000"/>
          </a:xfrm>
          <a:prstGeom prst="rect">
            <a:avLst/>
          </a:prstGeom>
        </p:spPr>
      </p:pic>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767671"/>
            <a:ext cx="11299824" cy="532014"/>
          </a:xfrm>
        </p:spPr>
        <p:txBody>
          <a:bodyPr anchor="t">
            <a:normAutofit/>
          </a:bodyPr>
          <a:lstStyle/>
          <a:p>
            <a:r>
              <a:rPr lang="en-GB" dirty="0"/>
              <a:t>Educational attainment in B&amp;NES </a:t>
            </a:r>
            <a:endParaRPr lang="en-GB" b="1" dirty="0">
              <a:solidFill>
                <a:schemeClr val="tx2"/>
              </a:solidFill>
            </a:endParaRPr>
          </a:p>
        </p:txBody>
      </p:sp>
      <p:sp>
        <p:nvSpPr>
          <p:cNvPr id="7" name="TextBox 6">
            <a:extLst>
              <a:ext uri="{FF2B5EF4-FFF2-40B4-BE49-F238E27FC236}">
                <a16:creationId xmlns:a16="http://schemas.microsoft.com/office/drawing/2014/main" id="{2C19F78B-C3AB-F0E5-0C6D-5CCBFFDDDF90}"/>
              </a:ext>
            </a:extLst>
          </p:cNvPr>
          <p:cNvSpPr txBox="1"/>
          <p:nvPr/>
        </p:nvSpPr>
        <p:spPr>
          <a:xfrm>
            <a:off x="801548" y="1708191"/>
            <a:ext cx="2925500" cy="2308324"/>
          </a:xfrm>
          <a:prstGeom prst="rect">
            <a:avLst/>
          </a:prstGeom>
          <a:noFill/>
        </p:spPr>
        <p:txBody>
          <a:bodyPr wrap="square">
            <a:spAutoFit/>
          </a:bodyPr>
          <a:lstStyle/>
          <a:p>
            <a:r>
              <a:rPr lang="en-GB" sz="2400" dirty="0"/>
              <a:t>Percentage of children achieving a good level of development at the end of Reception</a:t>
            </a:r>
          </a:p>
          <a:p>
            <a:endParaRPr lang="en-GB" sz="2400" dirty="0"/>
          </a:p>
        </p:txBody>
      </p:sp>
      <p:sp>
        <p:nvSpPr>
          <p:cNvPr id="15" name="Content Placeholder 14">
            <a:extLst>
              <a:ext uri="{FF2B5EF4-FFF2-40B4-BE49-F238E27FC236}">
                <a16:creationId xmlns:a16="http://schemas.microsoft.com/office/drawing/2014/main" id="{CE8B5542-71A5-AE47-8776-29CAC5DC52A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4143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br>
              <a:rPr lang="en-GB" sz="3600" b="1" dirty="0"/>
            </a:br>
            <a:br>
              <a:rPr lang="en-GB" sz="3600" b="1" dirty="0"/>
            </a:br>
            <a:r>
              <a:rPr lang="en-GB" sz="4000" b="1" dirty="0"/>
              <a:t>What is a public health approach?</a:t>
            </a:r>
            <a:br>
              <a:rPr lang="en-GB" sz="4000" b="1" dirty="0"/>
            </a:br>
            <a:br>
              <a:rPr lang="en-GB" sz="4000" b="1" dirty="0"/>
            </a:br>
            <a:br>
              <a:rPr lang="en-GB" sz="4000" b="1" dirty="0"/>
            </a:br>
            <a:r>
              <a:rPr lang="en-GB" sz="4000" b="1" dirty="0"/>
              <a:t>What are ‘determinants’?</a:t>
            </a:r>
            <a:endParaRPr lang="en-GB" sz="3600" b="1" dirty="0"/>
          </a:p>
        </p:txBody>
      </p:sp>
    </p:spTree>
    <p:extLst>
      <p:ext uri="{BB962C8B-B14F-4D97-AF65-F5344CB8AC3E}">
        <p14:creationId xmlns:p14="http://schemas.microsoft.com/office/powerpoint/2010/main" val="419135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23E56-7C94-FE33-5AC1-0B6A377354B1}"/>
            </a:ext>
          </a:extLst>
        </p:cNvPr>
        <p:cNvGrpSpPr/>
        <p:nvPr/>
      </p:nvGrpSpPr>
      <p:grpSpPr>
        <a:xfrm>
          <a:off x="0" y="0"/>
          <a:ext cx="0" cy="0"/>
          <a:chOff x="0" y="0"/>
          <a:chExt cx="0" cy="0"/>
        </a:xfrm>
      </p:grpSpPr>
      <p:pic>
        <p:nvPicPr>
          <p:cNvPr id="11" name="Picture 10" descr="A screen shot of a graph&#10;&#10;AI-generated content may be incorrect.">
            <a:extLst>
              <a:ext uri="{FF2B5EF4-FFF2-40B4-BE49-F238E27FC236}">
                <a16:creationId xmlns:a16="http://schemas.microsoft.com/office/drawing/2014/main" id="{C3DE6DA2-B362-76CB-DD54-FDA35753E798}"/>
              </a:ext>
            </a:extLst>
          </p:cNvPr>
          <p:cNvPicPr>
            <a:picLocks noChangeAspect="1"/>
          </p:cNvPicPr>
          <p:nvPr/>
        </p:nvPicPr>
        <p:blipFill>
          <a:blip r:embed="rId3"/>
          <a:stretch>
            <a:fillRect/>
          </a:stretch>
        </p:blipFill>
        <p:spPr>
          <a:xfrm>
            <a:off x="4098414" y="1566153"/>
            <a:ext cx="1667635" cy="5040000"/>
          </a:xfrm>
          <a:prstGeom prst="rect">
            <a:avLst/>
          </a:prstGeom>
        </p:spPr>
      </p:pic>
      <p:sp>
        <p:nvSpPr>
          <p:cNvPr id="2" name="Title 1">
            <a:extLst>
              <a:ext uri="{FF2B5EF4-FFF2-40B4-BE49-F238E27FC236}">
                <a16:creationId xmlns:a16="http://schemas.microsoft.com/office/drawing/2014/main" id="{C59B17B6-7727-D685-3B4C-3C6B6E813015}"/>
              </a:ext>
            </a:extLst>
          </p:cNvPr>
          <p:cNvSpPr>
            <a:spLocks noGrp="1"/>
          </p:cNvSpPr>
          <p:nvPr>
            <p:ph type="title"/>
          </p:nvPr>
        </p:nvSpPr>
        <p:spPr>
          <a:xfrm>
            <a:off x="446088" y="767671"/>
            <a:ext cx="11299824" cy="532014"/>
          </a:xfrm>
        </p:spPr>
        <p:txBody>
          <a:bodyPr anchor="t">
            <a:normAutofit/>
          </a:bodyPr>
          <a:lstStyle/>
          <a:p>
            <a:r>
              <a:rPr lang="en-GB" dirty="0"/>
              <a:t>Educational attainment in B&amp;NES </a:t>
            </a:r>
            <a:endParaRPr lang="en-GB" b="1" dirty="0">
              <a:solidFill>
                <a:schemeClr val="tx2"/>
              </a:solidFill>
            </a:endParaRPr>
          </a:p>
        </p:txBody>
      </p:sp>
      <p:sp>
        <p:nvSpPr>
          <p:cNvPr id="7" name="TextBox 6">
            <a:extLst>
              <a:ext uri="{FF2B5EF4-FFF2-40B4-BE49-F238E27FC236}">
                <a16:creationId xmlns:a16="http://schemas.microsoft.com/office/drawing/2014/main" id="{E1BD707E-3FCF-906B-454B-0E290A6A894F}"/>
              </a:ext>
            </a:extLst>
          </p:cNvPr>
          <p:cNvSpPr txBox="1"/>
          <p:nvPr/>
        </p:nvSpPr>
        <p:spPr>
          <a:xfrm>
            <a:off x="801548" y="1708191"/>
            <a:ext cx="2925500" cy="3416320"/>
          </a:xfrm>
          <a:prstGeom prst="rect">
            <a:avLst/>
          </a:prstGeom>
          <a:noFill/>
        </p:spPr>
        <p:txBody>
          <a:bodyPr wrap="square">
            <a:spAutoFit/>
          </a:bodyPr>
          <a:lstStyle/>
          <a:p>
            <a:r>
              <a:rPr lang="en-GB" sz="2400" dirty="0"/>
              <a:t>Percentage of children achieving a good level of development at the end of Reception</a:t>
            </a:r>
          </a:p>
          <a:p>
            <a:endParaRPr lang="en-GB" sz="2400" dirty="0"/>
          </a:p>
          <a:p>
            <a:r>
              <a:rPr lang="en-GB" sz="2400" b="1" dirty="0"/>
              <a:t>= 72% in B&amp;NES</a:t>
            </a:r>
          </a:p>
          <a:p>
            <a:endParaRPr lang="en-GB" sz="2400" b="1" dirty="0"/>
          </a:p>
          <a:p>
            <a:r>
              <a:rPr lang="en-GB" sz="2400" dirty="0"/>
              <a:t>14</a:t>
            </a:r>
            <a:r>
              <a:rPr lang="en-GB" sz="2400" baseline="30000" dirty="0"/>
              <a:t>th</a:t>
            </a:r>
            <a:r>
              <a:rPr lang="en-GB" sz="2400" dirty="0"/>
              <a:t> out of 153 LAs</a:t>
            </a:r>
          </a:p>
        </p:txBody>
      </p:sp>
      <p:sp>
        <p:nvSpPr>
          <p:cNvPr id="12" name="Oval 11">
            <a:extLst>
              <a:ext uri="{FF2B5EF4-FFF2-40B4-BE49-F238E27FC236}">
                <a16:creationId xmlns:a16="http://schemas.microsoft.com/office/drawing/2014/main" id="{5ED3BFEE-09F7-0D75-7C9E-C5AAC274187C}"/>
              </a:ext>
            </a:extLst>
          </p:cNvPr>
          <p:cNvSpPr/>
          <p:nvPr/>
        </p:nvSpPr>
        <p:spPr>
          <a:xfrm>
            <a:off x="3939981" y="2130357"/>
            <a:ext cx="696926" cy="127438"/>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62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05114-1654-A2BF-7EF9-972E967BC406}"/>
            </a:ext>
          </a:extLst>
        </p:cNvPr>
        <p:cNvGrpSpPr/>
        <p:nvPr/>
      </p:nvGrpSpPr>
      <p:grpSpPr>
        <a:xfrm>
          <a:off x="0" y="0"/>
          <a:ext cx="0" cy="0"/>
          <a:chOff x="0" y="0"/>
          <a:chExt cx="0" cy="0"/>
        </a:xfrm>
      </p:grpSpPr>
      <p:pic>
        <p:nvPicPr>
          <p:cNvPr id="11" name="Picture 10" descr="A screen shot of a graph&#10;&#10;AI-generated content may be incorrect.">
            <a:extLst>
              <a:ext uri="{FF2B5EF4-FFF2-40B4-BE49-F238E27FC236}">
                <a16:creationId xmlns:a16="http://schemas.microsoft.com/office/drawing/2014/main" id="{94084B02-3CCB-4175-DB90-B7A1F1F82029}"/>
              </a:ext>
            </a:extLst>
          </p:cNvPr>
          <p:cNvPicPr>
            <a:picLocks noChangeAspect="1"/>
          </p:cNvPicPr>
          <p:nvPr/>
        </p:nvPicPr>
        <p:blipFill>
          <a:blip r:embed="rId3"/>
          <a:stretch>
            <a:fillRect/>
          </a:stretch>
        </p:blipFill>
        <p:spPr>
          <a:xfrm>
            <a:off x="4098414" y="1566153"/>
            <a:ext cx="1667635" cy="5040000"/>
          </a:xfrm>
          <a:prstGeom prst="rect">
            <a:avLst/>
          </a:prstGeom>
        </p:spPr>
      </p:pic>
      <p:sp>
        <p:nvSpPr>
          <p:cNvPr id="2" name="Title 1">
            <a:extLst>
              <a:ext uri="{FF2B5EF4-FFF2-40B4-BE49-F238E27FC236}">
                <a16:creationId xmlns:a16="http://schemas.microsoft.com/office/drawing/2014/main" id="{1FE472B3-909D-76DB-7BF9-914E71CB3392}"/>
              </a:ext>
            </a:extLst>
          </p:cNvPr>
          <p:cNvSpPr>
            <a:spLocks noGrp="1"/>
          </p:cNvSpPr>
          <p:nvPr>
            <p:ph type="title"/>
          </p:nvPr>
        </p:nvSpPr>
        <p:spPr>
          <a:xfrm>
            <a:off x="446088" y="767671"/>
            <a:ext cx="11299824" cy="532014"/>
          </a:xfrm>
        </p:spPr>
        <p:txBody>
          <a:bodyPr anchor="t">
            <a:normAutofit/>
          </a:bodyPr>
          <a:lstStyle/>
          <a:p>
            <a:r>
              <a:rPr lang="en-GB" dirty="0"/>
              <a:t>Educational attainment in B&amp;NES </a:t>
            </a:r>
            <a:endParaRPr lang="en-GB" b="1" dirty="0">
              <a:solidFill>
                <a:schemeClr val="tx2"/>
              </a:solidFill>
            </a:endParaRPr>
          </a:p>
        </p:txBody>
      </p:sp>
      <p:pic>
        <p:nvPicPr>
          <p:cNvPr id="4" name="Content Placeholder 3" descr="A screen shot of a graph&#10;&#10;AI-generated content may be incorrect.">
            <a:extLst>
              <a:ext uri="{FF2B5EF4-FFF2-40B4-BE49-F238E27FC236}">
                <a16:creationId xmlns:a16="http://schemas.microsoft.com/office/drawing/2014/main" id="{5AD3CF58-ED00-D5B3-79A4-26265CB76A00}"/>
              </a:ext>
            </a:extLst>
          </p:cNvPr>
          <p:cNvPicPr>
            <a:picLocks noGrp="1" noChangeAspect="1"/>
          </p:cNvPicPr>
          <p:nvPr>
            <p:ph idx="1"/>
          </p:nvPr>
        </p:nvPicPr>
        <p:blipFill>
          <a:blip r:embed="rId4"/>
          <a:stretch>
            <a:fillRect/>
          </a:stretch>
        </p:blipFill>
        <p:spPr>
          <a:xfrm>
            <a:off x="9688534" y="1566153"/>
            <a:ext cx="1658493" cy="5040000"/>
          </a:xfrm>
        </p:spPr>
      </p:pic>
      <p:sp>
        <p:nvSpPr>
          <p:cNvPr id="7" name="TextBox 6">
            <a:extLst>
              <a:ext uri="{FF2B5EF4-FFF2-40B4-BE49-F238E27FC236}">
                <a16:creationId xmlns:a16="http://schemas.microsoft.com/office/drawing/2014/main" id="{081E1907-C030-503F-40D0-09929194F5AB}"/>
              </a:ext>
            </a:extLst>
          </p:cNvPr>
          <p:cNvSpPr txBox="1"/>
          <p:nvPr/>
        </p:nvSpPr>
        <p:spPr>
          <a:xfrm>
            <a:off x="801548" y="1708191"/>
            <a:ext cx="2925500" cy="3785652"/>
          </a:xfrm>
          <a:prstGeom prst="rect">
            <a:avLst/>
          </a:prstGeom>
          <a:noFill/>
        </p:spPr>
        <p:txBody>
          <a:bodyPr wrap="square">
            <a:spAutoFit/>
          </a:bodyPr>
          <a:lstStyle/>
          <a:p>
            <a:r>
              <a:rPr lang="en-GB" sz="2400" dirty="0"/>
              <a:t>Percentage of children achieving a good level of development at the end of Reception</a:t>
            </a:r>
          </a:p>
          <a:p>
            <a:endParaRPr lang="en-GB" sz="2400" dirty="0"/>
          </a:p>
          <a:p>
            <a:r>
              <a:rPr lang="en-GB" sz="2400" b="1" dirty="0"/>
              <a:t>= 72% in B&amp;NES</a:t>
            </a:r>
          </a:p>
          <a:p>
            <a:endParaRPr lang="en-GB" sz="2400" dirty="0"/>
          </a:p>
          <a:p>
            <a:r>
              <a:rPr lang="en-GB" sz="2400" dirty="0"/>
              <a:t>14</a:t>
            </a:r>
            <a:r>
              <a:rPr lang="en-GB" sz="2400" baseline="30000" dirty="0"/>
              <a:t>th</a:t>
            </a:r>
            <a:r>
              <a:rPr lang="en-GB" sz="2400" dirty="0"/>
              <a:t> out of 153 LAs</a:t>
            </a:r>
          </a:p>
          <a:p>
            <a:endParaRPr lang="en-GB" sz="2400" dirty="0"/>
          </a:p>
        </p:txBody>
      </p:sp>
      <p:sp>
        <p:nvSpPr>
          <p:cNvPr id="8" name="TextBox 7">
            <a:extLst>
              <a:ext uri="{FF2B5EF4-FFF2-40B4-BE49-F238E27FC236}">
                <a16:creationId xmlns:a16="http://schemas.microsoft.com/office/drawing/2014/main" id="{F007C681-57E9-7FDF-2FF5-3A43728822C1}"/>
              </a:ext>
            </a:extLst>
          </p:cNvPr>
          <p:cNvSpPr txBox="1"/>
          <p:nvPr/>
        </p:nvSpPr>
        <p:spPr>
          <a:xfrm>
            <a:off x="6290553" y="1708191"/>
            <a:ext cx="2925500" cy="3046988"/>
          </a:xfrm>
          <a:prstGeom prst="rect">
            <a:avLst/>
          </a:prstGeom>
          <a:noFill/>
        </p:spPr>
        <p:txBody>
          <a:bodyPr wrap="square">
            <a:spAutoFit/>
          </a:bodyPr>
          <a:lstStyle/>
          <a:p>
            <a:r>
              <a:rPr lang="en-GB" sz="2400" dirty="0"/>
              <a:t>Percentage of children </a:t>
            </a:r>
            <a:r>
              <a:rPr lang="en-GB" sz="2400" b="1" dirty="0"/>
              <a:t>with free school meal status </a:t>
            </a:r>
            <a:r>
              <a:rPr lang="en-GB" sz="2400" dirty="0"/>
              <a:t>achieving a good level of development at the end of Reception</a:t>
            </a:r>
          </a:p>
          <a:p>
            <a:endParaRPr lang="en-GB" sz="2400" dirty="0"/>
          </a:p>
        </p:txBody>
      </p:sp>
      <p:sp>
        <p:nvSpPr>
          <p:cNvPr id="12" name="Oval 11">
            <a:extLst>
              <a:ext uri="{FF2B5EF4-FFF2-40B4-BE49-F238E27FC236}">
                <a16:creationId xmlns:a16="http://schemas.microsoft.com/office/drawing/2014/main" id="{013D90F9-C69A-BF16-166A-27B544552AFA}"/>
              </a:ext>
            </a:extLst>
          </p:cNvPr>
          <p:cNvSpPr/>
          <p:nvPr/>
        </p:nvSpPr>
        <p:spPr>
          <a:xfrm>
            <a:off x="3939981" y="2130357"/>
            <a:ext cx="696926" cy="127438"/>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933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432C7-815A-9B4D-9DE4-1A6E89980175}"/>
            </a:ext>
          </a:extLst>
        </p:cNvPr>
        <p:cNvGrpSpPr/>
        <p:nvPr/>
      </p:nvGrpSpPr>
      <p:grpSpPr>
        <a:xfrm>
          <a:off x="0" y="0"/>
          <a:ext cx="0" cy="0"/>
          <a:chOff x="0" y="0"/>
          <a:chExt cx="0" cy="0"/>
        </a:xfrm>
      </p:grpSpPr>
      <p:pic>
        <p:nvPicPr>
          <p:cNvPr id="11" name="Picture 10" descr="A screen shot of a graph&#10;&#10;AI-generated content may be incorrect.">
            <a:extLst>
              <a:ext uri="{FF2B5EF4-FFF2-40B4-BE49-F238E27FC236}">
                <a16:creationId xmlns:a16="http://schemas.microsoft.com/office/drawing/2014/main" id="{4DF9497B-1FDA-7AA2-110B-2FDFFB774AB7}"/>
              </a:ext>
            </a:extLst>
          </p:cNvPr>
          <p:cNvPicPr>
            <a:picLocks noChangeAspect="1"/>
          </p:cNvPicPr>
          <p:nvPr/>
        </p:nvPicPr>
        <p:blipFill>
          <a:blip r:embed="rId3"/>
          <a:stretch>
            <a:fillRect/>
          </a:stretch>
        </p:blipFill>
        <p:spPr>
          <a:xfrm>
            <a:off x="4098414" y="1566153"/>
            <a:ext cx="1667635" cy="5040000"/>
          </a:xfrm>
          <a:prstGeom prst="rect">
            <a:avLst/>
          </a:prstGeom>
        </p:spPr>
      </p:pic>
      <p:sp>
        <p:nvSpPr>
          <p:cNvPr id="2" name="Title 1">
            <a:extLst>
              <a:ext uri="{FF2B5EF4-FFF2-40B4-BE49-F238E27FC236}">
                <a16:creationId xmlns:a16="http://schemas.microsoft.com/office/drawing/2014/main" id="{CB077BB5-E9E5-3DAF-9AD6-798D2C8675FF}"/>
              </a:ext>
            </a:extLst>
          </p:cNvPr>
          <p:cNvSpPr>
            <a:spLocks noGrp="1"/>
          </p:cNvSpPr>
          <p:nvPr>
            <p:ph type="title"/>
          </p:nvPr>
        </p:nvSpPr>
        <p:spPr>
          <a:xfrm>
            <a:off x="446088" y="767671"/>
            <a:ext cx="11299824" cy="532014"/>
          </a:xfrm>
        </p:spPr>
        <p:txBody>
          <a:bodyPr anchor="t">
            <a:normAutofit/>
          </a:bodyPr>
          <a:lstStyle/>
          <a:p>
            <a:r>
              <a:rPr lang="en-GB" dirty="0"/>
              <a:t>Educational attainment in B&amp;NES </a:t>
            </a:r>
            <a:endParaRPr lang="en-GB" b="1" dirty="0">
              <a:solidFill>
                <a:schemeClr val="tx2"/>
              </a:solidFill>
            </a:endParaRPr>
          </a:p>
        </p:txBody>
      </p:sp>
      <p:pic>
        <p:nvPicPr>
          <p:cNvPr id="4" name="Content Placeholder 3" descr="A screen shot of a graph&#10;&#10;AI-generated content may be incorrect.">
            <a:extLst>
              <a:ext uri="{FF2B5EF4-FFF2-40B4-BE49-F238E27FC236}">
                <a16:creationId xmlns:a16="http://schemas.microsoft.com/office/drawing/2014/main" id="{CCEBE52E-5381-EA10-1AC3-C0B8BB87DD45}"/>
              </a:ext>
            </a:extLst>
          </p:cNvPr>
          <p:cNvPicPr>
            <a:picLocks noGrp="1" noChangeAspect="1"/>
          </p:cNvPicPr>
          <p:nvPr>
            <p:ph idx="1"/>
          </p:nvPr>
        </p:nvPicPr>
        <p:blipFill>
          <a:blip r:embed="rId4"/>
          <a:stretch>
            <a:fillRect/>
          </a:stretch>
        </p:blipFill>
        <p:spPr>
          <a:xfrm>
            <a:off x="9688534" y="1566153"/>
            <a:ext cx="1658493" cy="5040000"/>
          </a:xfrm>
        </p:spPr>
      </p:pic>
      <p:sp>
        <p:nvSpPr>
          <p:cNvPr id="7" name="TextBox 6">
            <a:extLst>
              <a:ext uri="{FF2B5EF4-FFF2-40B4-BE49-F238E27FC236}">
                <a16:creationId xmlns:a16="http://schemas.microsoft.com/office/drawing/2014/main" id="{6E4FBF27-08B8-77C9-6C79-F7A14C96C983}"/>
              </a:ext>
            </a:extLst>
          </p:cNvPr>
          <p:cNvSpPr txBox="1"/>
          <p:nvPr/>
        </p:nvSpPr>
        <p:spPr>
          <a:xfrm>
            <a:off x="801548" y="1708191"/>
            <a:ext cx="2925500" cy="4770537"/>
          </a:xfrm>
          <a:prstGeom prst="rect">
            <a:avLst/>
          </a:prstGeom>
          <a:noFill/>
        </p:spPr>
        <p:txBody>
          <a:bodyPr wrap="square">
            <a:spAutoFit/>
          </a:bodyPr>
          <a:lstStyle/>
          <a:p>
            <a:r>
              <a:rPr lang="en-GB" sz="2400" dirty="0"/>
              <a:t>Percentage of children achieving a good level of development at the end of Reception</a:t>
            </a:r>
          </a:p>
          <a:p>
            <a:endParaRPr lang="en-GB" sz="2400" dirty="0"/>
          </a:p>
          <a:p>
            <a:r>
              <a:rPr lang="en-GB" sz="2400" b="1" dirty="0"/>
              <a:t>= 72% in B&amp;NES</a:t>
            </a:r>
          </a:p>
          <a:p>
            <a:endParaRPr lang="en-GB" sz="2400" dirty="0"/>
          </a:p>
          <a:p>
            <a:r>
              <a:rPr lang="en-GB" sz="2400" dirty="0"/>
              <a:t>14</a:t>
            </a:r>
            <a:r>
              <a:rPr lang="en-GB" sz="2400" baseline="30000" dirty="0"/>
              <a:t>th</a:t>
            </a:r>
            <a:r>
              <a:rPr lang="en-GB" sz="2400" dirty="0"/>
              <a:t> out of 153 LAs</a:t>
            </a:r>
          </a:p>
          <a:p>
            <a:endParaRPr lang="en-GB" sz="2400" dirty="0"/>
          </a:p>
          <a:p>
            <a:endParaRPr lang="en-GB" sz="2400" dirty="0"/>
          </a:p>
          <a:p>
            <a:endParaRPr lang="en-GB" sz="2400" dirty="0"/>
          </a:p>
          <a:p>
            <a:r>
              <a:rPr lang="en-GB" sz="1600" dirty="0">
                <a:solidFill>
                  <a:srgbClr val="0070C0"/>
                </a:solidFill>
                <a:hlinkClick r:id="rId5">
                  <a:extLst>
                    <a:ext uri="{A12FA001-AC4F-418D-AE19-62706E023703}">
                      <ahyp:hlinkClr xmlns:ahyp="http://schemas.microsoft.com/office/drawing/2018/hyperlinkcolor" val="tx"/>
                    </a:ext>
                  </a:extLst>
                </a:hlinkClick>
              </a:rPr>
              <a:t>Source: DofE 23/24</a:t>
            </a:r>
            <a:endParaRPr lang="en-GB" sz="2400" dirty="0">
              <a:solidFill>
                <a:srgbClr val="0070C0"/>
              </a:solidFill>
            </a:endParaRPr>
          </a:p>
        </p:txBody>
      </p:sp>
      <p:sp>
        <p:nvSpPr>
          <p:cNvPr id="8" name="TextBox 7">
            <a:extLst>
              <a:ext uri="{FF2B5EF4-FFF2-40B4-BE49-F238E27FC236}">
                <a16:creationId xmlns:a16="http://schemas.microsoft.com/office/drawing/2014/main" id="{FAA3AA44-E4EC-0F8E-713D-188B39D0E63C}"/>
              </a:ext>
            </a:extLst>
          </p:cNvPr>
          <p:cNvSpPr txBox="1"/>
          <p:nvPr/>
        </p:nvSpPr>
        <p:spPr>
          <a:xfrm>
            <a:off x="6290553" y="1708191"/>
            <a:ext cx="2925500" cy="4154984"/>
          </a:xfrm>
          <a:prstGeom prst="rect">
            <a:avLst/>
          </a:prstGeom>
          <a:noFill/>
        </p:spPr>
        <p:txBody>
          <a:bodyPr wrap="square">
            <a:spAutoFit/>
          </a:bodyPr>
          <a:lstStyle/>
          <a:p>
            <a:r>
              <a:rPr lang="en-GB" sz="2400" dirty="0"/>
              <a:t>Percentage of children </a:t>
            </a:r>
            <a:r>
              <a:rPr lang="en-GB" sz="2400" b="1" dirty="0"/>
              <a:t>with free school meal status </a:t>
            </a:r>
            <a:r>
              <a:rPr lang="en-GB" sz="2400" dirty="0"/>
              <a:t>achieving a good level of development at the end of Reception</a:t>
            </a:r>
          </a:p>
          <a:p>
            <a:endParaRPr lang="en-GB" sz="2400" dirty="0"/>
          </a:p>
          <a:p>
            <a:r>
              <a:rPr lang="en-GB" sz="2400" b="1" dirty="0"/>
              <a:t>= 45% in B&amp;NES</a:t>
            </a:r>
          </a:p>
          <a:p>
            <a:endParaRPr lang="en-GB" sz="2400" dirty="0"/>
          </a:p>
          <a:p>
            <a:r>
              <a:rPr lang="en-GB" sz="2400" dirty="0"/>
              <a:t>137</a:t>
            </a:r>
            <a:r>
              <a:rPr lang="en-GB" sz="2400" baseline="30000" dirty="0"/>
              <a:t>th</a:t>
            </a:r>
            <a:r>
              <a:rPr lang="en-GB" sz="2400" dirty="0"/>
              <a:t> out of 153 LAs</a:t>
            </a:r>
          </a:p>
        </p:txBody>
      </p:sp>
      <p:sp>
        <p:nvSpPr>
          <p:cNvPr id="12" name="Oval 11">
            <a:extLst>
              <a:ext uri="{FF2B5EF4-FFF2-40B4-BE49-F238E27FC236}">
                <a16:creationId xmlns:a16="http://schemas.microsoft.com/office/drawing/2014/main" id="{949B5D94-0733-A9D9-9AC0-BB1D39858943}"/>
              </a:ext>
            </a:extLst>
          </p:cNvPr>
          <p:cNvSpPr/>
          <p:nvPr/>
        </p:nvSpPr>
        <p:spPr>
          <a:xfrm>
            <a:off x="3939981" y="2130357"/>
            <a:ext cx="696926" cy="127438"/>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A34338C-D850-57B8-A39B-1668F6F50A6C}"/>
              </a:ext>
            </a:extLst>
          </p:cNvPr>
          <p:cNvSpPr/>
          <p:nvPr/>
        </p:nvSpPr>
        <p:spPr>
          <a:xfrm>
            <a:off x="9490691" y="5962891"/>
            <a:ext cx="696926" cy="12743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3162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a:bodyPr>
          <a:lstStyle/>
          <a:p>
            <a:r>
              <a:rPr lang="en-GB" b="1" dirty="0">
                <a:solidFill>
                  <a:schemeClr val="tx2"/>
                </a:solidFill>
              </a:rPr>
              <a:t>Wider benefits of addressing these risk factors</a:t>
            </a: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1652400"/>
            <a:ext cx="11024424" cy="4397898"/>
          </a:xfrm>
        </p:spPr>
        <p:txBody>
          <a:bodyPr anchor="t">
            <a:normAutofit fontScale="85000" lnSpcReduction="20000"/>
          </a:bodyPr>
          <a:lstStyle/>
          <a:p>
            <a:pPr marL="342900" indent="-342900">
              <a:buClr>
                <a:srgbClr val="FC8E00"/>
              </a:buClr>
              <a:buFont typeface="Arial" panose="020B0604020202020204" pitchFamily="34" charset="0"/>
              <a:buChar char="•"/>
            </a:pPr>
            <a:r>
              <a:rPr lang="en-GB" sz="2600" dirty="0"/>
              <a:t>Violent crime shares similar risk factors with other types of crime and anti-social behaviour and also correlates with other poor life outcomes such as low educational attainment, poor health and unemployment.</a:t>
            </a:r>
          </a:p>
          <a:p>
            <a:pPr marL="342900" indent="-342900">
              <a:buClr>
                <a:srgbClr val="FC8E00"/>
              </a:buClr>
              <a:buFont typeface="Arial" panose="020B0604020202020204" pitchFamily="34" charset="0"/>
              <a:buChar char="•"/>
            </a:pPr>
            <a:endParaRPr lang="en-GB" sz="2600" dirty="0"/>
          </a:p>
          <a:p>
            <a:pPr marL="342900" indent="-342900">
              <a:buClr>
                <a:srgbClr val="FC8E00"/>
              </a:buClr>
              <a:buFont typeface="Arial" panose="020B0604020202020204" pitchFamily="34" charset="0"/>
              <a:buChar char="•"/>
            </a:pPr>
            <a:r>
              <a:rPr lang="en-GB" sz="2600" dirty="0"/>
              <a:t>Therefore, by addressing violent crime risk factors, interventions can bring wider benefits to individuals and wider society.</a:t>
            </a:r>
          </a:p>
          <a:p>
            <a:pPr marL="342900" indent="-342900">
              <a:buClr>
                <a:srgbClr val="FC8E00"/>
              </a:buClr>
              <a:buFont typeface="Arial" panose="020B0604020202020204" pitchFamily="34" charset="0"/>
              <a:buChar char="•"/>
            </a:pPr>
            <a:endParaRPr lang="en-GB" dirty="0"/>
          </a:p>
          <a:p>
            <a:pPr marL="342900" indent="-342900">
              <a:buClr>
                <a:srgbClr val="FC8E00"/>
              </a:buClr>
              <a:buFont typeface="Arial" panose="020B0604020202020204" pitchFamily="34" charset="0"/>
              <a:buChar char="•"/>
            </a:pPr>
            <a:endParaRPr lang="en-GB" dirty="0"/>
          </a:p>
          <a:p>
            <a:pPr marL="342900" indent="-342900">
              <a:buClr>
                <a:srgbClr val="FC8E00"/>
              </a:buClr>
              <a:buFont typeface="Arial" panose="020B0604020202020204" pitchFamily="34" charset="0"/>
              <a:buChar char="•"/>
            </a:pPr>
            <a:endParaRPr lang="en-GB" dirty="0"/>
          </a:p>
          <a:p>
            <a:pPr marL="342900" indent="-342900">
              <a:buClr>
                <a:srgbClr val="FC8E00"/>
              </a:buClr>
              <a:buFont typeface="Arial" panose="020B0604020202020204" pitchFamily="34" charset="0"/>
              <a:buChar char="•"/>
            </a:pPr>
            <a:endParaRPr lang="en-GB" dirty="0"/>
          </a:p>
          <a:p>
            <a:pPr marL="342900" indent="-342900">
              <a:buClr>
                <a:srgbClr val="FC8E00"/>
              </a:buClr>
              <a:buFont typeface="Arial" panose="020B0604020202020204" pitchFamily="34" charset="0"/>
              <a:buChar char="•"/>
            </a:pPr>
            <a:endParaRPr lang="en-GB" dirty="0"/>
          </a:p>
          <a:p>
            <a:pPr marL="342900" indent="-342900">
              <a:buClr>
                <a:srgbClr val="FC8E00"/>
              </a:buClr>
              <a:buFont typeface="Arial" panose="020B0604020202020204" pitchFamily="34" charset="0"/>
              <a:buChar char="•"/>
            </a:pPr>
            <a:endParaRPr lang="en-GB" dirty="0"/>
          </a:p>
          <a:p>
            <a:pPr>
              <a:buClr>
                <a:srgbClr val="FC8E00"/>
              </a:buClr>
            </a:pPr>
            <a:r>
              <a:rPr lang="en-GB" sz="1600" dirty="0">
                <a:solidFill>
                  <a:srgbClr val="0070C0"/>
                </a:solidFill>
                <a:hlinkClick r:id="rId3">
                  <a:extLst>
                    <a:ext uri="{A12FA001-AC4F-418D-AE19-62706E023703}">
                      <ahyp:hlinkClr xmlns:ahyp="http://schemas.microsoft.com/office/drawing/2018/hyperlinkcolor" val="tx"/>
                    </a:ext>
                  </a:extLst>
                </a:hlinkClick>
              </a:rPr>
              <a:t>Source:  HM Government – Serious Violence Strategy</a:t>
            </a:r>
            <a:endParaRPr lang="en-GB" sz="1600" dirty="0">
              <a:solidFill>
                <a:srgbClr val="0070C0"/>
              </a:solidFill>
            </a:endParaRPr>
          </a:p>
          <a:p>
            <a:pPr marL="342900" indent="-342900">
              <a:buClr>
                <a:srgbClr val="FC8E00"/>
              </a:buClr>
              <a:buFont typeface="Arial" panose="020B0604020202020204" pitchFamily="34" charset="0"/>
              <a:buChar char="•"/>
            </a:pPr>
            <a:endParaRPr lang="en-GB" dirty="0"/>
          </a:p>
        </p:txBody>
      </p:sp>
    </p:spTree>
    <p:extLst>
      <p:ext uri="{BB962C8B-B14F-4D97-AF65-F5344CB8AC3E}">
        <p14:creationId xmlns:p14="http://schemas.microsoft.com/office/powerpoint/2010/main" val="18042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fontScale="90000"/>
          </a:bodyPr>
          <a:lstStyle/>
          <a:p>
            <a:r>
              <a:rPr lang="en-GB" sz="2700" b="1" dirty="0">
                <a:solidFill>
                  <a:schemeClr val="tx2"/>
                </a:solidFill>
              </a:rPr>
              <a:t>Risks factors for vulnerability to exploitation </a:t>
            </a:r>
            <a:br>
              <a:rPr lang="en-GB" sz="2700" b="1" dirty="0">
                <a:solidFill>
                  <a:schemeClr val="tx2"/>
                </a:solidFill>
              </a:rPr>
            </a:br>
            <a:r>
              <a:rPr lang="en-GB" sz="2700" dirty="0">
                <a:solidFill>
                  <a:schemeClr val="tx2"/>
                </a:solidFill>
              </a:rPr>
              <a:t>(by </a:t>
            </a:r>
            <a:r>
              <a:rPr lang="en-GB" sz="2700" dirty="0"/>
              <a:t>giving rise to the imbalance of power which perpetrators seek to abuse).</a:t>
            </a:r>
            <a:endParaRPr lang="en-GB" sz="2700" dirty="0">
              <a:solidFill>
                <a:schemeClr val="tx2"/>
              </a:solidFill>
            </a:endParaRP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1943100"/>
            <a:ext cx="11024424" cy="4480560"/>
          </a:xfrm>
        </p:spPr>
        <p:txBody>
          <a:bodyPr anchor="t">
            <a:normAutofit/>
          </a:bodyPr>
          <a:lstStyle/>
          <a:p>
            <a:pPr marL="342900" indent="-342900">
              <a:spcBef>
                <a:spcPts val="900"/>
              </a:spcBef>
              <a:spcAft>
                <a:spcPts val="900"/>
              </a:spcAft>
              <a:buClr>
                <a:srgbClr val="FC8E00"/>
              </a:buClr>
              <a:buFont typeface="Arial" panose="020B0604020202020204" pitchFamily="34" charset="0"/>
              <a:buChar char="•"/>
            </a:pPr>
            <a:r>
              <a:rPr lang="en-GB" sz="2000" dirty="0"/>
              <a:t>contact with the criminal justice system </a:t>
            </a:r>
          </a:p>
          <a:p>
            <a:pPr marL="342900" indent="-342900">
              <a:spcBef>
                <a:spcPts val="900"/>
              </a:spcBef>
              <a:spcAft>
                <a:spcPts val="900"/>
              </a:spcAft>
              <a:buClr>
                <a:srgbClr val="FC8E00"/>
              </a:buClr>
              <a:buFont typeface="Arial" panose="020B0604020202020204" pitchFamily="34" charset="0"/>
              <a:buChar char="•"/>
            </a:pPr>
            <a:r>
              <a:rPr lang="en-GB" sz="2000" dirty="0"/>
              <a:t>experience of neglect, physical abuse, sexual abuse/exploitation or a lack of a safe/stable home environment – trauma including adverse childhood experiences</a:t>
            </a:r>
          </a:p>
          <a:p>
            <a:pPr marL="342900" indent="-342900">
              <a:spcBef>
                <a:spcPts val="900"/>
              </a:spcBef>
              <a:spcAft>
                <a:spcPts val="900"/>
              </a:spcAft>
              <a:buClr>
                <a:srgbClr val="FC8E00"/>
              </a:buClr>
              <a:buFont typeface="Arial" panose="020B0604020202020204" pitchFamily="34" charset="0"/>
              <a:buChar char="•"/>
            </a:pPr>
            <a:r>
              <a:rPr lang="en-GB" sz="2000" dirty="0"/>
              <a:t>social isolation or social difficulties </a:t>
            </a:r>
          </a:p>
          <a:p>
            <a:pPr marL="342900" indent="-342900">
              <a:spcBef>
                <a:spcPts val="900"/>
              </a:spcBef>
              <a:spcAft>
                <a:spcPts val="900"/>
              </a:spcAft>
              <a:buClr>
                <a:srgbClr val="FC8E00"/>
              </a:buClr>
              <a:buFont typeface="Arial" panose="020B0604020202020204" pitchFamily="34" charset="0"/>
              <a:buChar char="•"/>
            </a:pPr>
            <a:r>
              <a:rPr lang="en-GB" sz="2000" dirty="0"/>
              <a:t>economic vulnerability</a:t>
            </a:r>
          </a:p>
          <a:p>
            <a:pPr marL="342900" indent="-342900">
              <a:spcBef>
                <a:spcPts val="900"/>
              </a:spcBef>
              <a:spcAft>
                <a:spcPts val="900"/>
              </a:spcAft>
              <a:buClr>
                <a:srgbClr val="FC8E00"/>
              </a:buClr>
              <a:buFont typeface="Arial" panose="020B0604020202020204" pitchFamily="34" charset="0"/>
              <a:buChar char="•"/>
            </a:pPr>
            <a:r>
              <a:rPr lang="en-GB" sz="2000" dirty="0"/>
              <a:t>homelessness or insecure accommodation status </a:t>
            </a:r>
          </a:p>
          <a:p>
            <a:pPr marL="342900" indent="-342900">
              <a:spcBef>
                <a:spcPts val="900"/>
              </a:spcBef>
              <a:spcAft>
                <a:spcPts val="900"/>
              </a:spcAft>
              <a:buClr>
                <a:srgbClr val="FC8E00"/>
              </a:buClr>
              <a:buFont typeface="Arial" panose="020B0604020202020204" pitchFamily="34" charset="0"/>
              <a:buChar char="•"/>
            </a:pPr>
            <a:r>
              <a:rPr lang="en-GB" sz="2000" dirty="0"/>
              <a:t>connections with other people in gangs</a:t>
            </a:r>
          </a:p>
          <a:p>
            <a:pPr marL="342900" indent="-342900">
              <a:buClr>
                <a:srgbClr val="FC8E00"/>
              </a:buClr>
              <a:buFont typeface="Arial" panose="020B0604020202020204" pitchFamily="34" charset="0"/>
              <a:buChar char="•"/>
            </a:pPr>
            <a:endParaRPr lang="en-GB" dirty="0"/>
          </a:p>
          <a:p>
            <a:pPr>
              <a:buClr>
                <a:srgbClr val="FC8E00"/>
              </a:buClr>
            </a:pPr>
            <a:r>
              <a:rPr lang="en-GB" sz="1600" dirty="0">
                <a:solidFill>
                  <a:srgbClr val="0070C0"/>
                </a:solidFill>
                <a:hlinkClick r:id="rId3">
                  <a:extLst>
                    <a:ext uri="{A12FA001-AC4F-418D-AE19-62706E023703}">
                      <ahyp:hlinkClr xmlns:ahyp="http://schemas.microsoft.com/office/drawing/2018/hyperlinkcolor" val="tx"/>
                    </a:ext>
                  </a:extLst>
                </a:hlinkClick>
              </a:rPr>
              <a:t>Source:  Home Office Criminal exploitation of children, young people and vulnerable adults - County lines</a:t>
            </a:r>
            <a:endParaRPr lang="en-GB" sz="1600" dirty="0">
              <a:solidFill>
                <a:srgbClr val="0070C0"/>
              </a:solidFill>
            </a:endParaRPr>
          </a:p>
          <a:p>
            <a:pPr marL="342900" indent="-342900">
              <a:buClr>
                <a:srgbClr val="FC8E00"/>
              </a:buClr>
              <a:buFont typeface="Arial" panose="020B0604020202020204" pitchFamily="34" charset="0"/>
              <a:buChar char="•"/>
            </a:pPr>
            <a:endParaRPr lang="en-GB" dirty="0"/>
          </a:p>
        </p:txBody>
      </p:sp>
    </p:spTree>
    <p:extLst>
      <p:ext uri="{BB962C8B-B14F-4D97-AF65-F5344CB8AC3E}">
        <p14:creationId xmlns:p14="http://schemas.microsoft.com/office/powerpoint/2010/main" val="2575657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fontScale="90000"/>
          </a:bodyPr>
          <a:lstStyle/>
          <a:p>
            <a:r>
              <a:rPr lang="en-GB" sz="2700" b="1" dirty="0">
                <a:solidFill>
                  <a:schemeClr val="tx2"/>
                </a:solidFill>
              </a:rPr>
              <a:t>Risks factors for vulnerability to exploitation </a:t>
            </a:r>
            <a:br>
              <a:rPr lang="en-GB" sz="2700" b="1" dirty="0">
                <a:solidFill>
                  <a:schemeClr val="tx2"/>
                </a:solidFill>
              </a:rPr>
            </a:br>
            <a:r>
              <a:rPr lang="en-GB" sz="2700" b="1" dirty="0">
                <a:solidFill>
                  <a:schemeClr val="tx2"/>
                </a:solidFill>
              </a:rPr>
              <a:t>(by </a:t>
            </a:r>
            <a:r>
              <a:rPr lang="en-GB" sz="2700" b="1" dirty="0"/>
              <a:t>giving rise to the imbalance of power which perpetrators seek to abuse).</a:t>
            </a:r>
            <a:endParaRPr lang="en-GB" sz="2700" b="1" dirty="0">
              <a:solidFill>
                <a:schemeClr val="tx2"/>
              </a:solidFill>
            </a:endParaRP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1943100"/>
            <a:ext cx="11024424" cy="4480560"/>
          </a:xfrm>
        </p:spPr>
        <p:txBody>
          <a:bodyPr anchor="t">
            <a:normAutofit fontScale="92500" lnSpcReduction="20000"/>
          </a:bodyPr>
          <a:lstStyle/>
          <a:p>
            <a:pPr marL="342900" indent="-342900">
              <a:spcBef>
                <a:spcPts val="900"/>
              </a:spcBef>
              <a:spcAft>
                <a:spcPts val="900"/>
              </a:spcAft>
              <a:buClr>
                <a:srgbClr val="FC8E00"/>
              </a:buClr>
              <a:buFont typeface="Arial" panose="020B0604020202020204" pitchFamily="34" charset="0"/>
              <a:buChar char="•"/>
            </a:pPr>
            <a:r>
              <a:rPr lang="en-GB" sz="2000" dirty="0"/>
              <a:t>a physical or learning disability, or being neurodivergent</a:t>
            </a:r>
          </a:p>
          <a:p>
            <a:pPr marL="342900" indent="-342900">
              <a:spcBef>
                <a:spcPts val="900"/>
              </a:spcBef>
              <a:spcAft>
                <a:spcPts val="900"/>
              </a:spcAft>
              <a:buClr>
                <a:srgbClr val="FC8E00"/>
              </a:buClr>
              <a:buFont typeface="Arial" panose="020B0604020202020204" pitchFamily="34" charset="0"/>
              <a:buChar char="•"/>
            </a:pPr>
            <a:r>
              <a:rPr lang="en-GB" sz="2000" dirty="0"/>
              <a:t>mental health issues</a:t>
            </a:r>
          </a:p>
          <a:p>
            <a:pPr marL="342900" indent="-342900">
              <a:spcBef>
                <a:spcPts val="900"/>
              </a:spcBef>
              <a:spcAft>
                <a:spcPts val="900"/>
              </a:spcAft>
              <a:buClr>
                <a:srgbClr val="FC8E00"/>
              </a:buClr>
              <a:buFont typeface="Arial" panose="020B0604020202020204" pitchFamily="34" charset="0"/>
              <a:buChar char="•"/>
            </a:pPr>
            <a:r>
              <a:rPr lang="en-GB" sz="2000" dirty="0"/>
              <a:t>substance misuse issues </a:t>
            </a:r>
          </a:p>
          <a:p>
            <a:pPr marL="342900" indent="-342900">
              <a:spcBef>
                <a:spcPts val="900"/>
              </a:spcBef>
              <a:spcAft>
                <a:spcPts val="900"/>
              </a:spcAft>
              <a:buClr>
                <a:srgbClr val="FC8E00"/>
              </a:buClr>
              <a:buFont typeface="Arial" panose="020B0604020202020204" pitchFamily="34" charset="0"/>
              <a:buChar char="•"/>
            </a:pPr>
            <a:r>
              <a:rPr lang="en-GB" sz="2000" dirty="0"/>
              <a:t>being in or leaving care</a:t>
            </a:r>
          </a:p>
          <a:p>
            <a:pPr marL="342900" indent="-342900">
              <a:spcBef>
                <a:spcPts val="900"/>
              </a:spcBef>
              <a:spcAft>
                <a:spcPts val="900"/>
              </a:spcAft>
              <a:buClr>
                <a:srgbClr val="FC8E00"/>
              </a:buClr>
              <a:buFont typeface="Arial" panose="020B0604020202020204" pitchFamily="34" charset="0"/>
              <a:buChar char="•"/>
            </a:pPr>
            <a:r>
              <a:rPr lang="en-GB" sz="2000" dirty="0"/>
              <a:t>being excluded from mainstream education, and/or a pupil at an alternative provision such as a pupil referral unit </a:t>
            </a:r>
          </a:p>
          <a:p>
            <a:pPr marL="342900" indent="-342900">
              <a:spcBef>
                <a:spcPts val="900"/>
              </a:spcBef>
              <a:spcAft>
                <a:spcPts val="900"/>
              </a:spcAft>
              <a:buClr>
                <a:srgbClr val="FC8E00"/>
              </a:buClr>
              <a:buFont typeface="Arial" panose="020B0604020202020204" pitchFamily="34" charset="0"/>
              <a:buChar char="•"/>
            </a:pPr>
            <a:r>
              <a:rPr lang="en-GB" sz="2000" dirty="0"/>
              <a:t>insecure immigration status – for example, unaccompanied asylum-seeking children and refugees</a:t>
            </a:r>
          </a:p>
          <a:p>
            <a:pPr marL="342900" indent="-342900">
              <a:spcBef>
                <a:spcPts val="900"/>
              </a:spcBef>
              <a:spcAft>
                <a:spcPts val="900"/>
              </a:spcAft>
              <a:buClr>
                <a:srgbClr val="FC8E00"/>
              </a:buClr>
              <a:buFont typeface="Arial" panose="020B0604020202020204" pitchFamily="34" charset="0"/>
              <a:buChar char="•"/>
            </a:pPr>
            <a:r>
              <a:rPr lang="en-GB" sz="2000" i="1" dirty="0"/>
              <a:t>…sometimes none of these</a:t>
            </a:r>
          </a:p>
          <a:p>
            <a:pPr marL="342900" indent="-342900">
              <a:buClr>
                <a:srgbClr val="FC8E00"/>
              </a:buClr>
              <a:buFont typeface="Arial" panose="020B0604020202020204" pitchFamily="34" charset="0"/>
              <a:buChar char="•"/>
            </a:pPr>
            <a:endParaRPr lang="en-GB" sz="2000" dirty="0"/>
          </a:p>
          <a:p>
            <a:pPr marL="342900" indent="-342900">
              <a:buClr>
                <a:srgbClr val="FC8E00"/>
              </a:buClr>
              <a:buFont typeface="Arial" panose="020B0604020202020204" pitchFamily="34" charset="0"/>
              <a:buChar char="•"/>
            </a:pPr>
            <a:endParaRPr lang="en-GB" dirty="0"/>
          </a:p>
          <a:p>
            <a:pPr>
              <a:buClr>
                <a:srgbClr val="FC8E00"/>
              </a:buClr>
            </a:pPr>
            <a:r>
              <a:rPr lang="en-GB" sz="1200" dirty="0">
                <a:solidFill>
                  <a:srgbClr val="0070C0"/>
                </a:solidFill>
                <a:hlinkClick r:id="rId3">
                  <a:extLst>
                    <a:ext uri="{A12FA001-AC4F-418D-AE19-62706E023703}">
                      <ahyp:hlinkClr xmlns:ahyp="http://schemas.microsoft.com/office/drawing/2018/hyperlinkcolor" val="tx"/>
                    </a:ext>
                  </a:extLst>
                </a:hlinkClick>
              </a:rPr>
              <a:t>Source:  Home Office Criminal exploitation of children, young people and vulnerable adults - County lines</a:t>
            </a:r>
            <a:endParaRPr lang="en-GB" sz="1200" dirty="0">
              <a:solidFill>
                <a:srgbClr val="0070C0"/>
              </a:solidFill>
            </a:endParaRPr>
          </a:p>
          <a:p>
            <a:pPr marL="342900" indent="-342900">
              <a:buClr>
                <a:srgbClr val="FC8E00"/>
              </a:buClr>
              <a:buFont typeface="Arial" panose="020B0604020202020204" pitchFamily="34" charset="0"/>
              <a:buChar char="•"/>
            </a:pPr>
            <a:endParaRPr lang="en-GB" dirty="0"/>
          </a:p>
        </p:txBody>
      </p:sp>
    </p:spTree>
    <p:extLst>
      <p:ext uri="{BB962C8B-B14F-4D97-AF65-F5344CB8AC3E}">
        <p14:creationId xmlns:p14="http://schemas.microsoft.com/office/powerpoint/2010/main" val="148766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8" y="964277"/>
            <a:ext cx="11299824" cy="532014"/>
          </a:xfrm>
        </p:spPr>
        <p:txBody>
          <a:bodyPr anchor="t">
            <a:normAutofit/>
          </a:bodyPr>
          <a:lstStyle/>
          <a:p>
            <a:r>
              <a:rPr lang="en-GB" b="1" dirty="0">
                <a:solidFill>
                  <a:schemeClr val="tx2"/>
                </a:solidFill>
              </a:rPr>
              <a:t>Predictive analytics</a:t>
            </a:r>
          </a:p>
        </p:txBody>
      </p:sp>
      <p:sp>
        <p:nvSpPr>
          <p:cNvPr id="6" name="Content Placeholder 5">
            <a:extLst>
              <a:ext uri="{FF2B5EF4-FFF2-40B4-BE49-F238E27FC236}">
                <a16:creationId xmlns:a16="http://schemas.microsoft.com/office/drawing/2014/main" id="{31B2C1FF-57B8-AAE6-0BB0-A81147CD0E57}"/>
              </a:ext>
            </a:extLst>
          </p:cNvPr>
          <p:cNvSpPr>
            <a:spLocks noGrp="1"/>
          </p:cNvSpPr>
          <p:nvPr>
            <p:ph idx="1"/>
          </p:nvPr>
        </p:nvSpPr>
        <p:spPr>
          <a:xfrm>
            <a:off x="446088" y="1721438"/>
            <a:ext cx="5282360" cy="4397898"/>
          </a:xfrm>
        </p:spPr>
        <p:txBody>
          <a:bodyPr anchor="t">
            <a:normAutofit/>
          </a:bodyPr>
          <a:lstStyle/>
          <a:p>
            <a:pPr marL="342900" indent="-342900">
              <a:buClr>
                <a:srgbClr val="88BAF4"/>
              </a:buClr>
              <a:buFont typeface="Arial" panose="020B0604020202020204" pitchFamily="34" charset="0"/>
              <a:buChar char="•"/>
            </a:pPr>
            <a:r>
              <a:rPr lang="en-GB" dirty="0"/>
              <a:t>Useful approach to identifying higher risk individuals</a:t>
            </a:r>
          </a:p>
          <a:p>
            <a:pPr marL="342900" indent="-342900">
              <a:buClr>
                <a:srgbClr val="88BAF4"/>
              </a:buClr>
              <a:buFont typeface="Arial" panose="020B0604020202020204" pitchFamily="34" charset="0"/>
              <a:buChar char="•"/>
            </a:pPr>
            <a:r>
              <a:rPr lang="en-GB" dirty="0"/>
              <a:t>Despite its potential, has limitations. </a:t>
            </a:r>
          </a:p>
          <a:p>
            <a:pPr marL="342900" indent="-342900">
              <a:buClr>
                <a:srgbClr val="88BAF4"/>
              </a:buClr>
              <a:buFont typeface="Arial" panose="020B0604020202020204" pitchFamily="34" charset="0"/>
              <a:buChar char="•"/>
            </a:pPr>
            <a:r>
              <a:rPr lang="en-GB" dirty="0"/>
              <a:t>It can identify high-risk individuals but that is not the same as identifying all serious violence offenders.</a:t>
            </a:r>
          </a:p>
          <a:p>
            <a:pPr marL="342900" indent="-342900">
              <a:buClr>
                <a:srgbClr val="88BAF4"/>
              </a:buClr>
              <a:buFont typeface="Arial" panose="020B0604020202020204" pitchFamily="34" charset="0"/>
              <a:buChar char="•"/>
            </a:pPr>
            <a:r>
              <a:rPr lang="en-GB" dirty="0"/>
              <a:t>For example, in a South London study it was found that although 17 out of 20 high-risk individuals offended, a larger absolute number of offenders had no risk factors at all.</a:t>
            </a:r>
          </a:p>
        </p:txBody>
      </p:sp>
      <p:pic>
        <p:nvPicPr>
          <p:cNvPr id="4" name="Picture 3" descr="A graph with numbers and a bar&#10;&#10;AI-generated content may be incorrect.">
            <a:extLst>
              <a:ext uri="{FF2B5EF4-FFF2-40B4-BE49-F238E27FC236}">
                <a16:creationId xmlns:a16="http://schemas.microsoft.com/office/drawing/2014/main" id="{7833696C-3FAD-6E86-7E70-AD4705E06CDB}"/>
              </a:ext>
            </a:extLst>
          </p:cNvPr>
          <p:cNvPicPr>
            <a:picLocks noChangeAspect="1"/>
          </p:cNvPicPr>
          <p:nvPr/>
        </p:nvPicPr>
        <p:blipFill>
          <a:blip r:embed="rId3"/>
          <a:stretch>
            <a:fillRect/>
          </a:stretch>
        </p:blipFill>
        <p:spPr>
          <a:xfrm>
            <a:off x="6410167" y="1721438"/>
            <a:ext cx="5236734" cy="4397897"/>
          </a:xfrm>
          <a:prstGeom prst="rect">
            <a:avLst/>
          </a:prstGeom>
          <a:noFill/>
        </p:spPr>
      </p:pic>
      <p:sp>
        <p:nvSpPr>
          <p:cNvPr id="7" name="TextBox 6">
            <a:extLst>
              <a:ext uri="{FF2B5EF4-FFF2-40B4-BE49-F238E27FC236}">
                <a16:creationId xmlns:a16="http://schemas.microsoft.com/office/drawing/2014/main" id="{FDE3FBC1-65E3-B43E-4E53-5A4E9EDD1C7F}"/>
              </a:ext>
            </a:extLst>
          </p:cNvPr>
          <p:cNvSpPr txBox="1"/>
          <p:nvPr/>
        </p:nvSpPr>
        <p:spPr>
          <a:xfrm>
            <a:off x="6410166" y="6211669"/>
            <a:ext cx="5457579" cy="415498"/>
          </a:xfrm>
          <a:prstGeom prst="rect">
            <a:avLst/>
          </a:prstGeom>
          <a:noFill/>
        </p:spPr>
        <p:txBody>
          <a:bodyPr wrap="square">
            <a:spAutoFit/>
          </a:bodyPr>
          <a:lstStyle/>
          <a:p>
            <a:r>
              <a:rPr lang="en-GB" sz="1050" dirty="0">
                <a:solidFill>
                  <a:srgbClr val="0070C0"/>
                </a:solidFill>
                <a:hlinkClick r:id="rId4">
                  <a:extLst>
                    <a:ext uri="{A12FA001-AC4F-418D-AE19-62706E023703}">
                      <ahyp:hlinkClr xmlns:ahyp="http://schemas.microsoft.com/office/drawing/2018/hyperlinkcolor" val="tx"/>
                    </a:ext>
                  </a:extLst>
                </a:hlinkClick>
              </a:rPr>
              <a:t>Source: Farrington, D. P., </a:t>
            </a:r>
            <a:r>
              <a:rPr lang="en-GB" sz="1050" dirty="0" err="1">
                <a:solidFill>
                  <a:srgbClr val="0070C0"/>
                </a:solidFill>
                <a:hlinkClick r:id="rId4">
                  <a:extLst>
                    <a:ext uri="{A12FA001-AC4F-418D-AE19-62706E023703}">
                      <ahyp:hlinkClr xmlns:ahyp="http://schemas.microsoft.com/office/drawing/2018/hyperlinkcolor" val="tx"/>
                    </a:ext>
                  </a:extLst>
                </a:hlinkClick>
              </a:rPr>
              <a:t>Loeber</a:t>
            </a:r>
            <a:r>
              <a:rPr lang="en-GB" sz="1050" dirty="0">
                <a:solidFill>
                  <a:srgbClr val="0070C0"/>
                </a:solidFill>
                <a:hlinkClick r:id="rId4">
                  <a:extLst>
                    <a:ext uri="{A12FA001-AC4F-418D-AE19-62706E023703}">
                      <ahyp:hlinkClr xmlns:ahyp="http://schemas.microsoft.com/office/drawing/2018/hyperlinkcolor" val="tx"/>
                    </a:ext>
                  </a:extLst>
                </a:hlinkClick>
              </a:rPr>
              <a:t>, R., &amp; Berg, M. T. (2012). Young Men Who Kill: A Prospective Longitudinal Examination From Childhood. Homicide Studies, 16(2), 99-128.</a:t>
            </a:r>
            <a:endParaRPr lang="en-GB" sz="1050" dirty="0">
              <a:solidFill>
                <a:srgbClr val="0070C0"/>
              </a:solidFill>
            </a:endParaRPr>
          </a:p>
        </p:txBody>
      </p:sp>
    </p:spTree>
    <p:extLst>
      <p:ext uri="{BB962C8B-B14F-4D97-AF65-F5344CB8AC3E}">
        <p14:creationId xmlns:p14="http://schemas.microsoft.com/office/powerpoint/2010/main" val="1909830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3) What works and for whom?</a:t>
            </a:r>
          </a:p>
        </p:txBody>
      </p:sp>
      <p:sp>
        <p:nvSpPr>
          <p:cNvPr id="3" name="Content Placeholder 2">
            <a:extLst>
              <a:ext uri="{FF2B5EF4-FFF2-40B4-BE49-F238E27FC236}">
                <a16:creationId xmlns:a16="http://schemas.microsoft.com/office/drawing/2014/main" id="{650D8934-80BA-3979-9A64-8EBA1A7CA6E7}"/>
              </a:ext>
            </a:extLst>
          </p:cNvPr>
          <p:cNvSpPr>
            <a:spLocks noGrp="1"/>
          </p:cNvSpPr>
          <p:nvPr>
            <p:ph idx="1"/>
          </p:nvPr>
        </p:nvSpPr>
        <p:spPr>
          <a:xfrm>
            <a:off x="579436" y="1752600"/>
            <a:ext cx="11247148" cy="4735068"/>
          </a:xfrm>
        </p:spPr>
        <p:txBody>
          <a:bodyPr numCol="2">
            <a:normAutofit/>
          </a:bodyPr>
          <a:lstStyle/>
          <a:p>
            <a:pPr marL="285750" indent="-285750">
              <a:spcBef>
                <a:spcPts val="1200"/>
              </a:spcBef>
              <a:spcAft>
                <a:spcPts val="1200"/>
              </a:spcAft>
              <a:buFont typeface="Arial" panose="020B0604020202020204" pitchFamily="34" charset="0"/>
              <a:buChar char="•"/>
            </a:pPr>
            <a:r>
              <a:rPr lang="en-GB" sz="2000" dirty="0"/>
              <a:t>School and education-based approaches including bullying prevention</a:t>
            </a:r>
          </a:p>
          <a:p>
            <a:pPr marL="285750" indent="-285750">
              <a:spcBef>
                <a:spcPts val="1200"/>
              </a:spcBef>
              <a:spcAft>
                <a:spcPts val="1200"/>
              </a:spcAft>
              <a:buFont typeface="Arial" panose="020B0604020202020204" pitchFamily="34" charset="0"/>
              <a:buChar char="•"/>
            </a:pPr>
            <a:r>
              <a:rPr lang="en-GB" sz="2000" dirty="0"/>
              <a:t>School based programmes which seek to prevent violence in dating and intimate partner relationships</a:t>
            </a:r>
          </a:p>
          <a:p>
            <a:pPr marL="285750" indent="-285750">
              <a:spcBef>
                <a:spcPts val="1200"/>
              </a:spcBef>
              <a:spcAft>
                <a:spcPts val="1200"/>
              </a:spcAft>
              <a:buFont typeface="Arial" panose="020B0604020202020204" pitchFamily="34" charset="0"/>
              <a:buChar char="•"/>
            </a:pPr>
            <a:r>
              <a:rPr lang="en-GB" sz="2000" dirty="0"/>
              <a:t>Parenting and family-focused approaches</a:t>
            </a:r>
          </a:p>
          <a:p>
            <a:pPr marL="285750" indent="-285750">
              <a:spcBef>
                <a:spcPts val="1200"/>
              </a:spcBef>
              <a:spcAft>
                <a:spcPts val="1200"/>
              </a:spcAft>
              <a:buFont typeface="Arial" panose="020B0604020202020204" pitchFamily="34" charset="0"/>
              <a:buChar char="•"/>
            </a:pPr>
            <a:r>
              <a:rPr lang="en-GB" sz="2000" dirty="0"/>
              <a:t>Multisystemic Therapy (MST)</a:t>
            </a:r>
          </a:p>
          <a:p>
            <a:pPr marL="285750" indent="-285750">
              <a:spcBef>
                <a:spcPts val="1200"/>
              </a:spcBef>
              <a:spcAft>
                <a:spcPts val="1200"/>
              </a:spcAft>
              <a:buFont typeface="Arial" panose="020B0604020202020204" pitchFamily="34" charset="0"/>
              <a:buChar char="•"/>
            </a:pPr>
            <a:r>
              <a:rPr lang="en-GB" sz="2000" dirty="0"/>
              <a:t>Specialist children’s services</a:t>
            </a:r>
          </a:p>
          <a:p>
            <a:pPr marL="285750" indent="-285750">
              <a:spcBef>
                <a:spcPts val="1200"/>
              </a:spcBef>
              <a:spcAft>
                <a:spcPts val="1200"/>
              </a:spcAft>
              <a:buFont typeface="Arial" panose="020B0604020202020204" pitchFamily="34" charset="0"/>
              <a:buChar char="•"/>
            </a:pPr>
            <a:r>
              <a:rPr lang="en-GB" sz="2000" dirty="0"/>
              <a:t>School inclusion</a:t>
            </a:r>
          </a:p>
          <a:p>
            <a:pPr marL="285750" indent="-285750">
              <a:spcBef>
                <a:spcPts val="1200"/>
              </a:spcBef>
              <a:spcAft>
                <a:spcPts val="1200"/>
              </a:spcAft>
              <a:buFont typeface="Arial" panose="020B0604020202020204" pitchFamily="34" charset="0"/>
              <a:buChar char="•"/>
            </a:pPr>
            <a:r>
              <a:rPr lang="en-GB" sz="2000" dirty="0"/>
              <a:t>Mental health support</a:t>
            </a:r>
          </a:p>
          <a:p>
            <a:pPr marL="285750" indent="-285750">
              <a:spcBef>
                <a:spcPts val="1200"/>
              </a:spcBef>
              <a:spcAft>
                <a:spcPts val="1200"/>
              </a:spcAft>
              <a:buFont typeface="Arial" panose="020B0604020202020204" pitchFamily="34" charset="0"/>
              <a:buChar char="•"/>
            </a:pPr>
            <a:r>
              <a:rPr lang="en-GB" sz="2000" dirty="0"/>
              <a:t>High quality Mentoring programmes</a:t>
            </a:r>
          </a:p>
          <a:p>
            <a:pPr marL="285750" indent="-285750">
              <a:spcBef>
                <a:spcPts val="1200"/>
              </a:spcBef>
              <a:spcAft>
                <a:spcPts val="1200"/>
              </a:spcAft>
              <a:buFont typeface="Arial" panose="020B0604020202020204" pitchFamily="34" charset="0"/>
              <a:buChar char="•"/>
            </a:pPr>
            <a:r>
              <a:rPr lang="en-GB" sz="2000" dirty="0"/>
              <a:t>Community based coalitions</a:t>
            </a:r>
          </a:p>
          <a:p>
            <a:pPr marL="285750" indent="-285750">
              <a:spcBef>
                <a:spcPts val="1200"/>
              </a:spcBef>
              <a:spcAft>
                <a:spcPts val="1200"/>
              </a:spcAft>
              <a:buFont typeface="Arial" panose="020B0604020202020204" pitchFamily="34" charset="0"/>
              <a:buChar char="•"/>
            </a:pPr>
            <a:r>
              <a:rPr lang="en-GB" sz="2000" dirty="0"/>
              <a:t>Targeted visible policing</a:t>
            </a:r>
          </a:p>
          <a:p>
            <a:pPr>
              <a:spcBef>
                <a:spcPts val="1200"/>
              </a:spcBef>
              <a:spcAft>
                <a:spcPts val="1200"/>
              </a:spcAft>
            </a:pPr>
            <a:r>
              <a:rPr lang="en-GB" sz="2000" i="1" dirty="0"/>
              <a:t>Deterrence and fear-based approaches have been identified as having no effect on youth violence outcomes and, at worse, are potentially harmful to young people.</a:t>
            </a:r>
          </a:p>
          <a:p>
            <a:pPr>
              <a:spcBef>
                <a:spcPts val="1200"/>
              </a:spcBef>
              <a:spcAft>
                <a:spcPts val="1200"/>
              </a:spcAft>
            </a:pPr>
            <a:r>
              <a:rPr lang="en-GB" sz="1200" i="1" dirty="0">
                <a:solidFill>
                  <a:srgbClr val="0070C0"/>
                </a:solidFill>
                <a:latin typeface="+mj-lt"/>
              </a:rPr>
              <a:t>Source: </a:t>
            </a:r>
            <a:r>
              <a:rPr lang="en-GB" sz="1200" i="1" dirty="0">
                <a:solidFill>
                  <a:srgbClr val="0070C0"/>
                </a:solidFill>
                <a:latin typeface="+mj-lt"/>
                <a:hlinkClick r:id="rId3">
                  <a:extLst>
                    <a:ext uri="{A12FA001-AC4F-418D-AE19-62706E023703}">
                      <ahyp:hlinkClr xmlns:ahyp="http://schemas.microsoft.com/office/drawing/2018/hyperlinkcolor" val="tx"/>
                    </a:ext>
                  </a:extLst>
                </a:hlinkClick>
              </a:rPr>
              <a:t>Scottish Government – What works to Prevent Youth Violence</a:t>
            </a:r>
            <a:r>
              <a:rPr lang="en-GB" sz="1200" i="1" dirty="0">
                <a:solidFill>
                  <a:srgbClr val="0070C0"/>
                </a:solidFill>
                <a:latin typeface="+mj-lt"/>
              </a:rPr>
              <a:t>; </a:t>
            </a:r>
            <a:r>
              <a:rPr lang="en-GB" sz="1200" i="1" dirty="0">
                <a:solidFill>
                  <a:schemeClr val="tx1"/>
                </a:solidFill>
                <a:latin typeface="+mj-lt"/>
              </a:rPr>
              <a:t>and</a:t>
            </a:r>
            <a:r>
              <a:rPr lang="en-GB" sz="1200" i="1" dirty="0">
                <a:solidFill>
                  <a:srgbClr val="0070C0"/>
                </a:solidFill>
                <a:latin typeface="+mj-lt"/>
              </a:rPr>
              <a:t> </a:t>
            </a:r>
            <a:r>
              <a:rPr lang="en-GB" sz="1200" i="1" dirty="0">
                <a:solidFill>
                  <a:srgbClr val="0070C0"/>
                </a:solidFill>
                <a:latin typeface="+mj-lt"/>
                <a:hlinkClick r:id="rId4">
                  <a:extLst>
                    <a:ext uri="{A12FA001-AC4F-418D-AE19-62706E023703}">
                      <ahyp:hlinkClr xmlns:ahyp="http://schemas.microsoft.com/office/drawing/2018/hyperlinkcolor" val="tx"/>
                    </a:ext>
                  </a:extLst>
                </a:hlinkClick>
              </a:rPr>
              <a:t>UK Parliamentary Office of Science and Technology Early Interventions to Reduce Violent Crime</a:t>
            </a:r>
            <a:endParaRPr lang="en-GB" sz="1200" i="1" dirty="0">
              <a:solidFill>
                <a:srgbClr val="0070C0"/>
              </a:solidFill>
              <a:latin typeface="+mj-lt"/>
            </a:endParaRPr>
          </a:p>
        </p:txBody>
      </p:sp>
    </p:spTree>
    <p:extLst>
      <p:ext uri="{BB962C8B-B14F-4D97-AF65-F5344CB8AC3E}">
        <p14:creationId xmlns:p14="http://schemas.microsoft.com/office/powerpoint/2010/main" val="144355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3) What works and for whom?</a:t>
            </a:r>
          </a:p>
        </p:txBody>
      </p:sp>
      <p:sp>
        <p:nvSpPr>
          <p:cNvPr id="3" name="Content Placeholder 2">
            <a:extLst>
              <a:ext uri="{FF2B5EF4-FFF2-40B4-BE49-F238E27FC236}">
                <a16:creationId xmlns:a16="http://schemas.microsoft.com/office/drawing/2014/main" id="{650D8934-80BA-3979-9A64-8EBA1A7CA6E7}"/>
              </a:ext>
            </a:extLst>
          </p:cNvPr>
          <p:cNvSpPr>
            <a:spLocks noGrp="1"/>
          </p:cNvSpPr>
          <p:nvPr>
            <p:ph idx="1"/>
          </p:nvPr>
        </p:nvSpPr>
        <p:spPr>
          <a:xfrm>
            <a:off x="579436" y="1752600"/>
            <a:ext cx="11247148" cy="4735068"/>
          </a:xfrm>
        </p:spPr>
        <p:txBody>
          <a:bodyPr numCol="2">
            <a:normAutofit/>
          </a:bodyPr>
          <a:lstStyle/>
          <a:p>
            <a:pPr marL="285750" indent="-285750">
              <a:spcBef>
                <a:spcPts val="1200"/>
              </a:spcBef>
              <a:spcAft>
                <a:spcPts val="1200"/>
              </a:spcAft>
              <a:buFont typeface="Arial" panose="020B0604020202020204" pitchFamily="34" charset="0"/>
              <a:buChar char="•"/>
            </a:pPr>
            <a:endParaRPr lang="en-GB" sz="2800" dirty="0"/>
          </a:p>
          <a:p>
            <a:pPr marL="285750" indent="-285750">
              <a:spcBef>
                <a:spcPts val="1200"/>
              </a:spcBef>
              <a:spcAft>
                <a:spcPts val="1200"/>
              </a:spcAft>
              <a:buFont typeface="Arial" panose="020B0604020202020204" pitchFamily="34" charset="0"/>
              <a:buChar char="•"/>
            </a:pPr>
            <a:r>
              <a:rPr lang="en-GB" sz="2800" dirty="0"/>
              <a:t>Bereavement support</a:t>
            </a:r>
          </a:p>
          <a:p>
            <a:pPr>
              <a:spcBef>
                <a:spcPts val="1200"/>
              </a:spcBef>
              <a:spcAft>
                <a:spcPts val="1200"/>
              </a:spcAft>
            </a:pPr>
            <a:endParaRPr lang="en-GB" sz="1200" i="1" dirty="0">
              <a:solidFill>
                <a:srgbClr val="0070C0"/>
              </a:solidFill>
              <a:latin typeface="+mj-lt"/>
            </a:endParaRPr>
          </a:p>
        </p:txBody>
      </p:sp>
    </p:spTree>
    <p:extLst>
      <p:ext uri="{BB962C8B-B14F-4D97-AF65-F5344CB8AC3E}">
        <p14:creationId xmlns:p14="http://schemas.microsoft.com/office/powerpoint/2010/main" val="245537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Online harms and social media?</a:t>
            </a:r>
          </a:p>
        </p:txBody>
      </p:sp>
      <p:sp>
        <p:nvSpPr>
          <p:cNvPr id="3" name="Content Placeholder 2">
            <a:extLst>
              <a:ext uri="{FF2B5EF4-FFF2-40B4-BE49-F238E27FC236}">
                <a16:creationId xmlns:a16="http://schemas.microsoft.com/office/drawing/2014/main" id="{650D8934-80BA-3979-9A64-8EBA1A7CA6E7}"/>
              </a:ext>
            </a:extLst>
          </p:cNvPr>
          <p:cNvSpPr>
            <a:spLocks noGrp="1"/>
          </p:cNvSpPr>
          <p:nvPr>
            <p:ph idx="1"/>
          </p:nvPr>
        </p:nvSpPr>
        <p:spPr>
          <a:xfrm>
            <a:off x="579436" y="1752600"/>
            <a:ext cx="11247148" cy="4735068"/>
          </a:xfrm>
        </p:spPr>
        <p:txBody>
          <a:bodyPr numCol="2">
            <a:normAutofit/>
          </a:bodyPr>
          <a:lstStyle/>
          <a:p>
            <a:pPr marL="285750" indent="-285750">
              <a:spcBef>
                <a:spcPts val="1200"/>
              </a:spcBef>
              <a:spcAft>
                <a:spcPts val="1200"/>
              </a:spcAft>
              <a:buFont typeface="Arial" panose="020B0604020202020204" pitchFamily="34" charset="0"/>
              <a:buChar char="•"/>
            </a:pPr>
            <a:r>
              <a:rPr lang="en-GB" sz="2000" dirty="0"/>
              <a:t>Navigating these</a:t>
            </a:r>
          </a:p>
          <a:p>
            <a:pPr>
              <a:spcBef>
                <a:spcPts val="1200"/>
              </a:spcBef>
              <a:spcAft>
                <a:spcPts val="1200"/>
              </a:spcAft>
            </a:pPr>
            <a:r>
              <a:rPr lang="en-GB" sz="2000" dirty="0"/>
              <a:t>Versus …</a:t>
            </a:r>
          </a:p>
          <a:p>
            <a:pPr marL="285750" indent="-285750">
              <a:spcBef>
                <a:spcPts val="1200"/>
              </a:spcBef>
              <a:spcAft>
                <a:spcPts val="1200"/>
              </a:spcAft>
              <a:buFont typeface="Arial" panose="020B0604020202020204" pitchFamily="34" charset="0"/>
              <a:buChar char="•"/>
            </a:pPr>
            <a:r>
              <a:rPr lang="en-GB" sz="2000" dirty="0"/>
              <a:t>Policy and regulatory interventions</a:t>
            </a:r>
            <a:endParaRPr lang="en-GB" sz="2000" i="1" dirty="0"/>
          </a:p>
        </p:txBody>
      </p:sp>
    </p:spTree>
    <p:extLst>
      <p:ext uri="{BB962C8B-B14F-4D97-AF65-F5344CB8AC3E}">
        <p14:creationId xmlns:p14="http://schemas.microsoft.com/office/powerpoint/2010/main" val="268675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What is a public health approach?</a:t>
            </a:r>
          </a:p>
        </p:txBody>
      </p:sp>
      <p:sp>
        <p:nvSpPr>
          <p:cNvPr id="3" name="Content Placeholder 2">
            <a:extLst>
              <a:ext uri="{FF2B5EF4-FFF2-40B4-BE49-F238E27FC236}">
                <a16:creationId xmlns:a16="http://schemas.microsoft.com/office/drawing/2014/main" id="{650D8934-80BA-3979-9A64-8EBA1A7CA6E7}"/>
              </a:ext>
            </a:extLst>
          </p:cNvPr>
          <p:cNvSpPr>
            <a:spLocks noGrp="1"/>
          </p:cNvSpPr>
          <p:nvPr>
            <p:ph idx="1"/>
          </p:nvPr>
        </p:nvSpPr>
        <p:spPr>
          <a:xfrm>
            <a:off x="579436" y="1752599"/>
            <a:ext cx="11247148" cy="4829175"/>
          </a:xfrm>
        </p:spPr>
        <p:txBody>
          <a:bodyPr numCol="1">
            <a:normAutofit fontScale="25000" lnSpcReduction="20000"/>
          </a:bodyPr>
          <a:lstStyle/>
          <a:p>
            <a:pPr marL="285750" indent="-285750">
              <a:spcBef>
                <a:spcPts val="2400"/>
              </a:spcBef>
              <a:spcAft>
                <a:spcPts val="1200"/>
              </a:spcAft>
              <a:buFont typeface="Arial" panose="020B0604020202020204" pitchFamily="34" charset="0"/>
              <a:buChar char="•"/>
            </a:pPr>
            <a:r>
              <a:rPr lang="en-GB" sz="8000" dirty="0"/>
              <a:t>The World Health Organisation (WHO) describe this in 4 steps:</a:t>
            </a:r>
          </a:p>
          <a:p>
            <a:pPr>
              <a:spcBef>
                <a:spcPts val="1200"/>
              </a:spcBef>
              <a:spcAft>
                <a:spcPts val="1200"/>
              </a:spcAft>
            </a:pPr>
            <a:endParaRPr lang="en-GB" sz="8000" dirty="0"/>
          </a:p>
          <a:p>
            <a:pPr>
              <a:spcBef>
                <a:spcPts val="1200"/>
              </a:spcBef>
              <a:spcAft>
                <a:spcPts val="1200"/>
              </a:spcAft>
            </a:pPr>
            <a:endParaRPr lang="en-GB" sz="4000" dirty="0"/>
          </a:p>
          <a:p>
            <a:pPr>
              <a:spcBef>
                <a:spcPts val="1200"/>
              </a:spcBef>
              <a:spcAft>
                <a:spcPts val="1200"/>
              </a:spcAft>
            </a:pPr>
            <a:endParaRPr lang="en-GB" sz="4000" dirty="0"/>
          </a:p>
          <a:p>
            <a:pPr>
              <a:spcBef>
                <a:spcPts val="1200"/>
              </a:spcBef>
              <a:spcAft>
                <a:spcPts val="1200"/>
              </a:spcAft>
            </a:pPr>
            <a:endParaRPr lang="en-GB" sz="4000" dirty="0"/>
          </a:p>
          <a:p>
            <a:pPr>
              <a:spcBef>
                <a:spcPts val="1200"/>
              </a:spcBef>
              <a:spcAft>
                <a:spcPts val="1200"/>
              </a:spcAft>
            </a:pPr>
            <a:endParaRPr lang="en-GB" sz="4000" dirty="0"/>
          </a:p>
          <a:p>
            <a:pPr>
              <a:spcBef>
                <a:spcPts val="1200"/>
              </a:spcBef>
              <a:spcAft>
                <a:spcPts val="1200"/>
              </a:spcAft>
            </a:pPr>
            <a:endParaRPr lang="en-GB" sz="4000" dirty="0"/>
          </a:p>
          <a:p>
            <a:pPr>
              <a:spcBef>
                <a:spcPts val="1200"/>
              </a:spcBef>
              <a:spcAft>
                <a:spcPts val="1200"/>
              </a:spcAft>
            </a:pPr>
            <a:endParaRPr lang="en-GB" sz="4000" dirty="0"/>
          </a:p>
          <a:p>
            <a:pPr>
              <a:spcBef>
                <a:spcPts val="1200"/>
              </a:spcBef>
              <a:spcAft>
                <a:spcPts val="1200"/>
              </a:spcAft>
            </a:pPr>
            <a:endParaRPr lang="en-GB" sz="4000" dirty="0"/>
          </a:p>
          <a:p>
            <a:pPr>
              <a:spcBef>
                <a:spcPts val="1200"/>
              </a:spcBef>
              <a:spcAft>
                <a:spcPts val="1200"/>
              </a:spcAft>
            </a:pPr>
            <a:endParaRPr lang="en-GB" sz="4000" dirty="0"/>
          </a:p>
          <a:p>
            <a:pPr>
              <a:spcBef>
                <a:spcPts val="1200"/>
              </a:spcBef>
              <a:spcAft>
                <a:spcPts val="1200"/>
              </a:spcAft>
            </a:pPr>
            <a:r>
              <a:rPr lang="en-GB" sz="4000" dirty="0"/>
              <a:t>Source:  </a:t>
            </a:r>
            <a:r>
              <a:rPr lang="en-GB" sz="4000" dirty="0">
                <a:solidFill>
                  <a:srgbClr val="0070C0"/>
                </a:solidFill>
                <a:hlinkClick r:id="rId3">
                  <a:extLst>
                    <a:ext uri="{A12FA001-AC4F-418D-AE19-62706E023703}">
                      <ahyp:hlinkClr xmlns:ahyp="http://schemas.microsoft.com/office/drawing/2018/hyperlinkcolor" val="tx"/>
                    </a:ext>
                  </a:extLst>
                </a:hlinkClick>
              </a:rPr>
              <a:t>WHO Violence Prevention Alliance</a:t>
            </a:r>
            <a:r>
              <a:rPr lang="en-GB" sz="4000" dirty="0">
                <a:solidFill>
                  <a:srgbClr val="0070C0"/>
                </a:solidFill>
              </a:rPr>
              <a:t>; </a:t>
            </a:r>
            <a:r>
              <a:rPr lang="en-GB" sz="4000" dirty="0">
                <a:solidFill>
                  <a:srgbClr val="0070C0"/>
                </a:solidFill>
                <a:hlinkClick r:id="rId4">
                  <a:extLst>
                    <a:ext uri="{A12FA001-AC4F-418D-AE19-62706E023703}">
                      <ahyp:hlinkClr xmlns:ahyp="http://schemas.microsoft.com/office/drawing/2018/hyperlinkcolor" val="tx"/>
                    </a:ext>
                  </a:extLst>
                </a:hlinkClick>
              </a:rPr>
              <a:t>Avon and Somerset Violence Reduction Partnership Strategy 2024-2025</a:t>
            </a:r>
            <a:endParaRPr lang="en-GB" sz="4000" dirty="0">
              <a:solidFill>
                <a:srgbClr val="0070C0"/>
              </a:solidFill>
            </a:endParaRPr>
          </a:p>
          <a:p>
            <a:pPr lvl="1" indent="0">
              <a:spcBef>
                <a:spcPts val="1200"/>
              </a:spcBef>
              <a:spcAft>
                <a:spcPts val="1200"/>
              </a:spcAft>
              <a:buNone/>
            </a:pPr>
            <a:endParaRPr lang="en-GB" sz="2600" dirty="0"/>
          </a:p>
        </p:txBody>
      </p:sp>
      <p:pic>
        <p:nvPicPr>
          <p:cNvPr id="5" name="Picture 4">
            <a:extLst>
              <a:ext uri="{FF2B5EF4-FFF2-40B4-BE49-F238E27FC236}">
                <a16:creationId xmlns:a16="http://schemas.microsoft.com/office/drawing/2014/main" id="{F228FFDE-7719-D3AE-BA12-97DF017CC9F3}"/>
              </a:ext>
            </a:extLst>
          </p:cNvPr>
          <p:cNvPicPr>
            <a:picLocks noChangeAspect="1"/>
          </p:cNvPicPr>
          <p:nvPr/>
        </p:nvPicPr>
        <p:blipFill>
          <a:blip r:embed="rId5"/>
          <a:stretch>
            <a:fillRect/>
          </a:stretch>
        </p:blipFill>
        <p:spPr>
          <a:xfrm>
            <a:off x="3054576" y="2328604"/>
            <a:ext cx="6030167" cy="3677163"/>
          </a:xfrm>
          <a:prstGeom prst="rect">
            <a:avLst/>
          </a:prstGeom>
        </p:spPr>
      </p:pic>
    </p:spTree>
    <p:extLst>
      <p:ext uri="{BB962C8B-B14F-4D97-AF65-F5344CB8AC3E}">
        <p14:creationId xmlns:p14="http://schemas.microsoft.com/office/powerpoint/2010/main" val="1010110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4) Implementation</a:t>
            </a:r>
            <a:br>
              <a:rPr lang="en-GB" sz="3600" b="1" dirty="0"/>
            </a:br>
            <a:endParaRPr lang="en-GB" sz="3600" b="1" dirty="0"/>
          </a:p>
        </p:txBody>
      </p:sp>
      <p:sp>
        <p:nvSpPr>
          <p:cNvPr id="3" name="Content Placeholder 2">
            <a:extLst>
              <a:ext uri="{FF2B5EF4-FFF2-40B4-BE49-F238E27FC236}">
                <a16:creationId xmlns:a16="http://schemas.microsoft.com/office/drawing/2014/main" id="{650D8934-80BA-3979-9A64-8EBA1A7CA6E7}"/>
              </a:ext>
            </a:extLst>
          </p:cNvPr>
          <p:cNvSpPr>
            <a:spLocks noGrp="1"/>
          </p:cNvSpPr>
          <p:nvPr>
            <p:ph idx="1"/>
          </p:nvPr>
        </p:nvSpPr>
        <p:spPr>
          <a:xfrm>
            <a:off x="579437" y="1752600"/>
            <a:ext cx="6803858" cy="4735068"/>
          </a:xfrm>
        </p:spPr>
        <p:txBody>
          <a:bodyPr numCol="1">
            <a:normAutofit/>
          </a:bodyPr>
          <a:lstStyle/>
          <a:p>
            <a:pPr marL="285750" indent="-285750">
              <a:spcBef>
                <a:spcPts val="1200"/>
              </a:spcBef>
              <a:spcAft>
                <a:spcPts val="1200"/>
              </a:spcAft>
              <a:buFont typeface="Arial" panose="020B0604020202020204" pitchFamily="34" charset="0"/>
              <a:buChar char="•"/>
            </a:pPr>
            <a:r>
              <a:rPr lang="en-GB" sz="2400" dirty="0">
                <a:solidFill>
                  <a:schemeClr val="tx1"/>
                </a:solidFill>
              </a:rPr>
              <a:t>Serious Violence Strategies and Plans in place across the VRP areas in Avon and Somerset</a:t>
            </a:r>
          </a:p>
          <a:p>
            <a:pPr marL="285750" indent="-285750">
              <a:spcBef>
                <a:spcPts val="1200"/>
              </a:spcBef>
              <a:spcAft>
                <a:spcPts val="1200"/>
              </a:spcAft>
              <a:buFont typeface="Arial" panose="020B0604020202020204" pitchFamily="34" charset="0"/>
              <a:buChar char="•"/>
            </a:pPr>
            <a:r>
              <a:rPr lang="en-GB" sz="2400" dirty="0">
                <a:solidFill>
                  <a:schemeClr val="tx1"/>
                </a:solidFill>
                <a:latin typeface="+mj-lt"/>
              </a:rPr>
              <a:t>Implementing a public health approach in Scotland during the 2010s achieved significant reductions in violence crime, homicide and hospital admissions </a:t>
            </a:r>
          </a:p>
        </p:txBody>
      </p:sp>
      <p:pic>
        <p:nvPicPr>
          <p:cNvPr id="5" name="Picture 4">
            <a:extLst>
              <a:ext uri="{FF2B5EF4-FFF2-40B4-BE49-F238E27FC236}">
                <a16:creationId xmlns:a16="http://schemas.microsoft.com/office/drawing/2014/main" id="{246C7867-822C-1E21-32DA-969CD5D505F5}"/>
              </a:ext>
            </a:extLst>
          </p:cNvPr>
          <p:cNvPicPr>
            <a:picLocks noChangeAspect="1"/>
          </p:cNvPicPr>
          <p:nvPr/>
        </p:nvPicPr>
        <p:blipFill>
          <a:blip r:embed="rId3"/>
          <a:stretch>
            <a:fillRect/>
          </a:stretch>
        </p:blipFill>
        <p:spPr>
          <a:xfrm>
            <a:off x="8015591" y="1424593"/>
            <a:ext cx="3596973" cy="5124945"/>
          </a:xfrm>
          <a:prstGeom prst="rect">
            <a:avLst/>
          </a:prstGeom>
        </p:spPr>
      </p:pic>
    </p:spTree>
    <p:extLst>
      <p:ext uri="{BB962C8B-B14F-4D97-AF65-F5344CB8AC3E}">
        <p14:creationId xmlns:p14="http://schemas.microsoft.com/office/powerpoint/2010/main" val="82559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endParaRPr lang="en-GB" sz="3600" b="1" dirty="0"/>
          </a:p>
        </p:txBody>
      </p:sp>
      <p:sp>
        <p:nvSpPr>
          <p:cNvPr id="3" name="Content Placeholder 2">
            <a:extLst>
              <a:ext uri="{FF2B5EF4-FFF2-40B4-BE49-F238E27FC236}">
                <a16:creationId xmlns:a16="http://schemas.microsoft.com/office/drawing/2014/main" id="{650D8934-80BA-3979-9A64-8EBA1A7CA6E7}"/>
              </a:ext>
            </a:extLst>
          </p:cNvPr>
          <p:cNvSpPr>
            <a:spLocks noGrp="1"/>
          </p:cNvSpPr>
          <p:nvPr>
            <p:ph idx="1"/>
          </p:nvPr>
        </p:nvSpPr>
        <p:spPr>
          <a:xfrm>
            <a:off x="579436" y="1752600"/>
            <a:ext cx="11113797" cy="4735068"/>
          </a:xfrm>
        </p:spPr>
        <p:txBody>
          <a:bodyPr numCol="1">
            <a:normAutofit/>
          </a:bodyPr>
          <a:lstStyle/>
          <a:p>
            <a:pPr algn="ctr">
              <a:spcBef>
                <a:spcPts val="1200"/>
              </a:spcBef>
              <a:spcAft>
                <a:spcPts val="1200"/>
              </a:spcAft>
            </a:pPr>
            <a:endParaRPr lang="en-GB" sz="2400" dirty="0">
              <a:solidFill>
                <a:schemeClr val="tx1"/>
              </a:solidFill>
            </a:endParaRPr>
          </a:p>
          <a:p>
            <a:pPr algn="ctr">
              <a:spcBef>
                <a:spcPts val="1200"/>
              </a:spcBef>
              <a:spcAft>
                <a:spcPts val="1200"/>
              </a:spcAft>
            </a:pPr>
            <a:endParaRPr lang="en-GB" sz="2400" dirty="0">
              <a:solidFill>
                <a:schemeClr val="tx1"/>
              </a:solidFill>
            </a:endParaRPr>
          </a:p>
          <a:p>
            <a:pPr algn="ctr">
              <a:spcBef>
                <a:spcPts val="1200"/>
              </a:spcBef>
              <a:spcAft>
                <a:spcPts val="1200"/>
              </a:spcAft>
            </a:pPr>
            <a:r>
              <a:rPr lang="en-GB" sz="2800" b="1" dirty="0">
                <a:solidFill>
                  <a:schemeClr val="tx1"/>
                </a:solidFill>
              </a:rPr>
              <a:t>Thank you for listening</a:t>
            </a:r>
          </a:p>
          <a:p>
            <a:pPr algn="ctr">
              <a:spcBef>
                <a:spcPts val="1200"/>
              </a:spcBef>
              <a:spcAft>
                <a:spcPts val="1200"/>
              </a:spcAft>
            </a:pPr>
            <a:r>
              <a:rPr lang="en-GB" sz="2800" dirty="0">
                <a:solidFill>
                  <a:schemeClr val="tx1"/>
                </a:solidFill>
                <a:latin typeface="+mj-lt"/>
              </a:rPr>
              <a:t>paul_scott@bathnes.gov.uk</a:t>
            </a:r>
          </a:p>
        </p:txBody>
      </p:sp>
    </p:spTree>
    <p:extLst>
      <p:ext uri="{BB962C8B-B14F-4D97-AF65-F5344CB8AC3E}">
        <p14:creationId xmlns:p14="http://schemas.microsoft.com/office/powerpoint/2010/main" val="257022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What is a public health approach?</a:t>
            </a:r>
          </a:p>
        </p:txBody>
      </p:sp>
      <p:sp>
        <p:nvSpPr>
          <p:cNvPr id="3" name="Content Placeholder 2">
            <a:extLst>
              <a:ext uri="{FF2B5EF4-FFF2-40B4-BE49-F238E27FC236}">
                <a16:creationId xmlns:a16="http://schemas.microsoft.com/office/drawing/2014/main" id="{650D8934-80BA-3979-9A64-8EBA1A7CA6E7}"/>
              </a:ext>
            </a:extLst>
          </p:cNvPr>
          <p:cNvSpPr>
            <a:spLocks noGrp="1"/>
          </p:cNvSpPr>
          <p:nvPr>
            <p:ph idx="1"/>
          </p:nvPr>
        </p:nvSpPr>
        <p:spPr>
          <a:xfrm>
            <a:off x="579436" y="1752600"/>
            <a:ext cx="11247148" cy="4735068"/>
          </a:xfrm>
        </p:spPr>
        <p:txBody>
          <a:bodyPr numCol="1">
            <a:normAutofit/>
          </a:bodyPr>
          <a:lstStyle/>
          <a:p>
            <a:pPr marL="285750" indent="-285750">
              <a:spcBef>
                <a:spcPts val="2400"/>
              </a:spcBef>
              <a:spcAft>
                <a:spcPts val="1200"/>
              </a:spcAft>
              <a:buFont typeface="Arial" panose="020B0604020202020204" pitchFamily="34" charset="0"/>
              <a:buChar char="•"/>
            </a:pPr>
            <a:r>
              <a:rPr lang="en-GB" sz="2800" dirty="0"/>
              <a:t>Focus is on groups of people</a:t>
            </a:r>
          </a:p>
          <a:p>
            <a:pPr marL="285750" indent="-285750">
              <a:spcBef>
                <a:spcPts val="2400"/>
              </a:spcBef>
              <a:spcAft>
                <a:spcPts val="1200"/>
              </a:spcAft>
              <a:buFont typeface="Arial" panose="020B0604020202020204" pitchFamily="34" charset="0"/>
              <a:buChar char="•"/>
            </a:pPr>
            <a:r>
              <a:rPr lang="en-GB" sz="2800" dirty="0"/>
              <a:t>Timescale might be 1 year or it might be 10 years</a:t>
            </a:r>
          </a:p>
          <a:p>
            <a:pPr marL="285750" indent="-285750">
              <a:spcBef>
                <a:spcPts val="1200"/>
              </a:spcBef>
              <a:spcAft>
                <a:spcPts val="1200"/>
              </a:spcAft>
              <a:buFont typeface="Arial" panose="020B0604020202020204" pitchFamily="34" charset="0"/>
              <a:buChar char="•"/>
            </a:pPr>
            <a:r>
              <a:rPr lang="en-GB" sz="2800" dirty="0"/>
              <a:t>Can apply to:</a:t>
            </a:r>
          </a:p>
          <a:p>
            <a:pPr marL="915750" lvl="1" indent="-285750">
              <a:spcBef>
                <a:spcPts val="600"/>
              </a:spcBef>
              <a:buFont typeface="Arial" panose="020B0604020202020204" pitchFamily="34" charset="0"/>
              <a:buChar char="•"/>
            </a:pPr>
            <a:r>
              <a:rPr lang="en-GB" sz="2600" dirty="0">
                <a:solidFill>
                  <a:srgbClr val="4A442A"/>
                </a:solidFill>
                <a:ea typeface="Calibri" panose="020F0502020204030204" pitchFamily="34" charset="0"/>
                <a:cs typeface="Times New Roman" panose="02020603050405020304" pitchFamily="18" charset="0"/>
              </a:rPr>
              <a:t>Cancer</a:t>
            </a:r>
          </a:p>
          <a:p>
            <a:pPr marL="915750" lvl="1" indent="-285750">
              <a:spcBef>
                <a:spcPts val="600"/>
              </a:spcBef>
              <a:buFont typeface="Arial" panose="020B0604020202020204" pitchFamily="34" charset="0"/>
              <a:buChar char="•"/>
            </a:pPr>
            <a:r>
              <a:rPr lang="en-GB" sz="2600" dirty="0"/>
              <a:t>Heart attacks and strokes</a:t>
            </a:r>
          </a:p>
          <a:p>
            <a:pPr marL="915750" lvl="1" indent="-285750">
              <a:spcBef>
                <a:spcPts val="600"/>
              </a:spcBef>
              <a:buFont typeface="Arial" panose="020B0604020202020204" pitchFamily="34" charset="0"/>
              <a:buChar char="•"/>
            </a:pPr>
            <a:r>
              <a:rPr lang="en-GB" sz="2600" dirty="0">
                <a:solidFill>
                  <a:srgbClr val="4A442A"/>
                </a:solidFill>
                <a:ea typeface="Calibri" panose="020F0502020204030204" pitchFamily="34" charset="0"/>
                <a:cs typeface="Times New Roman" panose="02020603050405020304" pitchFamily="18" charset="0"/>
              </a:rPr>
              <a:t>Suicide</a:t>
            </a:r>
          </a:p>
          <a:p>
            <a:pPr marL="915750" lvl="1" indent="-285750">
              <a:spcBef>
                <a:spcPts val="600"/>
              </a:spcBef>
              <a:buFont typeface="Arial" panose="020B0604020202020204" pitchFamily="34" charset="0"/>
              <a:buChar char="•"/>
            </a:pPr>
            <a:r>
              <a:rPr lang="en-GB" sz="2600" b="1" dirty="0">
                <a:solidFill>
                  <a:srgbClr val="0070C0"/>
                </a:solidFill>
                <a:ea typeface="Calibri" panose="020F0502020204030204" pitchFamily="34" charset="0"/>
                <a:cs typeface="Times New Roman" panose="02020603050405020304" pitchFamily="18" charset="0"/>
              </a:rPr>
              <a:t>Violence</a:t>
            </a:r>
          </a:p>
          <a:p>
            <a:pPr marL="285750" indent="-285750">
              <a:spcBef>
                <a:spcPts val="2400"/>
              </a:spcBef>
              <a:spcAft>
                <a:spcPts val="1200"/>
              </a:spcAft>
              <a:buFont typeface="Arial" panose="020B0604020202020204" pitchFamily="34" charset="0"/>
              <a:buChar char="•"/>
            </a:pPr>
            <a:endParaRPr lang="en-GB" sz="2800" dirty="0"/>
          </a:p>
        </p:txBody>
      </p:sp>
    </p:spTree>
    <p:extLst>
      <p:ext uri="{BB962C8B-B14F-4D97-AF65-F5344CB8AC3E}">
        <p14:creationId xmlns:p14="http://schemas.microsoft.com/office/powerpoint/2010/main" val="393551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07834E3-81B5-24A7-37C7-B3ADA36D8926}"/>
              </a:ext>
            </a:extLst>
          </p:cNvPr>
          <p:cNvPicPr>
            <a:picLocks noChangeAspect="1"/>
          </p:cNvPicPr>
          <p:nvPr/>
        </p:nvPicPr>
        <p:blipFill>
          <a:blip r:embed="rId3"/>
          <a:stretch>
            <a:fillRect/>
          </a:stretch>
        </p:blipFill>
        <p:spPr>
          <a:xfrm>
            <a:off x="5267325" y="770361"/>
            <a:ext cx="5930705" cy="5717307"/>
          </a:xfrm>
          <a:prstGeom prst="rect">
            <a:avLst/>
          </a:prstGeom>
        </p:spPr>
      </p:pic>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5859464" cy="532014"/>
          </a:xfrm>
        </p:spPr>
        <p:txBody>
          <a:bodyPr/>
          <a:lstStyle/>
          <a:p>
            <a:r>
              <a:rPr lang="en-GB" sz="3600" b="1" dirty="0"/>
              <a:t>What are ‘determinants?</a:t>
            </a:r>
          </a:p>
        </p:txBody>
      </p:sp>
      <p:sp>
        <p:nvSpPr>
          <p:cNvPr id="3" name="Content Placeholder 2">
            <a:extLst>
              <a:ext uri="{FF2B5EF4-FFF2-40B4-BE49-F238E27FC236}">
                <a16:creationId xmlns:a16="http://schemas.microsoft.com/office/drawing/2014/main" id="{650D8934-80BA-3979-9A64-8EBA1A7CA6E7}"/>
              </a:ext>
            </a:extLst>
          </p:cNvPr>
          <p:cNvSpPr>
            <a:spLocks noGrp="1"/>
          </p:cNvSpPr>
          <p:nvPr>
            <p:ph idx="1"/>
          </p:nvPr>
        </p:nvSpPr>
        <p:spPr>
          <a:xfrm>
            <a:off x="579436" y="1752600"/>
            <a:ext cx="4687889" cy="4735068"/>
          </a:xfrm>
        </p:spPr>
        <p:txBody>
          <a:bodyPr numCol="1">
            <a:normAutofit/>
          </a:bodyPr>
          <a:lstStyle/>
          <a:p>
            <a:pPr marL="285750" indent="-285750">
              <a:spcBef>
                <a:spcPts val="2400"/>
              </a:spcBef>
              <a:spcAft>
                <a:spcPts val="1200"/>
              </a:spcAft>
              <a:buFont typeface="Arial" panose="020B0604020202020204" pitchFamily="34" charset="0"/>
              <a:buChar char="•"/>
            </a:pPr>
            <a:r>
              <a:rPr lang="en-GB" sz="2800" dirty="0"/>
              <a:t>Underlying context in which people live</a:t>
            </a:r>
          </a:p>
          <a:p>
            <a:pPr marL="285750" indent="-285750">
              <a:spcBef>
                <a:spcPts val="2400"/>
              </a:spcBef>
              <a:spcAft>
                <a:spcPts val="1200"/>
              </a:spcAft>
              <a:buFont typeface="Arial" panose="020B0604020202020204" pitchFamily="34" charset="0"/>
              <a:buChar char="•"/>
            </a:pPr>
            <a:r>
              <a:rPr lang="en-GB" sz="2800" dirty="0"/>
              <a:t>Influence our behaviours, often without us even realising it</a:t>
            </a:r>
          </a:p>
          <a:p>
            <a:pPr marL="285750" indent="-285750">
              <a:spcBef>
                <a:spcPts val="2400"/>
              </a:spcBef>
              <a:spcAft>
                <a:spcPts val="1200"/>
              </a:spcAft>
              <a:buFont typeface="Arial" panose="020B0604020202020204" pitchFamily="34" charset="0"/>
              <a:buChar char="•"/>
            </a:pPr>
            <a:endParaRPr lang="en-GB" sz="2800" dirty="0"/>
          </a:p>
          <a:p>
            <a:pPr>
              <a:spcBef>
                <a:spcPts val="2400"/>
              </a:spcBef>
              <a:spcAft>
                <a:spcPts val="1200"/>
              </a:spcAft>
            </a:pPr>
            <a:r>
              <a:rPr lang="en-GB" sz="1200" dirty="0"/>
              <a:t>Source: </a:t>
            </a:r>
            <a:r>
              <a:rPr lang="en-GB" sz="1200" dirty="0">
                <a:solidFill>
                  <a:srgbClr val="0070C0"/>
                </a:solidFill>
                <a:hlinkClick r:id="rId4">
                  <a:extLst>
                    <a:ext uri="{A12FA001-AC4F-418D-AE19-62706E023703}">
                      <ahyp:hlinkClr xmlns:ahyp="http://schemas.microsoft.com/office/drawing/2018/hyperlinkcolor" val="tx"/>
                    </a:ext>
                  </a:extLst>
                </a:hlinkClick>
              </a:rPr>
              <a:t>Barton, H. and Grant, M., (2006) A health map for the local human habitat</a:t>
            </a:r>
            <a:endParaRPr lang="en-GB" sz="1200" dirty="0">
              <a:solidFill>
                <a:srgbClr val="0070C0"/>
              </a:solidFill>
            </a:endParaRPr>
          </a:p>
          <a:p>
            <a:pPr marL="285750" indent="-285750">
              <a:spcBef>
                <a:spcPts val="2400"/>
              </a:spcBef>
              <a:spcAft>
                <a:spcPts val="1200"/>
              </a:spcAft>
              <a:buFont typeface="Arial" panose="020B0604020202020204" pitchFamily="34" charset="0"/>
              <a:buChar char="•"/>
            </a:pPr>
            <a:endParaRPr lang="en-GB" sz="2800" dirty="0"/>
          </a:p>
        </p:txBody>
      </p:sp>
    </p:spTree>
    <p:extLst>
      <p:ext uri="{BB962C8B-B14F-4D97-AF65-F5344CB8AC3E}">
        <p14:creationId xmlns:p14="http://schemas.microsoft.com/office/powerpoint/2010/main" val="351574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1) What is the problem?</a:t>
            </a:r>
          </a:p>
        </p:txBody>
      </p:sp>
      <p:pic>
        <p:nvPicPr>
          <p:cNvPr id="5" name="Content Placeholder 4">
            <a:extLst>
              <a:ext uri="{FF2B5EF4-FFF2-40B4-BE49-F238E27FC236}">
                <a16:creationId xmlns:a16="http://schemas.microsoft.com/office/drawing/2014/main" id="{751263EE-80A4-1D92-EDC5-10BD06FB3C3A}"/>
              </a:ext>
            </a:extLst>
          </p:cNvPr>
          <p:cNvPicPr>
            <a:picLocks noGrp="1" noChangeAspect="1"/>
          </p:cNvPicPr>
          <p:nvPr>
            <p:ph idx="1"/>
          </p:nvPr>
        </p:nvPicPr>
        <p:blipFill>
          <a:blip r:embed="rId3"/>
          <a:stretch>
            <a:fillRect/>
          </a:stretch>
        </p:blipFill>
        <p:spPr>
          <a:xfrm>
            <a:off x="6738016" y="695650"/>
            <a:ext cx="4120483" cy="5791932"/>
          </a:xfrm>
        </p:spPr>
      </p:pic>
    </p:spTree>
    <p:extLst>
      <p:ext uri="{BB962C8B-B14F-4D97-AF65-F5344CB8AC3E}">
        <p14:creationId xmlns:p14="http://schemas.microsoft.com/office/powerpoint/2010/main" val="238510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What is the problem?</a:t>
            </a:r>
          </a:p>
        </p:txBody>
      </p:sp>
      <p:sp>
        <p:nvSpPr>
          <p:cNvPr id="7" name="Content Placeholder 6">
            <a:extLst>
              <a:ext uri="{FF2B5EF4-FFF2-40B4-BE49-F238E27FC236}">
                <a16:creationId xmlns:a16="http://schemas.microsoft.com/office/drawing/2014/main" id="{A8F9A246-A16A-AACB-2CBB-07E942A05847}"/>
              </a:ext>
            </a:extLst>
          </p:cNvPr>
          <p:cNvSpPr>
            <a:spLocks noGrp="1"/>
          </p:cNvSpPr>
          <p:nvPr>
            <p:ph idx="1"/>
          </p:nvPr>
        </p:nvSpPr>
        <p:spPr/>
        <p:txBody>
          <a:bodyPr>
            <a:normAutofit/>
          </a:bodyPr>
          <a:lstStyle/>
          <a:p>
            <a:pPr marL="285750" indent="-285750">
              <a:buFont typeface="Arial" panose="020B0604020202020204" pitchFamily="34" charset="0"/>
              <a:buChar char="•"/>
            </a:pPr>
            <a:r>
              <a:rPr lang="en-GB" sz="2000" dirty="0"/>
              <a:t>More street-based violence offences were recorded by Avon and Somerset Police in 2023/24, which is an increase of 9.7% compared to the previous year.</a:t>
            </a:r>
          </a:p>
          <a:p>
            <a:pPr marL="285750" indent="-285750">
              <a:buFont typeface="Arial" panose="020B0604020202020204" pitchFamily="34" charset="0"/>
              <a:buChar char="•"/>
            </a:pPr>
            <a:r>
              <a:rPr lang="en-GB" sz="2000" dirty="0"/>
              <a:t>‘Most Serious Violence’ rate remains below the average for 2023/24.</a:t>
            </a:r>
          </a:p>
          <a:p>
            <a:pPr marL="285750" indent="-285750">
              <a:buFont typeface="Arial" panose="020B0604020202020204" pitchFamily="34" charset="0"/>
              <a:buChar char="•"/>
            </a:pPr>
            <a:r>
              <a:rPr lang="en-GB" sz="2000" dirty="0"/>
              <a:t>28.6% increase in knife crime tagged street-based violence offences recorded by the police. </a:t>
            </a:r>
          </a:p>
          <a:p>
            <a:pPr marL="285750" indent="-285750">
              <a:buFont typeface="Arial" panose="020B0604020202020204" pitchFamily="34" charset="0"/>
              <a:buChar char="•"/>
            </a:pPr>
            <a:r>
              <a:rPr lang="en-GB" sz="2000" dirty="0"/>
              <a:t>Tragically, in 2023/24 there were 16 non-domestic homicides recorded in Avon and Somerset. Avon and Somerset Police are comparatively high when compared to similar police force areas for the same period.</a:t>
            </a:r>
          </a:p>
          <a:p>
            <a:pPr marL="285750" indent="-285750">
              <a:buFont typeface="Arial" panose="020B0604020202020204" pitchFamily="34" charset="0"/>
              <a:buChar char="•"/>
            </a:pPr>
            <a:r>
              <a:rPr lang="en-GB" sz="2000" dirty="0"/>
              <a:t>Compared to the 2019 baseline, Avon and Somerset saw a 29% reduction in NHS admissions for a knife or sharp object related injury in the 23/24 period.  </a:t>
            </a:r>
          </a:p>
          <a:p>
            <a:pPr marL="285750" indent="-285750">
              <a:buFont typeface="Arial" panose="020B0604020202020204" pitchFamily="34" charset="0"/>
              <a:buChar char="•"/>
            </a:pPr>
            <a:r>
              <a:rPr lang="en-GB" sz="2000" dirty="0"/>
              <a:t>Looking specifically at admissions of individuals aged under 25 years of age, the number fell to its lowest level since 2014, with less than half of the admissions seen in 2019.  </a:t>
            </a:r>
            <a:endParaRPr lang="en-GB" sz="2000" b="1" dirty="0"/>
          </a:p>
        </p:txBody>
      </p:sp>
    </p:spTree>
    <p:extLst>
      <p:ext uri="{BB962C8B-B14F-4D97-AF65-F5344CB8AC3E}">
        <p14:creationId xmlns:p14="http://schemas.microsoft.com/office/powerpoint/2010/main" val="155705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3600" b="1" dirty="0"/>
              <a:t>What is the problem?</a:t>
            </a:r>
          </a:p>
        </p:txBody>
      </p:sp>
      <p:sp>
        <p:nvSpPr>
          <p:cNvPr id="7" name="Content Placeholder 6">
            <a:extLst>
              <a:ext uri="{FF2B5EF4-FFF2-40B4-BE49-F238E27FC236}">
                <a16:creationId xmlns:a16="http://schemas.microsoft.com/office/drawing/2014/main" id="{A8F9A246-A16A-AACB-2CBB-07E942A05847}"/>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GB" sz="2000" dirty="0"/>
              <a:t>Bath &amp; North East Somerset is an area of relatively low deprivation. </a:t>
            </a:r>
          </a:p>
          <a:p>
            <a:pPr marL="285750" indent="-285750">
              <a:buFont typeface="Arial" panose="020B0604020202020204" pitchFamily="34" charset="0"/>
              <a:buChar char="•"/>
            </a:pPr>
            <a:r>
              <a:rPr lang="en-GB" sz="2000" dirty="0"/>
              <a:t>However, in line with national trends appears to be increasing level of violent crime. </a:t>
            </a:r>
          </a:p>
          <a:p>
            <a:pPr marL="285750" indent="-285750">
              <a:buFont typeface="Arial" panose="020B0604020202020204" pitchFamily="34" charset="0"/>
              <a:buChar char="•"/>
            </a:pPr>
            <a:r>
              <a:rPr lang="en-GB" sz="2000" dirty="0"/>
              <a:t>Concentrated in areas of high footfall such as the City Centre, Keynsham, </a:t>
            </a:r>
            <a:r>
              <a:rPr lang="en-GB" sz="2000" dirty="0" err="1"/>
              <a:t>Somer</a:t>
            </a:r>
            <a:r>
              <a:rPr lang="en-GB" sz="2000" dirty="0"/>
              <a:t> Valley and Radstock. </a:t>
            </a:r>
          </a:p>
          <a:p>
            <a:pPr marL="285750" indent="-285750">
              <a:buFont typeface="Arial" panose="020B0604020202020204" pitchFamily="34" charset="0"/>
              <a:buChar char="•"/>
            </a:pPr>
            <a:r>
              <a:rPr lang="en-GB" sz="2000" dirty="0"/>
              <a:t>Majority of perpetrators are male </a:t>
            </a:r>
          </a:p>
          <a:p>
            <a:pPr marL="285750" indent="-285750">
              <a:buFont typeface="Arial" panose="020B0604020202020204" pitchFamily="34" charset="0"/>
              <a:buChar char="•"/>
            </a:pPr>
            <a:r>
              <a:rPr lang="en-GB" sz="2000" dirty="0"/>
              <a:t>Disproportionate representation of black ethnic minorities amongst both perpetrators and victims. </a:t>
            </a:r>
          </a:p>
          <a:p>
            <a:pPr marL="285750" indent="-285750">
              <a:buFont typeface="Arial" panose="020B0604020202020204" pitchFamily="34" charset="0"/>
              <a:buChar char="•"/>
            </a:pPr>
            <a:r>
              <a:rPr lang="en-GB" sz="2000" dirty="0"/>
              <a:t>Data shows a smaller proportion of offences being committed by women, but amongst local youth there is a perception of increasing violence being perpetrated by young women and girls. </a:t>
            </a:r>
          </a:p>
          <a:p>
            <a:pPr marL="285750" indent="-285750">
              <a:buFont typeface="Arial" panose="020B0604020202020204" pitchFamily="34" charset="0"/>
              <a:buChar char="•"/>
            </a:pPr>
            <a:r>
              <a:rPr lang="en-GB" sz="2000" dirty="0"/>
              <a:t>Anecdotal evidence from young people and professionals suggests an increase in knife carrying amongst young people. This is associated with a perception of rising violent antisocial behaviour. </a:t>
            </a:r>
          </a:p>
        </p:txBody>
      </p:sp>
    </p:spTree>
    <p:extLst>
      <p:ext uri="{BB962C8B-B14F-4D97-AF65-F5344CB8AC3E}">
        <p14:creationId xmlns:p14="http://schemas.microsoft.com/office/powerpoint/2010/main" val="132415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50B8-A25F-B150-1851-C76476A1E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45B15-6087-75AB-D338-72EE38988A1D}"/>
              </a:ext>
            </a:extLst>
          </p:cNvPr>
          <p:cNvSpPr>
            <a:spLocks noGrp="1"/>
          </p:cNvSpPr>
          <p:nvPr>
            <p:ph type="title"/>
          </p:nvPr>
        </p:nvSpPr>
        <p:spPr>
          <a:xfrm>
            <a:off x="446086" y="892580"/>
            <a:ext cx="11247148" cy="532014"/>
          </a:xfrm>
        </p:spPr>
        <p:txBody>
          <a:bodyPr/>
          <a:lstStyle/>
          <a:p>
            <a:r>
              <a:rPr lang="en-GB" sz="2400" b="1" dirty="0"/>
              <a:t>Resident views on community safety (</a:t>
            </a:r>
            <a:r>
              <a:rPr lang="en-GB" sz="2400" b="1" dirty="0" err="1"/>
              <a:t>Voicebox</a:t>
            </a:r>
            <a:r>
              <a:rPr lang="en-GB" sz="2400" b="1" dirty="0"/>
              <a:t> residents survey 2021)</a:t>
            </a:r>
          </a:p>
        </p:txBody>
      </p:sp>
      <p:sp>
        <p:nvSpPr>
          <p:cNvPr id="7" name="Content Placeholder 6">
            <a:extLst>
              <a:ext uri="{FF2B5EF4-FFF2-40B4-BE49-F238E27FC236}">
                <a16:creationId xmlns:a16="http://schemas.microsoft.com/office/drawing/2014/main" id="{A8F9A246-A16A-AACB-2CBB-07E942A05847}"/>
              </a:ext>
            </a:extLst>
          </p:cNvPr>
          <p:cNvSpPr>
            <a:spLocks noGrp="1"/>
          </p:cNvSpPr>
          <p:nvPr>
            <p:ph idx="1"/>
          </p:nvPr>
        </p:nvSpPr>
        <p:spPr>
          <a:xfrm>
            <a:off x="632460" y="1828800"/>
            <a:ext cx="11060774" cy="4544568"/>
          </a:xfrm>
        </p:spPr>
        <p:txBody>
          <a:bodyPr>
            <a:normAutofit/>
          </a:bodyPr>
          <a:lstStyle/>
          <a:p>
            <a:pPr marL="285750" indent="-285750">
              <a:buFont typeface="Arial" panose="020B0604020202020204" pitchFamily="34" charset="0"/>
              <a:buChar char="•"/>
            </a:pPr>
            <a:r>
              <a:rPr lang="en-GB" sz="1800" b="1" i="0" u="none" strike="noStrike" baseline="0" dirty="0">
                <a:solidFill>
                  <a:srgbClr val="000000"/>
                </a:solidFill>
                <a:latin typeface="Calibri" panose="020F0502020204030204" pitchFamily="34" charset="0"/>
              </a:rPr>
              <a:t>85% felt very safe or safe from violence outside the home in B&amp;NES during the day </a:t>
            </a:r>
            <a:r>
              <a:rPr lang="en-GB" sz="1800" b="0" i="0" u="none" strike="noStrike" baseline="0" dirty="0">
                <a:solidFill>
                  <a:srgbClr val="000000"/>
                </a:solidFill>
                <a:latin typeface="Calibri" panose="020F0502020204030204" pitchFamily="34" charset="0"/>
              </a:rPr>
              <a:t>and 5% outlined they felt not very safe or not safe at all.</a:t>
            </a:r>
          </a:p>
          <a:p>
            <a:pPr marL="285750" indent="-285750">
              <a:buFont typeface="Arial" panose="020B0604020202020204" pitchFamily="34" charset="0"/>
              <a:buChar char="•"/>
            </a:pPr>
            <a:r>
              <a:rPr lang="en-GB" sz="1800" b="1" i="0" u="none" strike="noStrike" baseline="0" dirty="0">
                <a:solidFill>
                  <a:srgbClr val="000000"/>
                </a:solidFill>
                <a:latin typeface="Calibri" panose="020F0502020204030204" pitchFamily="34" charset="0"/>
              </a:rPr>
              <a:t>Just over half (56%) felt very safe or safe from violence outside the home in B&amp;NES during the night </a:t>
            </a:r>
            <a:r>
              <a:rPr lang="en-GB" sz="1800" b="0" i="0" u="none" strike="noStrike" baseline="0" dirty="0">
                <a:solidFill>
                  <a:srgbClr val="000000"/>
                </a:solidFill>
                <a:latin typeface="Calibri" panose="020F0502020204030204" pitchFamily="34" charset="0"/>
              </a:rPr>
              <a:t>and nearly a quarter (23%) felt not very safe or not safe at all.</a:t>
            </a:r>
          </a:p>
          <a:p>
            <a:pPr marL="285750" indent="-285750">
              <a:buFont typeface="Arial" panose="020B0604020202020204" pitchFamily="34" charset="0"/>
              <a:buChar char="•"/>
            </a:pPr>
            <a:r>
              <a:rPr lang="en-GB" sz="1800" b="1" i="0" u="none" strike="noStrike" baseline="0" dirty="0">
                <a:solidFill>
                  <a:srgbClr val="000000"/>
                </a:solidFill>
                <a:latin typeface="Calibri" panose="020F0502020204030204" pitchFamily="34" charset="0"/>
              </a:rPr>
              <a:t>71% felt children are very safe or safe from violence outside the home in B&amp;NES during the day </a:t>
            </a:r>
            <a:r>
              <a:rPr lang="en-GB" sz="1800" b="0" i="0" u="none" strike="noStrike" baseline="0" dirty="0">
                <a:solidFill>
                  <a:srgbClr val="000000"/>
                </a:solidFill>
                <a:latin typeface="Calibri" panose="020F0502020204030204" pitchFamily="34" charset="0"/>
              </a:rPr>
              <a:t>and 11% outlined they felt children are not very safe or not safe at all.</a:t>
            </a:r>
          </a:p>
          <a:p>
            <a:pPr marL="285750" indent="-285750">
              <a:buFont typeface="Arial" panose="020B0604020202020204" pitchFamily="34" charset="0"/>
              <a:buChar char="•"/>
            </a:pPr>
            <a:r>
              <a:rPr lang="en-GB" sz="1800" b="1" i="0" u="none" strike="noStrike" baseline="0" dirty="0">
                <a:solidFill>
                  <a:srgbClr val="000000"/>
                </a:solidFill>
                <a:latin typeface="Calibri" panose="020F0502020204030204" pitchFamily="34" charset="0"/>
              </a:rPr>
              <a:t>38% felt children are very safe or safe from violence outside the home in B&amp;NES during the night </a:t>
            </a:r>
            <a:r>
              <a:rPr lang="en-GB" sz="1800" b="0" i="0" u="none" strike="noStrike" baseline="0" dirty="0">
                <a:solidFill>
                  <a:srgbClr val="000000"/>
                </a:solidFill>
                <a:latin typeface="Calibri" panose="020F0502020204030204" pitchFamily="34" charset="0"/>
              </a:rPr>
              <a:t>and 37% outlined they felt children are not very safe or not safe at all.</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62% said they would be very or fairly confident about reporting concerns about violence in their local area and 18% said they would be not very confident or not confident at all.</a:t>
            </a:r>
          </a:p>
          <a:p>
            <a:pPr marL="285750" indent="-285750">
              <a:buFont typeface="Arial" panose="020B0604020202020204" pitchFamily="34" charset="0"/>
              <a:buChar char="•"/>
            </a:pPr>
            <a:r>
              <a:rPr lang="en-GB" sz="1800" b="0" i="0" u="none" strike="noStrike" baseline="0" dirty="0">
                <a:solidFill>
                  <a:srgbClr val="0070C0"/>
                </a:solidFill>
                <a:latin typeface="Calibri" panose="020F0502020204030204" pitchFamily="34" charset="0"/>
              </a:rPr>
              <a:t>46% said they would be very or fairly confident about recognising the signs of child exploitation e.g., county lines, online grooming </a:t>
            </a:r>
            <a:r>
              <a:rPr lang="en-GB" sz="1800" b="1" i="0" u="none" strike="noStrike" baseline="0" dirty="0">
                <a:solidFill>
                  <a:srgbClr val="0070C0"/>
                </a:solidFill>
                <a:latin typeface="Calibri" panose="020F0502020204030204" pitchFamily="34" charset="0"/>
              </a:rPr>
              <a:t>and 27% said they would be not very confident or not confident at all</a:t>
            </a:r>
            <a:r>
              <a:rPr lang="en-GB" sz="1800" b="0" i="0" u="none" strike="noStrike" baseline="0" dirty="0">
                <a:solidFill>
                  <a:srgbClr val="0070C0"/>
                </a:solidFill>
                <a:latin typeface="Calibri" panose="020F0502020204030204" pitchFamily="34" charset="0"/>
              </a:rPr>
              <a:t>.</a:t>
            </a:r>
            <a:endParaRPr lang="en-GB" dirty="0">
              <a:solidFill>
                <a:srgbClr val="0070C0"/>
              </a:solidFill>
            </a:endParaRPr>
          </a:p>
        </p:txBody>
      </p:sp>
    </p:spTree>
    <p:extLst>
      <p:ext uri="{BB962C8B-B14F-4D97-AF65-F5344CB8AC3E}">
        <p14:creationId xmlns:p14="http://schemas.microsoft.com/office/powerpoint/2010/main" val="1536484844"/>
      </p:ext>
    </p:extLst>
  </p:cSld>
  <p:clrMapOvr>
    <a:masterClrMapping/>
  </p:clrMapOvr>
</p:sld>
</file>

<file path=ppt/theme/theme1.xml><?xml version="1.0" encoding="utf-8"?>
<a:theme xmlns:a="http://schemas.openxmlformats.org/drawingml/2006/main" name="B&amp;NES Template">
  <a:themeElements>
    <a:clrScheme name="Custom 2">
      <a:dk1>
        <a:sysClr val="windowText" lastClr="000000"/>
      </a:dk1>
      <a:lt1>
        <a:sysClr val="window" lastClr="FFFFFF"/>
      </a:lt1>
      <a:dk2>
        <a:srgbClr val="3D3D3D"/>
      </a:dk2>
      <a:lt2>
        <a:srgbClr val="EBEBEB"/>
      </a:lt2>
      <a:accent1>
        <a:srgbClr val="00AE40"/>
      </a:accent1>
      <a:accent2>
        <a:srgbClr val="00AE40"/>
      </a:accent2>
      <a:accent3>
        <a:srgbClr val="00AEEE"/>
      </a:accent3>
      <a:accent4>
        <a:srgbClr val="E3AC5B"/>
      </a:accent4>
      <a:accent5>
        <a:srgbClr val="C67F7A"/>
      </a:accent5>
      <a:accent6>
        <a:srgbClr val="5A8071"/>
      </a:accent6>
      <a:hlink>
        <a:srgbClr val="828282"/>
      </a:hlink>
      <a:folHlink>
        <a:srgbClr val="A5A5A5"/>
      </a:folHlink>
    </a:clrScheme>
    <a:fontScheme name="Custom 1">
      <a:majorFont>
        <a:latin typeface="Arial"/>
        <a:ea typeface=""/>
        <a:cs typeface=""/>
      </a:majorFont>
      <a:minorFont>
        <a:latin typeface="Aria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design_Win32_SL_V2" id="{AE5E633B-C528-41F5-89EC-B4285BB3C75C}" vid="{44E29272-9C9D-464D-A15A-681FD42171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01D3E-B51C-46C4-83F9-9571908CE9B8}">
  <ds:schemaRefs>
    <ds:schemaRef ds:uri="http://www.w3.org/XML/1998/namespace"/>
    <ds:schemaRef ds:uri="http://schemas.microsoft.com/sharepoint/v3"/>
    <ds:schemaRef ds:uri="71af3243-3dd4-4a8d-8c0d-dd76da1f02a5"/>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230e9df3-be65-4c73-a93b-d1236ebd677e"/>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B895B08E-8B28-4F73-93D1-3488C5EFFEB1}">
  <ds:schemaRefs>
    <ds:schemaRef ds:uri="http://schemas.microsoft.com/sharepoint/v3/contenttype/forms"/>
  </ds:schemaRefs>
</ds:datastoreItem>
</file>

<file path=customXml/itemProps3.xml><?xml version="1.0" encoding="utf-8"?>
<ds:datastoreItem xmlns:ds="http://schemas.openxmlformats.org/officeDocument/2006/customXml" ds:itemID="{1C8EF6F3-B69D-4EC7-A6B2-834A766AF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1859</Words>
  <Application>Microsoft Office PowerPoint</Application>
  <PresentationFormat>Widescreen</PresentationFormat>
  <Paragraphs>239</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Open Sans</vt:lpstr>
      <vt:lpstr>Poppins</vt:lpstr>
      <vt:lpstr>Wingdings 2</vt:lpstr>
      <vt:lpstr>B&amp;NES Template</vt:lpstr>
      <vt:lpstr>PowerPoint Presentation</vt:lpstr>
      <vt:lpstr>  What is a public health approach?   What are ‘determinants’?</vt:lpstr>
      <vt:lpstr>What is a public health approach?</vt:lpstr>
      <vt:lpstr>What is a public health approach?</vt:lpstr>
      <vt:lpstr>What are ‘determinants?</vt:lpstr>
      <vt:lpstr>1) What is the problem?</vt:lpstr>
      <vt:lpstr>What is the problem?</vt:lpstr>
      <vt:lpstr>What is the problem?</vt:lpstr>
      <vt:lpstr>Resident views on community safety (Voicebox residents survey 2021)</vt:lpstr>
      <vt:lpstr>2) What are the causes?</vt:lpstr>
      <vt:lpstr>What are the causes?</vt:lpstr>
      <vt:lpstr>Contextual Safeguarding Systems – focused on harm outside the home  </vt:lpstr>
      <vt:lpstr>Data Health Warning: Increased risk - but still an uncommon outcome</vt:lpstr>
      <vt:lpstr>Individual risks</vt:lpstr>
      <vt:lpstr>Individual risks</vt:lpstr>
      <vt:lpstr>Individual risks</vt:lpstr>
      <vt:lpstr>Family risks</vt:lpstr>
      <vt:lpstr>School risks and Community risks</vt:lpstr>
      <vt:lpstr>Educational attainment in B&amp;NES </vt:lpstr>
      <vt:lpstr>Educational attainment in B&amp;NES </vt:lpstr>
      <vt:lpstr>Educational attainment in B&amp;NES </vt:lpstr>
      <vt:lpstr>Educational attainment in B&amp;NES </vt:lpstr>
      <vt:lpstr>Wider benefits of addressing these risk factors</vt:lpstr>
      <vt:lpstr>Risks factors for vulnerability to exploitation  (by giving rise to the imbalance of power which perpetrators seek to abuse).</vt:lpstr>
      <vt:lpstr>Risks factors for vulnerability to exploitation  (by giving rise to the imbalance of power which perpetrators seek to abuse).</vt:lpstr>
      <vt:lpstr>Predictive analytics</vt:lpstr>
      <vt:lpstr>3) What works and for whom?</vt:lpstr>
      <vt:lpstr>3) What works and for whom?</vt:lpstr>
      <vt:lpstr>Online harms and social media?</vt:lpstr>
      <vt:lpstr>4) Implementation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B&amp;NES PowerPoint Template</dc:title>
  <dc:creator/>
  <cp:lastModifiedBy/>
  <cp:revision>1</cp:revision>
  <dcterms:created xsi:type="dcterms:W3CDTF">2023-09-05T16:12:53Z</dcterms:created>
  <dcterms:modified xsi:type="dcterms:W3CDTF">2025-03-07T13:00:45Z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