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9">
  <p:sldMasterIdLst>
    <p:sldMasterId id="2147483648" r:id="rId1"/>
  </p:sldMasterIdLst>
  <p:notesMasterIdLst>
    <p:notesMasterId r:id="rId12"/>
  </p:notesMasterIdLst>
  <p:sldIdLst>
    <p:sldId id="286" r:id="rId2"/>
    <p:sldId id="290" r:id="rId3"/>
    <p:sldId id="291" r:id="rId4"/>
    <p:sldId id="292" r:id="rId5"/>
    <p:sldId id="293" r:id="rId6"/>
    <p:sldId id="294" r:id="rId7"/>
    <p:sldId id="299" r:id="rId8"/>
    <p:sldId id="295" r:id="rId9"/>
    <p:sldId id="297"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6DC64E0-5078-80B5-0396-147713878595}" name="Sarah Heathcote" initials="SH" userId="S::Sarah_Heathcote@BATHNES.GOV.UK::e52ccb6e-3547-4f64-835f-a545ea9a4701" providerId="AD"/>
  <p188:author id="{7F5B02E9-5EFB-D1C1-1888-A68EBEC5ED33}" name="Rebecca Reynolds" initials="RR" userId="S::Rebecca_Reynolds@BATHNES.GOV.UK::03448986-e338-4ba4-ac40-d65c2340c73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dy Thomas" initials="AT" lastIdx="1" clrIdx="0">
    <p:extLst>
      <p:ext uri="{19B8F6BF-5375-455C-9EA6-DF929625EA0E}">
        <p15:presenceInfo xmlns:p15="http://schemas.microsoft.com/office/powerpoint/2012/main" userId="S::ThomasA1@bathnes.gov.uk::49907510-21ab-4864-90e1-5e21e8ddb64a" providerId="AD"/>
      </p:ext>
    </p:extLst>
  </p:cmAuthor>
  <p:cmAuthor id="2" name="Jenny Willson" initials="JW" lastIdx="8" clrIdx="1">
    <p:extLst>
      <p:ext uri="{19B8F6BF-5375-455C-9EA6-DF929625EA0E}">
        <p15:presenceInfo xmlns:p15="http://schemas.microsoft.com/office/powerpoint/2012/main" userId="S::jenny_willson@bathnes.gov.uk::293799f2-d4b9-47eb-bf42-f295c4eecec3" providerId="AD"/>
      </p:ext>
    </p:extLst>
  </p:cmAuthor>
  <p:cmAuthor id="3" name="Amy McCullough" initials="AM" lastIdx="4" clrIdx="2">
    <p:extLst>
      <p:ext uri="{19B8F6BF-5375-455C-9EA6-DF929625EA0E}">
        <p15:presenceInfo xmlns:p15="http://schemas.microsoft.com/office/powerpoint/2012/main" userId="S::Amy_McCullough@bathnes.gov.uk::c4eea66f-f289-41fe-a99a-aba6045205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F8E6"/>
    <a:srgbClr val="91F7E1"/>
    <a:srgbClr val="914581"/>
    <a:srgbClr val="90466D"/>
    <a:srgbClr val="38848C"/>
    <a:srgbClr val="428335"/>
    <a:srgbClr val="3D2A6E"/>
    <a:srgbClr val="6E62E4"/>
    <a:srgbClr val="F7C8BF"/>
    <a:srgbClr val="F5C6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AADCB-554E-4D39-968A-5125E5A875D1}" v="3" dt="2022-09-20T16:00:11.7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7" autoAdjust="0"/>
    <p:restoredTop sz="86385" autoAdjust="0"/>
  </p:normalViewPr>
  <p:slideViewPr>
    <p:cSldViewPr snapToGrid="0">
      <p:cViewPr varScale="1">
        <p:scale>
          <a:sx n="94" d="100"/>
          <a:sy n="94" d="100"/>
        </p:scale>
        <p:origin x="108" y="18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081787-0F9F-42D2-9E50-C122E7C7621D}"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A428714A-9068-4809-831C-A2642D52FA49}">
      <dgm:prSet phldrT="[Text]" custT="1"/>
      <dgm:spPr/>
      <dgm:t>
        <a:bodyPr/>
        <a:lstStyle/>
        <a:p>
          <a:r>
            <a:rPr lang="en-GB" sz="2000" dirty="0"/>
            <a:t>PEOPLE</a:t>
          </a:r>
        </a:p>
        <a:p>
          <a:r>
            <a:rPr lang="en-GB" sz="2000" dirty="0"/>
            <a:t>SETTINGS</a:t>
          </a:r>
        </a:p>
        <a:p>
          <a:r>
            <a:rPr lang="en-GB" sz="2000" dirty="0"/>
            <a:t>PLACES</a:t>
          </a:r>
        </a:p>
      </dgm:t>
    </dgm:pt>
    <dgm:pt modelId="{328C6EC4-8CC0-4DAC-9262-87DF3486410B}" type="parTrans" cxnId="{74260A51-DDB7-4AC0-AC34-307C1F4B53C0}">
      <dgm:prSet/>
      <dgm:spPr/>
      <dgm:t>
        <a:bodyPr/>
        <a:lstStyle/>
        <a:p>
          <a:endParaRPr lang="en-GB"/>
        </a:p>
      </dgm:t>
    </dgm:pt>
    <dgm:pt modelId="{E66013A7-EC73-4FED-ADD9-AEBC1AF16B40}" type="sibTrans" cxnId="{74260A51-DDB7-4AC0-AC34-307C1F4B53C0}">
      <dgm:prSet/>
      <dgm:spPr/>
      <dgm:t>
        <a:bodyPr/>
        <a:lstStyle/>
        <a:p>
          <a:endParaRPr lang="en-GB"/>
        </a:p>
      </dgm:t>
    </dgm:pt>
    <dgm:pt modelId="{DB7DE845-CF47-41FC-A09D-9096D8A22230}">
      <dgm:prSet phldrT="[Text]"/>
      <dgm:spPr/>
      <dgm:t>
        <a:bodyPr/>
        <a:lstStyle/>
        <a:p>
          <a:r>
            <a:rPr lang="en-GB" dirty="0"/>
            <a:t>Vulnerable individuals</a:t>
          </a:r>
        </a:p>
      </dgm:t>
    </dgm:pt>
    <dgm:pt modelId="{C20DD37A-6597-41BB-AAB0-AAABDF520D5B}" type="parTrans" cxnId="{BE3633B9-B532-49E1-A036-386F4B37C1C2}">
      <dgm:prSet/>
      <dgm:spPr/>
      <dgm:t>
        <a:bodyPr/>
        <a:lstStyle/>
        <a:p>
          <a:endParaRPr lang="en-GB"/>
        </a:p>
      </dgm:t>
    </dgm:pt>
    <dgm:pt modelId="{222FF4B6-D4E2-440C-8916-0FBC27D0012D}" type="sibTrans" cxnId="{BE3633B9-B532-49E1-A036-386F4B37C1C2}">
      <dgm:prSet/>
      <dgm:spPr/>
      <dgm:t>
        <a:bodyPr/>
        <a:lstStyle/>
        <a:p>
          <a:endParaRPr lang="en-GB"/>
        </a:p>
      </dgm:t>
    </dgm:pt>
    <dgm:pt modelId="{E67837CD-C62D-40E0-959E-E82E60466C0E}">
      <dgm:prSet phldrT="[Text]"/>
      <dgm:spPr/>
      <dgm:t>
        <a:bodyPr/>
        <a:lstStyle/>
        <a:p>
          <a:r>
            <a:rPr lang="en-GB" dirty="0"/>
            <a:t>Vulnerable communities</a:t>
          </a:r>
        </a:p>
      </dgm:t>
    </dgm:pt>
    <dgm:pt modelId="{426A17B7-A78F-440A-95C9-728543273346}" type="parTrans" cxnId="{0C598EF4-322C-4940-B18F-10EAC513BFE9}">
      <dgm:prSet/>
      <dgm:spPr/>
      <dgm:t>
        <a:bodyPr/>
        <a:lstStyle/>
        <a:p>
          <a:endParaRPr lang="en-GB"/>
        </a:p>
      </dgm:t>
    </dgm:pt>
    <dgm:pt modelId="{E54156F4-8F39-48B8-9D30-56F69CC61E2E}" type="sibTrans" cxnId="{0C598EF4-322C-4940-B18F-10EAC513BFE9}">
      <dgm:prSet/>
      <dgm:spPr/>
      <dgm:t>
        <a:bodyPr/>
        <a:lstStyle/>
        <a:p>
          <a:endParaRPr lang="en-GB"/>
        </a:p>
      </dgm:t>
    </dgm:pt>
    <dgm:pt modelId="{4B071020-7CEF-4982-BDDF-DF2D8ED5667F}">
      <dgm:prSet phldrT="[Text]"/>
      <dgm:spPr/>
      <dgm:t>
        <a:bodyPr/>
        <a:lstStyle/>
        <a:p>
          <a:r>
            <a:rPr lang="en-GB" dirty="0"/>
            <a:t>Care homes and adult social care settings</a:t>
          </a:r>
        </a:p>
      </dgm:t>
    </dgm:pt>
    <dgm:pt modelId="{4574BB36-B453-43AF-A06C-2FB34DC09308}" type="parTrans" cxnId="{EFA0FCC8-8BD2-4EF6-97A1-37B7BC5B5D44}">
      <dgm:prSet/>
      <dgm:spPr/>
      <dgm:t>
        <a:bodyPr/>
        <a:lstStyle/>
        <a:p>
          <a:endParaRPr lang="en-GB"/>
        </a:p>
      </dgm:t>
    </dgm:pt>
    <dgm:pt modelId="{8FBF20AD-D391-4ADB-8BD3-235F3CC7D6A6}" type="sibTrans" cxnId="{EFA0FCC8-8BD2-4EF6-97A1-37B7BC5B5D44}">
      <dgm:prSet/>
      <dgm:spPr/>
      <dgm:t>
        <a:bodyPr/>
        <a:lstStyle/>
        <a:p>
          <a:endParaRPr lang="en-GB"/>
        </a:p>
      </dgm:t>
    </dgm:pt>
    <dgm:pt modelId="{CFA5CFB3-74EB-45B5-81EA-7687F10CAC4D}">
      <dgm:prSet phldrT="[Text]"/>
      <dgm:spPr/>
      <dgm:t>
        <a:bodyPr/>
        <a:lstStyle/>
        <a:p>
          <a:r>
            <a:rPr lang="en-GB" dirty="0"/>
            <a:t>Education settings</a:t>
          </a:r>
        </a:p>
      </dgm:t>
    </dgm:pt>
    <dgm:pt modelId="{A51EF672-FEF2-466D-8B9A-1A4B80AE68A9}" type="parTrans" cxnId="{2427B5F5-BD40-4292-A63E-CBA5D92891D9}">
      <dgm:prSet/>
      <dgm:spPr/>
      <dgm:t>
        <a:bodyPr/>
        <a:lstStyle/>
        <a:p>
          <a:endParaRPr lang="en-GB"/>
        </a:p>
      </dgm:t>
    </dgm:pt>
    <dgm:pt modelId="{6374EB03-4436-4E6D-A84D-C53597EF5AE4}" type="sibTrans" cxnId="{2427B5F5-BD40-4292-A63E-CBA5D92891D9}">
      <dgm:prSet/>
      <dgm:spPr/>
      <dgm:t>
        <a:bodyPr/>
        <a:lstStyle/>
        <a:p>
          <a:endParaRPr lang="en-GB"/>
        </a:p>
      </dgm:t>
    </dgm:pt>
    <dgm:pt modelId="{20D54FE6-F96A-4E44-B6B1-0A57C7C3F795}">
      <dgm:prSet phldrT="[Text]"/>
      <dgm:spPr/>
      <dgm:t>
        <a:bodyPr/>
        <a:lstStyle/>
        <a:p>
          <a:r>
            <a:rPr lang="en-GB" dirty="0"/>
            <a:t>Places of refuge i.e. hostels, refuges</a:t>
          </a:r>
        </a:p>
      </dgm:t>
    </dgm:pt>
    <dgm:pt modelId="{5F3E6198-A8D4-476E-B729-07773C50A892}" type="parTrans" cxnId="{CBA70B25-EB0F-4DE6-985A-CE949F51C836}">
      <dgm:prSet/>
      <dgm:spPr/>
      <dgm:t>
        <a:bodyPr/>
        <a:lstStyle/>
        <a:p>
          <a:endParaRPr lang="en-GB"/>
        </a:p>
      </dgm:t>
    </dgm:pt>
    <dgm:pt modelId="{B820247D-7351-4103-A6C1-42BA5CD90B32}" type="sibTrans" cxnId="{CBA70B25-EB0F-4DE6-985A-CE949F51C836}">
      <dgm:prSet/>
      <dgm:spPr/>
      <dgm:t>
        <a:bodyPr/>
        <a:lstStyle/>
        <a:p>
          <a:endParaRPr lang="en-GB"/>
        </a:p>
      </dgm:t>
    </dgm:pt>
    <dgm:pt modelId="{0FDD6050-150C-4AA8-9050-40902EC4E76E}">
      <dgm:prSet phldrT="[Text]"/>
      <dgm:spPr/>
      <dgm:t>
        <a:bodyPr/>
        <a:lstStyle/>
        <a:p>
          <a:r>
            <a:rPr lang="en-GB" dirty="0"/>
            <a:t>Businesses</a:t>
          </a:r>
        </a:p>
      </dgm:t>
    </dgm:pt>
    <dgm:pt modelId="{C67D1C91-9725-4FB7-B113-E01C410F60A4}" type="parTrans" cxnId="{539E84EC-22A4-442F-94A0-4B40AE8A21DD}">
      <dgm:prSet/>
      <dgm:spPr/>
      <dgm:t>
        <a:bodyPr/>
        <a:lstStyle/>
        <a:p>
          <a:endParaRPr lang="en-GB"/>
        </a:p>
      </dgm:t>
    </dgm:pt>
    <dgm:pt modelId="{19BA433E-C4D4-46E2-B83F-4A5FDCB67899}" type="sibTrans" cxnId="{539E84EC-22A4-442F-94A0-4B40AE8A21DD}">
      <dgm:prSet/>
      <dgm:spPr/>
      <dgm:t>
        <a:bodyPr/>
        <a:lstStyle/>
        <a:p>
          <a:endParaRPr lang="en-GB"/>
        </a:p>
      </dgm:t>
    </dgm:pt>
    <dgm:pt modelId="{CF54E638-13D5-4621-8525-CA5266BFC38D}">
      <dgm:prSet phldrT="[Text]"/>
      <dgm:spPr/>
      <dgm:t>
        <a:bodyPr/>
        <a:lstStyle/>
        <a:p>
          <a:r>
            <a:rPr lang="en-GB" dirty="0"/>
            <a:t>Public spaces and events</a:t>
          </a:r>
        </a:p>
      </dgm:t>
    </dgm:pt>
    <dgm:pt modelId="{D88D6B12-817F-4D9B-8295-DE912128E692}" type="parTrans" cxnId="{AE61919D-F781-4558-9E65-4664D16954CB}">
      <dgm:prSet/>
      <dgm:spPr/>
      <dgm:t>
        <a:bodyPr/>
        <a:lstStyle/>
        <a:p>
          <a:endParaRPr lang="en-GB"/>
        </a:p>
      </dgm:t>
    </dgm:pt>
    <dgm:pt modelId="{31855657-70BA-46B6-ABFA-B71CB91EE9C5}" type="sibTrans" cxnId="{AE61919D-F781-4558-9E65-4664D16954CB}">
      <dgm:prSet/>
      <dgm:spPr/>
      <dgm:t>
        <a:bodyPr/>
        <a:lstStyle/>
        <a:p>
          <a:endParaRPr lang="en-GB"/>
        </a:p>
      </dgm:t>
    </dgm:pt>
    <dgm:pt modelId="{0BF1CA5A-DDAC-4A49-AA49-F78168C2DC15}" type="pres">
      <dgm:prSet presAssocID="{65081787-0F9F-42D2-9E50-C122E7C7621D}" presName="cycle" presStyleCnt="0">
        <dgm:presLayoutVars>
          <dgm:chMax val="1"/>
          <dgm:dir/>
          <dgm:animLvl val="ctr"/>
          <dgm:resizeHandles val="exact"/>
        </dgm:presLayoutVars>
      </dgm:prSet>
      <dgm:spPr/>
    </dgm:pt>
    <dgm:pt modelId="{C9B2F26D-CA15-46C2-A61D-07D323E07054}" type="pres">
      <dgm:prSet presAssocID="{A428714A-9068-4809-831C-A2642D52FA49}" presName="centerShape" presStyleLbl="node0" presStyleIdx="0" presStyleCnt="1" custScaleX="137809" custScaleY="136718"/>
      <dgm:spPr/>
    </dgm:pt>
    <dgm:pt modelId="{E654C623-46A1-4FFF-A7FA-010DDC68DA70}" type="pres">
      <dgm:prSet presAssocID="{C20DD37A-6597-41BB-AAB0-AAABDF520D5B}" presName="Name9" presStyleLbl="parChTrans1D2" presStyleIdx="0" presStyleCnt="7"/>
      <dgm:spPr/>
    </dgm:pt>
    <dgm:pt modelId="{C1B89BD0-B94D-45FF-80F2-00D40A4CEF87}" type="pres">
      <dgm:prSet presAssocID="{C20DD37A-6597-41BB-AAB0-AAABDF520D5B}" presName="connTx" presStyleLbl="parChTrans1D2" presStyleIdx="0" presStyleCnt="7"/>
      <dgm:spPr/>
    </dgm:pt>
    <dgm:pt modelId="{8D7C3754-2ACF-4002-B8AB-B75442B25709}" type="pres">
      <dgm:prSet presAssocID="{DB7DE845-CF47-41FC-A09D-9096D8A22230}" presName="node" presStyleLbl="node1" presStyleIdx="0" presStyleCnt="7">
        <dgm:presLayoutVars>
          <dgm:bulletEnabled val="1"/>
        </dgm:presLayoutVars>
      </dgm:prSet>
      <dgm:spPr/>
    </dgm:pt>
    <dgm:pt modelId="{8552401F-0868-4033-8FB7-4EEDE4F4FE92}" type="pres">
      <dgm:prSet presAssocID="{426A17B7-A78F-440A-95C9-728543273346}" presName="Name9" presStyleLbl="parChTrans1D2" presStyleIdx="1" presStyleCnt="7"/>
      <dgm:spPr/>
    </dgm:pt>
    <dgm:pt modelId="{F0A7384F-557A-4B3D-ABAC-811FA19C3C87}" type="pres">
      <dgm:prSet presAssocID="{426A17B7-A78F-440A-95C9-728543273346}" presName="connTx" presStyleLbl="parChTrans1D2" presStyleIdx="1" presStyleCnt="7"/>
      <dgm:spPr/>
    </dgm:pt>
    <dgm:pt modelId="{F9BDB04A-018B-452C-8F7D-75F04609270C}" type="pres">
      <dgm:prSet presAssocID="{E67837CD-C62D-40E0-959E-E82E60466C0E}" presName="node" presStyleLbl="node1" presStyleIdx="1" presStyleCnt="7">
        <dgm:presLayoutVars>
          <dgm:bulletEnabled val="1"/>
        </dgm:presLayoutVars>
      </dgm:prSet>
      <dgm:spPr/>
    </dgm:pt>
    <dgm:pt modelId="{09D50469-5A83-4506-95BC-D0EA04431481}" type="pres">
      <dgm:prSet presAssocID="{4574BB36-B453-43AF-A06C-2FB34DC09308}" presName="Name9" presStyleLbl="parChTrans1D2" presStyleIdx="2" presStyleCnt="7"/>
      <dgm:spPr/>
    </dgm:pt>
    <dgm:pt modelId="{603762C4-A7B4-4EC2-8E24-9B3F6A090A02}" type="pres">
      <dgm:prSet presAssocID="{4574BB36-B453-43AF-A06C-2FB34DC09308}" presName="connTx" presStyleLbl="parChTrans1D2" presStyleIdx="2" presStyleCnt="7"/>
      <dgm:spPr/>
    </dgm:pt>
    <dgm:pt modelId="{75B5219F-480C-46BD-8E3B-2EDBD1F9FFF3}" type="pres">
      <dgm:prSet presAssocID="{4B071020-7CEF-4982-BDDF-DF2D8ED5667F}" presName="node" presStyleLbl="node1" presStyleIdx="2" presStyleCnt="7">
        <dgm:presLayoutVars>
          <dgm:bulletEnabled val="1"/>
        </dgm:presLayoutVars>
      </dgm:prSet>
      <dgm:spPr/>
    </dgm:pt>
    <dgm:pt modelId="{7535235F-21F7-4536-A6C8-4E34049E141C}" type="pres">
      <dgm:prSet presAssocID="{A51EF672-FEF2-466D-8B9A-1A4B80AE68A9}" presName="Name9" presStyleLbl="parChTrans1D2" presStyleIdx="3" presStyleCnt="7"/>
      <dgm:spPr/>
    </dgm:pt>
    <dgm:pt modelId="{E76DEC4E-D754-4BAD-AB9C-8BB67C91269F}" type="pres">
      <dgm:prSet presAssocID="{A51EF672-FEF2-466D-8B9A-1A4B80AE68A9}" presName="connTx" presStyleLbl="parChTrans1D2" presStyleIdx="3" presStyleCnt="7"/>
      <dgm:spPr/>
    </dgm:pt>
    <dgm:pt modelId="{D1847345-C3D8-4C9D-8915-27A6FF9E910E}" type="pres">
      <dgm:prSet presAssocID="{CFA5CFB3-74EB-45B5-81EA-7687F10CAC4D}" presName="node" presStyleLbl="node1" presStyleIdx="3" presStyleCnt="7">
        <dgm:presLayoutVars>
          <dgm:bulletEnabled val="1"/>
        </dgm:presLayoutVars>
      </dgm:prSet>
      <dgm:spPr/>
    </dgm:pt>
    <dgm:pt modelId="{1A45D0E1-CD50-4D82-AC09-105EEFB9568E}" type="pres">
      <dgm:prSet presAssocID="{5F3E6198-A8D4-476E-B729-07773C50A892}" presName="Name9" presStyleLbl="parChTrans1D2" presStyleIdx="4" presStyleCnt="7"/>
      <dgm:spPr/>
    </dgm:pt>
    <dgm:pt modelId="{C6DAF75D-6836-4772-B00F-C73F6B74E94F}" type="pres">
      <dgm:prSet presAssocID="{5F3E6198-A8D4-476E-B729-07773C50A892}" presName="connTx" presStyleLbl="parChTrans1D2" presStyleIdx="4" presStyleCnt="7"/>
      <dgm:spPr/>
    </dgm:pt>
    <dgm:pt modelId="{4BA2E052-36AB-49F1-BE5C-95B5EB7A520C}" type="pres">
      <dgm:prSet presAssocID="{20D54FE6-F96A-4E44-B6B1-0A57C7C3F795}" presName="node" presStyleLbl="node1" presStyleIdx="4" presStyleCnt="7">
        <dgm:presLayoutVars>
          <dgm:bulletEnabled val="1"/>
        </dgm:presLayoutVars>
      </dgm:prSet>
      <dgm:spPr/>
    </dgm:pt>
    <dgm:pt modelId="{42C95201-E138-4350-8DCF-02689B6A0C29}" type="pres">
      <dgm:prSet presAssocID="{C67D1C91-9725-4FB7-B113-E01C410F60A4}" presName="Name9" presStyleLbl="parChTrans1D2" presStyleIdx="5" presStyleCnt="7"/>
      <dgm:spPr/>
    </dgm:pt>
    <dgm:pt modelId="{E3FB9A1D-F80B-49DB-B3B8-6CCEB3CE974D}" type="pres">
      <dgm:prSet presAssocID="{C67D1C91-9725-4FB7-B113-E01C410F60A4}" presName="connTx" presStyleLbl="parChTrans1D2" presStyleIdx="5" presStyleCnt="7"/>
      <dgm:spPr/>
    </dgm:pt>
    <dgm:pt modelId="{3E336620-99A3-45B5-8D90-269B4CADD189}" type="pres">
      <dgm:prSet presAssocID="{0FDD6050-150C-4AA8-9050-40902EC4E76E}" presName="node" presStyleLbl="node1" presStyleIdx="5" presStyleCnt="7">
        <dgm:presLayoutVars>
          <dgm:bulletEnabled val="1"/>
        </dgm:presLayoutVars>
      </dgm:prSet>
      <dgm:spPr/>
    </dgm:pt>
    <dgm:pt modelId="{505A98C4-991D-41B7-8AD4-AA401BD9D299}" type="pres">
      <dgm:prSet presAssocID="{D88D6B12-817F-4D9B-8295-DE912128E692}" presName="Name9" presStyleLbl="parChTrans1D2" presStyleIdx="6" presStyleCnt="7"/>
      <dgm:spPr/>
    </dgm:pt>
    <dgm:pt modelId="{4E435DD8-085A-4B61-A750-129099627FF3}" type="pres">
      <dgm:prSet presAssocID="{D88D6B12-817F-4D9B-8295-DE912128E692}" presName="connTx" presStyleLbl="parChTrans1D2" presStyleIdx="6" presStyleCnt="7"/>
      <dgm:spPr/>
    </dgm:pt>
    <dgm:pt modelId="{6FF1E496-2396-4CA3-A4A6-258F063ECE3A}" type="pres">
      <dgm:prSet presAssocID="{CF54E638-13D5-4621-8525-CA5266BFC38D}" presName="node" presStyleLbl="node1" presStyleIdx="6" presStyleCnt="7">
        <dgm:presLayoutVars>
          <dgm:bulletEnabled val="1"/>
        </dgm:presLayoutVars>
      </dgm:prSet>
      <dgm:spPr/>
    </dgm:pt>
  </dgm:ptLst>
  <dgm:cxnLst>
    <dgm:cxn modelId="{829A1808-9C07-4199-8573-D45E39CDFC54}" type="presOf" srcId="{DB7DE845-CF47-41FC-A09D-9096D8A22230}" destId="{8D7C3754-2ACF-4002-B8AB-B75442B25709}" srcOrd="0" destOrd="0" presId="urn:microsoft.com/office/officeart/2005/8/layout/radial1"/>
    <dgm:cxn modelId="{E5E61713-DA0A-4DD2-93FB-F51311466951}" type="presOf" srcId="{C20DD37A-6597-41BB-AAB0-AAABDF520D5B}" destId="{E654C623-46A1-4FFF-A7FA-010DDC68DA70}" srcOrd="0" destOrd="0" presId="urn:microsoft.com/office/officeart/2005/8/layout/radial1"/>
    <dgm:cxn modelId="{BCB48117-42F7-4B78-A1FE-69A1C7DF5EEA}" type="presOf" srcId="{4B071020-7CEF-4982-BDDF-DF2D8ED5667F}" destId="{75B5219F-480C-46BD-8E3B-2EDBD1F9FFF3}" srcOrd="0" destOrd="0" presId="urn:microsoft.com/office/officeart/2005/8/layout/radial1"/>
    <dgm:cxn modelId="{EA34E120-B065-4E39-B60C-C85FF3DBB5EC}" type="presOf" srcId="{4574BB36-B453-43AF-A06C-2FB34DC09308}" destId="{603762C4-A7B4-4EC2-8E24-9B3F6A090A02}" srcOrd="1" destOrd="0" presId="urn:microsoft.com/office/officeart/2005/8/layout/radial1"/>
    <dgm:cxn modelId="{CBA70B25-EB0F-4DE6-985A-CE949F51C836}" srcId="{A428714A-9068-4809-831C-A2642D52FA49}" destId="{20D54FE6-F96A-4E44-B6B1-0A57C7C3F795}" srcOrd="4" destOrd="0" parTransId="{5F3E6198-A8D4-476E-B729-07773C50A892}" sibTransId="{B820247D-7351-4103-A6C1-42BA5CD90B32}"/>
    <dgm:cxn modelId="{4B5B973C-0229-4B21-8776-2E94F1FEEDB0}" type="presOf" srcId="{5F3E6198-A8D4-476E-B729-07773C50A892}" destId="{C6DAF75D-6836-4772-B00F-C73F6B74E94F}" srcOrd="1" destOrd="0" presId="urn:microsoft.com/office/officeart/2005/8/layout/radial1"/>
    <dgm:cxn modelId="{E4011070-FFF4-421E-BEFC-EE430CC30A8A}" type="presOf" srcId="{C67D1C91-9725-4FB7-B113-E01C410F60A4}" destId="{42C95201-E138-4350-8DCF-02689B6A0C29}" srcOrd="0" destOrd="0" presId="urn:microsoft.com/office/officeart/2005/8/layout/radial1"/>
    <dgm:cxn modelId="{F509C070-688F-46C2-8B14-2981CAD7CA58}" type="presOf" srcId="{CFA5CFB3-74EB-45B5-81EA-7687F10CAC4D}" destId="{D1847345-C3D8-4C9D-8915-27A6FF9E910E}" srcOrd="0" destOrd="0" presId="urn:microsoft.com/office/officeart/2005/8/layout/radial1"/>
    <dgm:cxn modelId="{74260A51-DDB7-4AC0-AC34-307C1F4B53C0}" srcId="{65081787-0F9F-42D2-9E50-C122E7C7621D}" destId="{A428714A-9068-4809-831C-A2642D52FA49}" srcOrd="0" destOrd="0" parTransId="{328C6EC4-8CC0-4DAC-9262-87DF3486410B}" sibTransId="{E66013A7-EC73-4FED-ADD9-AEBC1AF16B40}"/>
    <dgm:cxn modelId="{C532BF74-477F-431C-9EDD-0E477F98289B}" type="presOf" srcId="{426A17B7-A78F-440A-95C9-728543273346}" destId="{F0A7384F-557A-4B3D-ABAC-811FA19C3C87}" srcOrd="1" destOrd="0" presId="urn:microsoft.com/office/officeart/2005/8/layout/radial1"/>
    <dgm:cxn modelId="{112EAC7E-4EC0-45B0-9D8A-21CD5DEAF241}" type="presOf" srcId="{A51EF672-FEF2-466D-8B9A-1A4B80AE68A9}" destId="{7535235F-21F7-4536-A6C8-4E34049E141C}" srcOrd="0" destOrd="0" presId="urn:microsoft.com/office/officeart/2005/8/layout/radial1"/>
    <dgm:cxn modelId="{A3DF9C82-4DC9-42F6-94A5-72569BFA0391}" type="presOf" srcId="{E67837CD-C62D-40E0-959E-E82E60466C0E}" destId="{F9BDB04A-018B-452C-8F7D-75F04609270C}" srcOrd="0" destOrd="0" presId="urn:microsoft.com/office/officeart/2005/8/layout/radial1"/>
    <dgm:cxn modelId="{72631C84-C8EA-40BE-AFB2-8FDAAA224081}" type="presOf" srcId="{0FDD6050-150C-4AA8-9050-40902EC4E76E}" destId="{3E336620-99A3-45B5-8D90-269B4CADD189}" srcOrd="0" destOrd="0" presId="urn:microsoft.com/office/officeart/2005/8/layout/radial1"/>
    <dgm:cxn modelId="{3D467A86-653F-4FA8-A11B-8271406DEE33}" type="presOf" srcId="{426A17B7-A78F-440A-95C9-728543273346}" destId="{8552401F-0868-4033-8FB7-4EEDE4F4FE92}" srcOrd="0" destOrd="0" presId="urn:microsoft.com/office/officeart/2005/8/layout/radial1"/>
    <dgm:cxn modelId="{0EAB9D95-005E-4656-851F-1C3AB4F2A761}" type="presOf" srcId="{4574BB36-B453-43AF-A06C-2FB34DC09308}" destId="{09D50469-5A83-4506-95BC-D0EA04431481}" srcOrd="0" destOrd="0" presId="urn:microsoft.com/office/officeart/2005/8/layout/radial1"/>
    <dgm:cxn modelId="{E246BA95-7A2F-49CB-8AAB-8E7E42BFB0AA}" type="presOf" srcId="{CF54E638-13D5-4621-8525-CA5266BFC38D}" destId="{6FF1E496-2396-4CA3-A4A6-258F063ECE3A}" srcOrd="0" destOrd="0" presId="urn:microsoft.com/office/officeart/2005/8/layout/radial1"/>
    <dgm:cxn modelId="{EC028B97-0365-4A97-81EC-4649C4229289}" type="presOf" srcId="{C67D1C91-9725-4FB7-B113-E01C410F60A4}" destId="{E3FB9A1D-F80B-49DB-B3B8-6CCEB3CE974D}" srcOrd="1" destOrd="0" presId="urn:microsoft.com/office/officeart/2005/8/layout/radial1"/>
    <dgm:cxn modelId="{AE61919D-F781-4558-9E65-4664D16954CB}" srcId="{A428714A-9068-4809-831C-A2642D52FA49}" destId="{CF54E638-13D5-4621-8525-CA5266BFC38D}" srcOrd="6" destOrd="0" parTransId="{D88D6B12-817F-4D9B-8295-DE912128E692}" sibTransId="{31855657-70BA-46B6-ABFA-B71CB91EE9C5}"/>
    <dgm:cxn modelId="{F528C2B2-9361-4241-899A-0787BC770230}" type="presOf" srcId="{5F3E6198-A8D4-476E-B729-07773C50A892}" destId="{1A45D0E1-CD50-4D82-AC09-105EEFB9568E}" srcOrd="0" destOrd="0" presId="urn:microsoft.com/office/officeart/2005/8/layout/radial1"/>
    <dgm:cxn modelId="{BE3633B9-B532-49E1-A036-386F4B37C1C2}" srcId="{A428714A-9068-4809-831C-A2642D52FA49}" destId="{DB7DE845-CF47-41FC-A09D-9096D8A22230}" srcOrd="0" destOrd="0" parTransId="{C20DD37A-6597-41BB-AAB0-AAABDF520D5B}" sibTransId="{222FF4B6-D4E2-440C-8916-0FBC27D0012D}"/>
    <dgm:cxn modelId="{8F978FB9-9691-4129-AA09-213C1448888E}" type="presOf" srcId="{D88D6B12-817F-4D9B-8295-DE912128E692}" destId="{505A98C4-991D-41B7-8AD4-AA401BD9D299}" srcOrd="0" destOrd="0" presId="urn:microsoft.com/office/officeart/2005/8/layout/radial1"/>
    <dgm:cxn modelId="{B718E6BA-D4AE-47E9-A828-55C15DFBFEAF}" type="presOf" srcId="{A428714A-9068-4809-831C-A2642D52FA49}" destId="{C9B2F26D-CA15-46C2-A61D-07D323E07054}" srcOrd="0" destOrd="0" presId="urn:microsoft.com/office/officeart/2005/8/layout/radial1"/>
    <dgm:cxn modelId="{EFA0FCC8-8BD2-4EF6-97A1-37B7BC5B5D44}" srcId="{A428714A-9068-4809-831C-A2642D52FA49}" destId="{4B071020-7CEF-4982-BDDF-DF2D8ED5667F}" srcOrd="2" destOrd="0" parTransId="{4574BB36-B453-43AF-A06C-2FB34DC09308}" sibTransId="{8FBF20AD-D391-4ADB-8BD3-235F3CC7D6A6}"/>
    <dgm:cxn modelId="{FD7152D5-E1DC-41A4-884E-77F82E58CF2E}" type="presOf" srcId="{C20DD37A-6597-41BB-AAB0-AAABDF520D5B}" destId="{C1B89BD0-B94D-45FF-80F2-00D40A4CEF87}" srcOrd="1" destOrd="0" presId="urn:microsoft.com/office/officeart/2005/8/layout/radial1"/>
    <dgm:cxn modelId="{E1AE62D8-DBE9-422E-BCB6-4FEB0C774AEF}" type="presOf" srcId="{65081787-0F9F-42D2-9E50-C122E7C7621D}" destId="{0BF1CA5A-DDAC-4A49-AA49-F78168C2DC15}" srcOrd="0" destOrd="0" presId="urn:microsoft.com/office/officeart/2005/8/layout/radial1"/>
    <dgm:cxn modelId="{539E84EC-22A4-442F-94A0-4B40AE8A21DD}" srcId="{A428714A-9068-4809-831C-A2642D52FA49}" destId="{0FDD6050-150C-4AA8-9050-40902EC4E76E}" srcOrd="5" destOrd="0" parTransId="{C67D1C91-9725-4FB7-B113-E01C410F60A4}" sibTransId="{19BA433E-C4D4-46E2-B83F-4A5FDCB67899}"/>
    <dgm:cxn modelId="{93B2ACED-B98D-4314-B1D4-1DF837CAF3DD}" type="presOf" srcId="{D88D6B12-817F-4D9B-8295-DE912128E692}" destId="{4E435DD8-085A-4B61-A750-129099627FF3}" srcOrd="1" destOrd="0" presId="urn:microsoft.com/office/officeart/2005/8/layout/radial1"/>
    <dgm:cxn modelId="{33D3B5ED-1C08-41FC-97EF-3D6738B98734}" type="presOf" srcId="{A51EF672-FEF2-466D-8B9A-1A4B80AE68A9}" destId="{E76DEC4E-D754-4BAD-AB9C-8BB67C91269F}" srcOrd="1" destOrd="0" presId="urn:microsoft.com/office/officeart/2005/8/layout/radial1"/>
    <dgm:cxn modelId="{0C598EF4-322C-4940-B18F-10EAC513BFE9}" srcId="{A428714A-9068-4809-831C-A2642D52FA49}" destId="{E67837CD-C62D-40E0-959E-E82E60466C0E}" srcOrd="1" destOrd="0" parTransId="{426A17B7-A78F-440A-95C9-728543273346}" sibTransId="{E54156F4-8F39-48B8-9D30-56F69CC61E2E}"/>
    <dgm:cxn modelId="{2427B5F5-BD40-4292-A63E-CBA5D92891D9}" srcId="{A428714A-9068-4809-831C-A2642D52FA49}" destId="{CFA5CFB3-74EB-45B5-81EA-7687F10CAC4D}" srcOrd="3" destOrd="0" parTransId="{A51EF672-FEF2-466D-8B9A-1A4B80AE68A9}" sibTransId="{6374EB03-4436-4E6D-A84D-C53597EF5AE4}"/>
    <dgm:cxn modelId="{3F8052FD-3658-4E6B-869E-9F81D45D7301}" type="presOf" srcId="{20D54FE6-F96A-4E44-B6B1-0A57C7C3F795}" destId="{4BA2E052-36AB-49F1-BE5C-95B5EB7A520C}" srcOrd="0" destOrd="0" presId="urn:microsoft.com/office/officeart/2005/8/layout/radial1"/>
    <dgm:cxn modelId="{9226C1FD-7736-43AF-8639-20D69C33013E}" type="presParOf" srcId="{0BF1CA5A-DDAC-4A49-AA49-F78168C2DC15}" destId="{C9B2F26D-CA15-46C2-A61D-07D323E07054}" srcOrd="0" destOrd="0" presId="urn:microsoft.com/office/officeart/2005/8/layout/radial1"/>
    <dgm:cxn modelId="{0EF1E40B-E63C-47A7-ABA8-90F8C0F53AAF}" type="presParOf" srcId="{0BF1CA5A-DDAC-4A49-AA49-F78168C2DC15}" destId="{E654C623-46A1-4FFF-A7FA-010DDC68DA70}" srcOrd="1" destOrd="0" presId="urn:microsoft.com/office/officeart/2005/8/layout/radial1"/>
    <dgm:cxn modelId="{04B4E274-0746-4D64-8372-ACA7539E163C}" type="presParOf" srcId="{E654C623-46A1-4FFF-A7FA-010DDC68DA70}" destId="{C1B89BD0-B94D-45FF-80F2-00D40A4CEF87}" srcOrd="0" destOrd="0" presId="urn:microsoft.com/office/officeart/2005/8/layout/radial1"/>
    <dgm:cxn modelId="{86789E79-E289-496F-B251-EE479770854D}" type="presParOf" srcId="{0BF1CA5A-DDAC-4A49-AA49-F78168C2DC15}" destId="{8D7C3754-2ACF-4002-B8AB-B75442B25709}" srcOrd="2" destOrd="0" presId="urn:microsoft.com/office/officeart/2005/8/layout/radial1"/>
    <dgm:cxn modelId="{AC535E65-AC72-44C4-9E4E-C2D4D7A8ECE2}" type="presParOf" srcId="{0BF1CA5A-DDAC-4A49-AA49-F78168C2DC15}" destId="{8552401F-0868-4033-8FB7-4EEDE4F4FE92}" srcOrd="3" destOrd="0" presId="urn:microsoft.com/office/officeart/2005/8/layout/radial1"/>
    <dgm:cxn modelId="{8F609C2C-FBF8-47C1-A279-B7C187FF3B84}" type="presParOf" srcId="{8552401F-0868-4033-8FB7-4EEDE4F4FE92}" destId="{F0A7384F-557A-4B3D-ABAC-811FA19C3C87}" srcOrd="0" destOrd="0" presId="urn:microsoft.com/office/officeart/2005/8/layout/radial1"/>
    <dgm:cxn modelId="{86AB3E4D-E648-4897-8A84-29193BD4C9C5}" type="presParOf" srcId="{0BF1CA5A-DDAC-4A49-AA49-F78168C2DC15}" destId="{F9BDB04A-018B-452C-8F7D-75F04609270C}" srcOrd="4" destOrd="0" presId="urn:microsoft.com/office/officeart/2005/8/layout/radial1"/>
    <dgm:cxn modelId="{C4118610-3D17-4EB8-8702-9264CD28F5C0}" type="presParOf" srcId="{0BF1CA5A-DDAC-4A49-AA49-F78168C2DC15}" destId="{09D50469-5A83-4506-95BC-D0EA04431481}" srcOrd="5" destOrd="0" presId="urn:microsoft.com/office/officeart/2005/8/layout/radial1"/>
    <dgm:cxn modelId="{4D519DA9-AA41-407A-87FE-F6989D1ECA54}" type="presParOf" srcId="{09D50469-5A83-4506-95BC-D0EA04431481}" destId="{603762C4-A7B4-4EC2-8E24-9B3F6A090A02}" srcOrd="0" destOrd="0" presId="urn:microsoft.com/office/officeart/2005/8/layout/radial1"/>
    <dgm:cxn modelId="{1CC9D02D-9946-4143-9625-A75A0FFB76F0}" type="presParOf" srcId="{0BF1CA5A-DDAC-4A49-AA49-F78168C2DC15}" destId="{75B5219F-480C-46BD-8E3B-2EDBD1F9FFF3}" srcOrd="6" destOrd="0" presId="urn:microsoft.com/office/officeart/2005/8/layout/radial1"/>
    <dgm:cxn modelId="{ABB00752-3576-4149-8417-56E2415C26D8}" type="presParOf" srcId="{0BF1CA5A-DDAC-4A49-AA49-F78168C2DC15}" destId="{7535235F-21F7-4536-A6C8-4E34049E141C}" srcOrd="7" destOrd="0" presId="urn:microsoft.com/office/officeart/2005/8/layout/radial1"/>
    <dgm:cxn modelId="{7F7E03F3-6FB7-4631-B617-85478387E503}" type="presParOf" srcId="{7535235F-21F7-4536-A6C8-4E34049E141C}" destId="{E76DEC4E-D754-4BAD-AB9C-8BB67C91269F}" srcOrd="0" destOrd="0" presId="urn:microsoft.com/office/officeart/2005/8/layout/radial1"/>
    <dgm:cxn modelId="{C964B5AC-E34A-4A84-94DA-6010397F6018}" type="presParOf" srcId="{0BF1CA5A-DDAC-4A49-AA49-F78168C2DC15}" destId="{D1847345-C3D8-4C9D-8915-27A6FF9E910E}" srcOrd="8" destOrd="0" presId="urn:microsoft.com/office/officeart/2005/8/layout/radial1"/>
    <dgm:cxn modelId="{0C2168CF-8771-4D7A-839F-F4FFCC6A597F}" type="presParOf" srcId="{0BF1CA5A-DDAC-4A49-AA49-F78168C2DC15}" destId="{1A45D0E1-CD50-4D82-AC09-105EEFB9568E}" srcOrd="9" destOrd="0" presId="urn:microsoft.com/office/officeart/2005/8/layout/radial1"/>
    <dgm:cxn modelId="{567BBBAE-EB39-4315-A72E-9745D7A08829}" type="presParOf" srcId="{1A45D0E1-CD50-4D82-AC09-105EEFB9568E}" destId="{C6DAF75D-6836-4772-B00F-C73F6B74E94F}" srcOrd="0" destOrd="0" presId="urn:microsoft.com/office/officeart/2005/8/layout/radial1"/>
    <dgm:cxn modelId="{C1B0AA0B-2AEB-48FF-8AA7-65CB90D49DCC}" type="presParOf" srcId="{0BF1CA5A-DDAC-4A49-AA49-F78168C2DC15}" destId="{4BA2E052-36AB-49F1-BE5C-95B5EB7A520C}" srcOrd="10" destOrd="0" presId="urn:microsoft.com/office/officeart/2005/8/layout/radial1"/>
    <dgm:cxn modelId="{B530AC0B-6766-41D4-96D7-B583B63ABDE2}" type="presParOf" srcId="{0BF1CA5A-DDAC-4A49-AA49-F78168C2DC15}" destId="{42C95201-E138-4350-8DCF-02689B6A0C29}" srcOrd="11" destOrd="0" presId="urn:microsoft.com/office/officeart/2005/8/layout/radial1"/>
    <dgm:cxn modelId="{816DD90A-DE20-40C1-8E71-01F78356346C}" type="presParOf" srcId="{42C95201-E138-4350-8DCF-02689B6A0C29}" destId="{E3FB9A1D-F80B-49DB-B3B8-6CCEB3CE974D}" srcOrd="0" destOrd="0" presId="urn:microsoft.com/office/officeart/2005/8/layout/radial1"/>
    <dgm:cxn modelId="{CBB980FF-979E-4AA7-B0BC-6077A2CD7F55}" type="presParOf" srcId="{0BF1CA5A-DDAC-4A49-AA49-F78168C2DC15}" destId="{3E336620-99A3-45B5-8D90-269B4CADD189}" srcOrd="12" destOrd="0" presId="urn:microsoft.com/office/officeart/2005/8/layout/radial1"/>
    <dgm:cxn modelId="{C94C82D0-9389-4B4F-87A9-6F9EFCD2D2C8}" type="presParOf" srcId="{0BF1CA5A-DDAC-4A49-AA49-F78168C2DC15}" destId="{505A98C4-991D-41B7-8AD4-AA401BD9D299}" srcOrd="13" destOrd="0" presId="urn:microsoft.com/office/officeart/2005/8/layout/radial1"/>
    <dgm:cxn modelId="{175C43DE-1713-4511-8201-61197D4E54FD}" type="presParOf" srcId="{505A98C4-991D-41B7-8AD4-AA401BD9D299}" destId="{4E435DD8-085A-4B61-A750-129099627FF3}" srcOrd="0" destOrd="0" presId="urn:microsoft.com/office/officeart/2005/8/layout/radial1"/>
    <dgm:cxn modelId="{2E295D6E-0B78-4736-855C-DC57AC80DD5C}" type="presParOf" srcId="{0BF1CA5A-DDAC-4A49-AA49-F78168C2DC15}" destId="{6FF1E496-2396-4CA3-A4A6-258F063ECE3A}" srcOrd="14" destOrd="0" presId="urn:microsoft.com/office/officeart/2005/8/layout/radial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2F26D-CA15-46C2-A61D-07D323E07054}">
      <dsp:nvSpPr>
        <dsp:cNvPr id="0" name=""/>
        <dsp:cNvSpPr/>
      </dsp:nvSpPr>
      <dsp:spPr>
        <a:xfrm>
          <a:off x="4776160" y="1746739"/>
          <a:ext cx="1809099" cy="1794776"/>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PEOPLE</a:t>
          </a:r>
        </a:p>
        <a:p>
          <a:pPr marL="0" lvl="0" indent="0" algn="ctr" defTabSz="889000">
            <a:lnSpc>
              <a:spcPct val="90000"/>
            </a:lnSpc>
            <a:spcBef>
              <a:spcPct val="0"/>
            </a:spcBef>
            <a:spcAft>
              <a:spcPct val="35000"/>
            </a:spcAft>
            <a:buNone/>
          </a:pPr>
          <a:r>
            <a:rPr lang="en-GB" sz="2000" kern="1200" dirty="0"/>
            <a:t>SETTINGS</a:t>
          </a:r>
        </a:p>
        <a:p>
          <a:pPr marL="0" lvl="0" indent="0" algn="ctr" defTabSz="889000">
            <a:lnSpc>
              <a:spcPct val="90000"/>
            </a:lnSpc>
            <a:spcBef>
              <a:spcPct val="0"/>
            </a:spcBef>
            <a:spcAft>
              <a:spcPct val="35000"/>
            </a:spcAft>
            <a:buNone/>
          </a:pPr>
          <a:r>
            <a:rPr lang="en-GB" sz="2000" kern="1200" dirty="0"/>
            <a:t>PLACES</a:t>
          </a:r>
        </a:p>
      </dsp:txBody>
      <dsp:txXfrm>
        <a:off x="5041096" y="2009578"/>
        <a:ext cx="1279227" cy="1269098"/>
      </dsp:txXfrm>
    </dsp:sp>
    <dsp:sp modelId="{E654C623-46A1-4FFF-A7FA-010DDC68DA70}">
      <dsp:nvSpPr>
        <dsp:cNvPr id="0" name=""/>
        <dsp:cNvSpPr/>
      </dsp:nvSpPr>
      <dsp:spPr>
        <a:xfrm rot="16200000">
          <a:off x="5473241" y="1528872"/>
          <a:ext cx="414936" cy="20798"/>
        </a:xfrm>
        <a:custGeom>
          <a:avLst/>
          <a:gdLst/>
          <a:ahLst/>
          <a:cxnLst/>
          <a:rect l="0" t="0" r="0" b="0"/>
          <a:pathLst>
            <a:path>
              <a:moveTo>
                <a:pt x="0" y="10399"/>
              </a:moveTo>
              <a:lnTo>
                <a:pt x="414936"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670336" y="1528897"/>
        <a:ext cx="20746" cy="20746"/>
      </dsp:txXfrm>
    </dsp:sp>
    <dsp:sp modelId="{8D7C3754-2ACF-4002-B8AB-B75442B25709}">
      <dsp:nvSpPr>
        <dsp:cNvPr id="0" name=""/>
        <dsp:cNvSpPr/>
      </dsp:nvSpPr>
      <dsp:spPr>
        <a:xfrm>
          <a:off x="5024330" y="19044"/>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Vulnerable individuals</a:t>
          </a:r>
        </a:p>
      </dsp:txBody>
      <dsp:txXfrm>
        <a:off x="5216579" y="211293"/>
        <a:ext cx="928260" cy="928260"/>
      </dsp:txXfrm>
    </dsp:sp>
    <dsp:sp modelId="{8552401F-0868-4033-8FB7-4EEDE4F4FE92}">
      <dsp:nvSpPr>
        <dsp:cNvPr id="0" name=""/>
        <dsp:cNvSpPr/>
      </dsp:nvSpPr>
      <dsp:spPr>
        <a:xfrm rot="19285714">
          <a:off x="6340935" y="1943503"/>
          <a:ext cx="410579" cy="20798"/>
        </a:xfrm>
        <a:custGeom>
          <a:avLst/>
          <a:gdLst/>
          <a:ahLst/>
          <a:cxnLst/>
          <a:rect l="0" t="0" r="0" b="0"/>
          <a:pathLst>
            <a:path>
              <a:moveTo>
                <a:pt x="0" y="10399"/>
              </a:moveTo>
              <a:lnTo>
                <a:pt x="410579"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535960" y="1943638"/>
        <a:ext cx="20528" cy="20528"/>
      </dsp:txXfrm>
    </dsp:sp>
    <dsp:sp modelId="{F9BDB04A-018B-452C-8F7D-75F04609270C}">
      <dsp:nvSpPr>
        <dsp:cNvPr id="0" name=""/>
        <dsp:cNvSpPr/>
      </dsp:nvSpPr>
      <dsp:spPr>
        <a:xfrm>
          <a:off x="6563525" y="760281"/>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Vulnerable communities</a:t>
          </a:r>
        </a:p>
      </dsp:txBody>
      <dsp:txXfrm>
        <a:off x="6755774" y="952530"/>
        <a:ext cx="928260" cy="928260"/>
      </dsp:txXfrm>
    </dsp:sp>
    <dsp:sp modelId="{09D50469-5A83-4506-95BC-D0EA04431481}">
      <dsp:nvSpPr>
        <dsp:cNvPr id="0" name=""/>
        <dsp:cNvSpPr/>
      </dsp:nvSpPr>
      <dsp:spPr>
        <a:xfrm rot="771429">
          <a:off x="6557114" y="2880339"/>
          <a:ext cx="408133" cy="20798"/>
        </a:xfrm>
        <a:custGeom>
          <a:avLst/>
          <a:gdLst/>
          <a:ahLst/>
          <a:cxnLst/>
          <a:rect l="0" t="0" r="0" b="0"/>
          <a:pathLst>
            <a:path>
              <a:moveTo>
                <a:pt x="0" y="10399"/>
              </a:moveTo>
              <a:lnTo>
                <a:pt x="408133"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750978" y="2880535"/>
        <a:ext cx="20406" cy="20406"/>
      </dsp:txXfrm>
    </dsp:sp>
    <dsp:sp modelId="{75B5219F-480C-46BD-8E3B-2EDBD1F9FFF3}">
      <dsp:nvSpPr>
        <dsp:cNvPr id="0" name=""/>
        <dsp:cNvSpPr/>
      </dsp:nvSpPr>
      <dsp:spPr>
        <a:xfrm>
          <a:off x="6943675" y="2425826"/>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Care homes and adult social care settings</a:t>
          </a:r>
        </a:p>
      </dsp:txBody>
      <dsp:txXfrm>
        <a:off x="7135924" y="2618075"/>
        <a:ext cx="928260" cy="928260"/>
      </dsp:txXfrm>
    </dsp:sp>
    <dsp:sp modelId="{7535235F-21F7-4536-A6C8-4E34049E141C}">
      <dsp:nvSpPr>
        <dsp:cNvPr id="0" name=""/>
        <dsp:cNvSpPr/>
      </dsp:nvSpPr>
      <dsp:spPr>
        <a:xfrm rot="3857143">
          <a:off x="5953578" y="3629771"/>
          <a:ext cx="413601" cy="20798"/>
        </a:xfrm>
        <a:custGeom>
          <a:avLst/>
          <a:gdLst/>
          <a:ahLst/>
          <a:cxnLst/>
          <a:rect l="0" t="0" r="0" b="0"/>
          <a:pathLst>
            <a:path>
              <a:moveTo>
                <a:pt x="0" y="10399"/>
              </a:moveTo>
              <a:lnTo>
                <a:pt x="413601"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150038" y="3629830"/>
        <a:ext cx="20680" cy="20680"/>
      </dsp:txXfrm>
    </dsp:sp>
    <dsp:sp modelId="{D1847345-C3D8-4C9D-8915-27A6FF9E910E}">
      <dsp:nvSpPr>
        <dsp:cNvPr id="0" name=""/>
        <dsp:cNvSpPr/>
      </dsp:nvSpPr>
      <dsp:spPr>
        <a:xfrm>
          <a:off x="5878519" y="3761489"/>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Education settings</a:t>
          </a:r>
        </a:p>
      </dsp:txBody>
      <dsp:txXfrm>
        <a:off x="6070768" y="3953738"/>
        <a:ext cx="928260" cy="928260"/>
      </dsp:txXfrm>
    </dsp:sp>
    <dsp:sp modelId="{1A45D0E1-CD50-4D82-AC09-105EEFB9568E}">
      <dsp:nvSpPr>
        <dsp:cNvPr id="0" name=""/>
        <dsp:cNvSpPr/>
      </dsp:nvSpPr>
      <dsp:spPr>
        <a:xfrm rot="6942857">
          <a:off x="4994240" y="3629771"/>
          <a:ext cx="413601" cy="20798"/>
        </a:xfrm>
        <a:custGeom>
          <a:avLst/>
          <a:gdLst/>
          <a:ahLst/>
          <a:cxnLst/>
          <a:rect l="0" t="0" r="0" b="0"/>
          <a:pathLst>
            <a:path>
              <a:moveTo>
                <a:pt x="0" y="10399"/>
              </a:moveTo>
              <a:lnTo>
                <a:pt x="413601"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5190700" y="3629830"/>
        <a:ext cx="20680" cy="20680"/>
      </dsp:txXfrm>
    </dsp:sp>
    <dsp:sp modelId="{4BA2E052-36AB-49F1-BE5C-95B5EB7A520C}">
      <dsp:nvSpPr>
        <dsp:cNvPr id="0" name=""/>
        <dsp:cNvSpPr/>
      </dsp:nvSpPr>
      <dsp:spPr>
        <a:xfrm>
          <a:off x="4170142" y="3761489"/>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Places of refuge i.e. hostels, refuges</a:t>
          </a:r>
        </a:p>
      </dsp:txBody>
      <dsp:txXfrm>
        <a:off x="4362391" y="3953738"/>
        <a:ext cx="928260" cy="928260"/>
      </dsp:txXfrm>
    </dsp:sp>
    <dsp:sp modelId="{42C95201-E138-4350-8DCF-02689B6A0C29}">
      <dsp:nvSpPr>
        <dsp:cNvPr id="0" name=""/>
        <dsp:cNvSpPr/>
      </dsp:nvSpPr>
      <dsp:spPr>
        <a:xfrm rot="10028571">
          <a:off x="4396171" y="2880339"/>
          <a:ext cx="408133" cy="20798"/>
        </a:xfrm>
        <a:custGeom>
          <a:avLst/>
          <a:gdLst/>
          <a:ahLst/>
          <a:cxnLst/>
          <a:rect l="0" t="0" r="0" b="0"/>
          <a:pathLst>
            <a:path>
              <a:moveTo>
                <a:pt x="0" y="10399"/>
              </a:moveTo>
              <a:lnTo>
                <a:pt x="408133"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90035" y="2880535"/>
        <a:ext cx="20406" cy="20406"/>
      </dsp:txXfrm>
    </dsp:sp>
    <dsp:sp modelId="{3E336620-99A3-45B5-8D90-269B4CADD189}">
      <dsp:nvSpPr>
        <dsp:cNvPr id="0" name=""/>
        <dsp:cNvSpPr/>
      </dsp:nvSpPr>
      <dsp:spPr>
        <a:xfrm>
          <a:off x="3104986" y="2425826"/>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Businesses</a:t>
          </a:r>
        </a:p>
      </dsp:txBody>
      <dsp:txXfrm>
        <a:off x="3297235" y="2618075"/>
        <a:ext cx="928260" cy="928260"/>
      </dsp:txXfrm>
    </dsp:sp>
    <dsp:sp modelId="{505A98C4-991D-41B7-8AD4-AA401BD9D299}">
      <dsp:nvSpPr>
        <dsp:cNvPr id="0" name=""/>
        <dsp:cNvSpPr/>
      </dsp:nvSpPr>
      <dsp:spPr>
        <a:xfrm rot="13114286">
          <a:off x="4609905" y="1943503"/>
          <a:ext cx="410579" cy="20798"/>
        </a:xfrm>
        <a:custGeom>
          <a:avLst/>
          <a:gdLst/>
          <a:ahLst/>
          <a:cxnLst/>
          <a:rect l="0" t="0" r="0" b="0"/>
          <a:pathLst>
            <a:path>
              <a:moveTo>
                <a:pt x="0" y="10399"/>
              </a:moveTo>
              <a:lnTo>
                <a:pt x="410579" y="1039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804930" y="1943638"/>
        <a:ext cx="20528" cy="20528"/>
      </dsp:txXfrm>
    </dsp:sp>
    <dsp:sp modelId="{6FF1E496-2396-4CA3-A4A6-258F063ECE3A}">
      <dsp:nvSpPr>
        <dsp:cNvPr id="0" name=""/>
        <dsp:cNvSpPr/>
      </dsp:nvSpPr>
      <dsp:spPr>
        <a:xfrm>
          <a:off x="3485136" y="760281"/>
          <a:ext cx="1312758" cy="1312758"/>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Public spaces and events</a:t>
          </a:r>
        </a:p>
      </dsp:txBody>
      <dsp:txXfrm>
        <a:off x="3677385" y="952530"/>
        <a:ext cx="928260" cy="92826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08494E-1680-46EA-A0DA-7681054CC56E}" type="datetimeFigureOut">
              <a:rPr lang="en-GB" smtClean="0"/>
              <a:t>26/10/2022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B9E1C8-D063-443B-BBFB-DD6690BCB690}" type="slidenum">
              <a:rPr lang="en-GB" smtClean="0"/>
              <a:t>‹#›</a:t>
            </a:fld>
            <a:endParaRPr lang="en-GB" dirty="0"/>
          </a:p>
        </p:txBody>
      </p:sp>
    </p:spTree>
    <p:extLst>
      <p:ext uri="{BB962C8B-B14F-4D97-AF65-F5344CB8AC3E}">
        <p14:creationId xmlns:p14="http://schemas.microsoft.com/office/powerpoint/2010/main" val="340320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B9E1C8-D063-443B-BBFB-DD6690BCB690}" type="slidenum">
              <a:rPr lang="en-GB" smtClean="0"/>
              <a:t>6</a:t>
            </a:fld>
            <a:endParaRPr lang="en-GB" dirty="0"/>
          </a:p>
        </p:txBody>
      </p:sp>
    </p:spTree>
    <p:extLst>
      <p:ext uri="{BB962C8B-B14F-4D97-AF65-F5344CB8AC3E}">
        <p14:creationId xmlns:p14="http://schemas.microsoft.com/office/powerpoint/2010/main" val="1573508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C324D40-A2C8-4993-A40D-6F5EE59A12FC}"/>
              </a:ext>
            </a:extLst>
          </p:cNvPr>
          <p:cNvSpPr>
            <a:spLocks noGrp="1"/>
          </p:cNvSpPr>
          <p:nvPr>
            <p:ph type="body" sz="quarter" idx="10" hasCustomPrompt="1"/>
          </p:nvPr>
        </p:nvSpPr>
        <p:spPr>
          <a:xfrm>
            <a:off x="3510756" y="4988012"/>
            <a:ext cx="5170488" cy="814387"/>
          </a:xfrm>
          <a:prstGeom prst="rect">
            <a:avLst/>
          </a:prstGeom>
        </p:spPr>
        <p:txBody>
          <a:bodyPr/>
          <a:lstStyle>
            <a:lvl1pPr marL="0" indent="0" algn="ctr">
              <a:buNone/>
              <a:defRPr>
                <a:solidFill>
                  <a:schemeClr val="bg1"/>
                </a:solidFill>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INSERT POWERPOINT TITLE</a:t>
            </a:r>
          </a:p>
          <a:p>
            <a:pPr lvl="0"/>
            <a:r>
              <a:rPr lang="en-US" dirty="0"/>
              <a:t>DATE</a:t>
            </a:r>
          </a:p>
        </p:txBody>
      </p:sp>
    </p:spTree>
    <p:extLst>
      <p:ext uri="{BB962C8B-B14F-4D97-AF65-F5344CB8AC3E}">
        <p14:creationId xmlns:p14="http://schemas.microsoft.com/office/powerpoint/2010/main" val="4176998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447B0E6-9052-EE42-AE8C-7B5DD17A6F2E}"/>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B6B10E10-98C9-4098-9CAE-3F51E1E1B915}"/>
              </a:ext>
            </a:extLst>
          </p:cNvPr>
          <p:cNvSpPr>
            <a:spLocks noGrp="1"/>
          </p:cNvSpPr>
          <p:nvPr>
            <p:ph sz="quarter" idx="10"/>
          </p:nvPr>
        </p:nvSpPr>
        <p:spPr>
          <a:xfrm>
            <a:off x="865188" y="1736090"/>
            <a:ext cx="10631488" cy="46561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FA6913D0-79E9-4C66-A5DA-E8A4C0D373AD}"/>
              </a:ext>
            </a:extLst>
          </p:cNvPr>
          <p:cNvSpPr>
            <a:spLocks noGrp="1"/>
          </p:cNvSpPr>
          <p:nvPr>
            <p:ph type="body" sz="quarter" idx="11" hasCustomPrompt="1"/>
          </p:nvPr>
        </p:nvSpPr>
        <p:spPr>
          <a:xfrm>
            <a:off x="865188" y="839788"/>
            <a:ext cx="8412162" cy="565150"/>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pPr lvl="0"/>
            <a:r>
              <a:rPr lang="en-US" dirty="0"/>
              <a:t>Insert Title Here</a:t>
            </a:r>
          </a:p>
        </p:txBody>
      </p:sp>
    </p:spTree>
    <p:extLst>
      <p:ext uri="{BB962C8B-B14F-4D97-AF65-F5344CB8AC3E}">
        <p14:creationId xmlns:p14="http://schemas.microsoft.com/office/powerpoint/2010/main" val="3825008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447B0E6-9052-EE42-AE8C-7B5DD17A6F2E}"/>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Text Placeholder 3">
            <a:extLst>
              <a:ext uri="{FF2B5EF4-FFF2-40B4-BE49-F238E27FC236}">
                <a16:creationId xmlns:a16="http://schemas.microsoft.com/office/drawing/2014/main" id="{B8C43A1C-015C-43A1-911F-4565773981D8}"/>
              </a:ext>
            </a:extLst>
          </p:cNvPr>
          <p:cNvSpPr>
            <a:spLocks noGrp="1"/>
          </p:cNvSpPr>
          <p:nvPr>
            <p:ph type="body" sz="quarter" idx="10"/>
          </p:nvPr>
        </p:nvSpPr>
        <p:spPr>
          <a:xfrm>
            <a:off x="865188" y="1753567"/>
            <a:ext cx="9934575" cy="4622800"/>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4">
            <a:extLst>
              <a:ext uri="{FF2B5EF4-FFF2-40B4-BE49-F238E27FC236}">
                <a16:creationId xmlns:a16="http://schemas.microsoft.com/office/drawing/2014/main" id="{2514997A-FA21-4DF2-B4D7-5616905D7A26}"/>
              </a:ext>
            </a:extLst>
          </p:cNvPr>
          <p:cNvSpPr>
            <a:spLocks noGrp="1"/>
          </p:cNvSpPr>
          <p:nvPr>
            <p:ph type="body" sz="quarter" idx="11" hasCustomPrompt="1"/>
          </p:nvPr>
        </p:nvSpPr>
        <p:spPr>
          <a:xfrm>
            <a:off x="865188" y="839788"/>
            <a:ext cx="8412162" cy="565150"/>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pPr lvl="0"/>
            <a:r>
              <a:rPr lang="en-US" dirty="0"/>
              <a:t>Insert Title Here</a:t>
            </a:r>
          </a:p>
        </p:txBody>
      </p:sp>
    </p:spTree>
    <p:extLst>
      <p:ext uri="{BB962C8B-B14F-4D97-AF65-F5344CB8AC3E}">
        <p14:creationId xmlns:p14="http://schemas.microsoft.com/office/powerpoint/2010/main" val="4058072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447B0E6-9052-EE42-AE8C-7B5DD17A6F2E}"/>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1B905948-D125-4AAA-AD7B-90A7CE220A40}"/>
              </a:ext>
            </a:extLst>
          </p:cNvPr>
          <p:cNvSpPr>
            <a:spLocks noGrp="1"/>
          </p:cNvSpPr>
          <p:nvPr>
            <p:ph sz="quarter" idx="10"/>
          </p:nvPr>
        </p:nvSpPr>
        <p:spPr>
          <a:xfrm>
            <a:off x="865188" y="1737403"/>
            <a:ext cx="9899969" cy="4788131"/>
          </a:xfrm>
          <a:prstGeom prst="rect">
            <a:avLst/>
          </a:prstGeom>
        </p:spPr>
        <p:txBody>
          <a:bodyPr/>
          <a:lstStyle>
            <a:lvl1pPr marL="0" indent="0">
              <a:buNone/>
              <a:defRPr>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4">
            <a:extLst>
              <a:ext uri="{FF2B5EF4-FFF2-40B4-BE49-F238E27FC236}">
                <a16:creationId xmlns:a16="http://schemas.microsoft.com/office/drawing/2014/main" id="{B8F9697F-350B-4DCD-BA39-37D824536E92}"/>
              </a:ext>
            </a:extLst>
          </p:cNvPr>
          <p:cNvSpPr>
            <a:spLocks noGrp="1"/>
          </p:cNvSpPr>
          <p:nvPr>
            <p:ph type="body" sz="quarter" idx="11" hasCustomPrompt="1"/>
          </p:nvPr>
        </p:nvSpPr>
        <p:spPr>
          <a:xfrm>
            <a:off x="865188" y="839788"/>
            <a:ext cx="8412162" cy="565150"/>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pPr lvl="0"/>
            <a:r>
              <a:rPr lang="en-US" dirty="0"/>
              <a:t>Insert Title Here</a:t>
            </a:r>
          </a:p>
        </p:txBody>
      </p:sp>
    </p:spTree>
    <p:extLst>
      <p:ext uri="{BB962C8B-B14F-4D97-AF65-F5344CB8AC3E}">
        <p14:creationId xmlns:p14="http://schemas.microsoft.com/office/powerpoint/2010/main" val="91347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62EDC1-9487-45A0-B875-431CD3385D11}"/>
              </a:ext>
            </a:extLst>
          </p:cNvPr>
          <p:cNvSpPr>
            <a:spLocks noChangeAspect="1"/>
          </p:cNvSpPr>
          <p:nvPr userDrawn="1"/>
        </p:nvSpPr>
        <p:spPr>
          <a:xfrm>
            <a:off x="4123113" y="2252749"/>
            <a:ext cx="4314305" cy="2568633"/>
          </a:xfrm>
          <a:prstGeom prst="rect">
            <a:avLst/>
          </a:prstGeom>
          <a:solidFill>
            <a:srgbClr val="009FE3"/>
          </a:solidFill>
          <a:ln>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 Placeholder 4">
            <a:extLst>
              <a:ext uri="{FF2B5EF4-FFF2-40B4-BE49-F238E27FC236}">
                <a16:creationId xmlns:a16="http://schemas.microsoft.com/office/drawing/2014/main" id="{9750BC9D-AAF4-47A0-AF29-E4CF714C6040}"/>
              </a:ext>
            </a:extLst>
          </p:cNvPr>
          <p:cNvSpPr>
            <a:spLocks noGrp="1"/>
          </p:cNvSpPr>
          <p:nvPr>
            <p:ph type="body" sz="quarter" idx="10" hasCustomPrompt="1"/>
          </p:nvPr>
        </p:nvSpPr>
        <p:spPr>
          <a:xfrm>
            <a:off x="3676780" y="2838666"/>
            <a:ext cx="4838440" cy="1180667"/>
          </a:xfrm>
          <a:prstGeom prst="rect">
            <a:avLst/>
          </a:prstGeom>
        </p:spPr>
        <p:txBody>
          <a:bodyPr/>
          <a:lstStyle>
            <a:lvl1pPr marL="0" indent="0">
              <a:buNone/>
              <a:defRPr sz="3600" b="1">
                <a:solidFill>
                  <a:schemeClr val="bg1"/>
                </a:solidFill>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a:r>
              <a:rPr lang="en-US" dirty="0"/>
              <a:t>INSERT CTA OR TITLE HERE</a:t>
            </a:r>
            <a:endParaRPr lang="en-GB" dirty="0"/>
          </a:p>
        </p:txBody>
      </p:sp>
    </p:spTree>
    <p:extLst>
      <p:ext uri="{BB962C8B-B14F-4D97-AF65-F5344CB8AC3E}">
        <p14:creationId xmlns:p14="http://schemas.microsoft.com/office/powerpoint/2010/main" val="121872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447B0E6-9052-EE42-AE8C-7B5DD17A6F2E}"/>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Text Placeholder 5">
            <a:extLst>
              <a:ext uri="{FF2B5EF4-FFF2-40B4-BE49-F238E27FC236}">
                <a16:creationId xmlns:a16="http://schemas.microsoft.com/office/drawing/2014/main" id="{2B12627C-3BB5-43B8-920B-306D3654558D}"/>
              </a:ext>
            </a:extLst>
          </p:cNvPr>
          <p:cNvSpPr>
            <a:spLocks noGrp="1"/>
          </p:cNvSpPr>
          <p:nvPr>
            <p:ph type="body" sz="quarter" idx="11"/>
          </p:nvPr>
        </p:nvSpPr>
        <p:spPr>
          <a:xfrm>
            <a:off x="7000038" y="2261926"/>
            <a:ext cx="4468812" cy="4397375"/>
          </a:xfrm>
          <a:prstGeom prst="rect">
            <a:avLst/>
          </a:prstGeom>
        </p:spPr>
        <p:txBody>
          <a:bodyPr/>
          <a:lstStyle>
            <a:lvl1pPr marL="0" indent="0">
              <a:buNone/>
              <a:defRPr>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Rectangle 8">
            <a:extLst>
              <a:ext uri="{FF2B5EF4-FFF2-40B4-BE49-F238E27FC236}">
                <a16:creationId xmlns:a16="http://schemas.microsoft.com/office/drawing/2014/main" id="{729A8A21-6FD8-4FAD-A900-C7A9A5EF64A8}"/>
              </a:ext>
            </a:extLst>
          </p:cNvPr>
          <p:cNvSpPr/>
          <p:nvPr userDrawn="1"/>
        </p:nvSpPr>
        <p:spPr>
          <a:xfrm>
            <a:off x="0" y="0"/>
            <a:ext cx="624285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Picture Placeholder 3">
            <a:extLst>
              <a:ext uri="{FF2B5EF4-FFF2-40B4-BE49-F238E27FC236}">
                <a16:creationId xmlns:a16="http://schemas.microsoft.com/office/drawing/2014/main" id="{BDF69206-2BD3-499F-BCCB-233BA90ACBC2}"/>
              </a:ext>
            </a:extLst>
          </p:cNvPr>
          <p:cNvSpPr>
            <a:spLocks noGrp="1"/>
          </p:cNvSpPr>
          <p:nvPr>
            <p:ph type="pic" sz="quarter" idx="10"/>
          </p:nvPr>
        </p:nvSpPr>
        <p:spPr>
          <a:xfrm>
            <a:off x="0" y="0"/>
            <a:ext cx="6242858" cy="6858000"/>
          </a:xfrm>
          <a:prstGeom prst="rect">
            <a:avLst/>
          </a:prstGeom>
        </p:spPr>
        <p:txBody>
          <a:bodyPr/>
          <a:lstStyle/>
          <a:p>
            <a:endParaRPr lang="en-GB" dirty="0"/>
          </a:p>
        </p:txBody>
      </p:sp>
      <p:sp>
        <p:nvSpPr>
          <p:cNvPr id="11" name="Text Placeholder 5">
            <a:extLst>
              <a:ext uri="{FF2B5EF4-FFF2-40B4-BE49-F238E27FC236}">
                <a16:creationId xmlns:a16="http://schemas.microsoft.com/office/drawing/2014/main" id="{73B01BB8-ADAE-42BA-976E-F67590F60D69}"/>
              </a:ext>
            </a:extLst>
          </p:cNvPr>
          <p:cNvSpPr>
            <a:spLocks noGrp="1"/>
          </p:cNvSpPr>
          <p:nvPr>
            <p:ph type="body" sz="quarter" idx="12" hasCustomPrompt="1"/>
          </p:nvPr>
        </p:nvSpPr>
        <p:spPr>
          <a:xfrm>
            <a:off x="7000038" y="1350297"/>
            <a:ext cx="4468812" cy="603194"/>
          </a:xfrm>
          <a:prstGeom prst="rect">
            <a:avLst/>
          </a:prstGeom>
        </p:spPr>
        <p:txBody>
          <a:bodyPr/>
          <a:lstStyle>
            <a:lvl1pPr marL="0" indent="0">
              <a:buNone/>
              <a:defRPr>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Title Here</a:t>
            </a:r>
          </a:p>
        </p:txBody>
      </p:sp>
    </p:spTree>
    <p:extLst>
      <p:ext uri="{BB962C8B-B14F-4D97-AF65-F5344CB8AC3E}">
        <p14:creationId xmlns:p14="http://schemas.microsoft.com/office/powerpoint/2010/main" val="4152359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447B0E6-9052-EE42-AE8C-7B5DD17A6F2E}"/>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0C937F93-AC29-420A-902C-32E880ABE90E}"/>
              </a:ext>
            </a:extLst>
          </p:cNvPr>
          <p:cNvSpPr txBox="1"/>
          <p:nvPr userDrawn="1"/>
        </p:nvSpPr>
        <p:spPr>
          <a:xfrm>
            <a:off x="1157437" y="2196959"/>
            <a:ext cx="10513632" cy="2677656"/>
          </a:xfrm>
          <a:prstGeom prst="rect">
            <a:avLst/>
          </a:prstGeom>
          <a:noFill/>
        </p:spPr>
        <p:txBody>
          <a:bodyPr wrap="square" rtlCol="0">
            <a:spAutoFit/>
          </a:bodyPr>
          <a:lstStyle/>
          <a:p>
            <a:pPr marL="571500" indent="-571500">
              <a:buFont typeface="Wingdings" panose="05000000000000000000" pitchFamily="2" charset="2"/>
              <a:buChar char="ü"/>
            </a:pPr>
            <a:r>
              <a:rPr lang="en-GB" sz="2800" b="1" dirty="0">
                <a:solidFill>
                  <a:srgbClr val="00B050"/>
                </a:solidFill>
                <a:latin typeface="Arial" panose="020B0604020202020204" pitchFamily="34" charset="0"/>
                <a:cs typeface="Arial" panose="020B0604020202020204" pitchFamily="34" charset="0"/>
              </a:rPr>
              <a:t>Keep your distance</a:t>
            </a:r>
          </a:p>
          <a:p>
            <a:pPr marL="571500" indent="-571500">
              <a:buFont typeface="Wingdings" panose="05000000000000000000" pitchFamily="2" charset="2"/>
              <a:buChar char="ü"/>
            </a:pPr>
            <a:endParaRPr lang="en-GB" sz="2800" b="1" dirty="0">
              <a:solidFill>
                <a:srgbClr val="00B05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ü"/>
            </a:pPr>
            <a:r>
              <a:rPr lang="en-GB" sz="2800" b="1" dirty="0">
                <a:solidFill>
                  <a:srgbClr val="00B050"/>
                </a:solidFill>
                <a:latin typeface="Arial" panose="020B0604020202020204" pitchFamily="34" charset="0"/>
                <a:cs typeface="Arial" panose="020B0604020202020204" pitchFamily="34" charset="0"/>
              </a:rPr>
              <a:t>Limit contact with other people</a:t>
            </a:r>
          </a:p>
          <a:p>
            <a:pPr marL="571500" indent="-571500">
              <a:buFont typeface="Wingdings" panose="05000000000000000000" pitchFamily="2" charset="2"/>
              <a:buChar char="ü"/>
            </a:pPr>
            <a:endParaRPr lang="en-GB" sz="2800" b="1" dirty="0">
              <a:solidFill>
                <a:srgbClr val="00B05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ü"/>
            </a:pPr>
            <a:r>
              <a:rPr lang="en-GB" sz="2800" b="1" dirty="0">
                <a:solidFill>
                  <a:srgbClr val="00B050"/>
                </a:solidFill>
                <a:latin typeface="Arial" panose="020B0604020202020204" pitchFamily="34" charset="0"/>
                <a:cs typeface="Arial" panose="020B0604020202020204" pitchFamily="34" charset="0"/>
              </a:rPr>
              <a:t>Wash your hands regularly</a:t>
            </a:r>
            <a:endParaRPr lang="en-GB" sz="2800" dirty="0">
              <a:solidFill>
                <a:srgbClr val="00B050"/>
              </a:solidFill>
              <a:latin typeface="Arial" panose="020B0604020202020204" pitchFamily="34" charset="0"/>
              <a:cs typeface="Arial" panose="020B0604020202020204" pitchFamily="34" charset="0"/>
            </a:endParaRPr>
          </a:p>
          <a:p>
            <a:endParaRPr lang="en-GB" sz="2800" dirty="0">
              <a:solidFill>
                <a:srgbClr val="00B05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ABEC477-9ED2-4A4C-823C-F88682508CB2}"/>
              </a:ext>
            </a:extLst>
          </p:cNvPr>
          <p:cNvSpPr txBox="1"/>
          <p:nvPr userDrawn="1"/>
        </p:nvSpPr>
        <p:spPr>
          <a:xfrm>
            <a:off x="1157437" y="744537"/>
            <a:ext cx="8347587" cy="707886"/>
          </a:xfrm>
          <a:prstGeom prst="rect">
            <a:avLst/>
          </a:prstGeom>
          <a:noFill/>
        </p:spPr>
        <p:txBody>
          <a:bodyPr wrap="square" rtlCol="0">
            <a:spAutoFit/>
          </a:bodyPr>
          <a:lstStyle/>
          <a:p>
            <a:r>
              <a:rPr lang="en-GB" sz="4000" b="1" dirty="0">
                <a:solidFill>
                  <a:srgbClr val="00B050"/>
                </a:solidFill>
                <a:latin typeface="Arial" panose="020B0604020202020204" pitchFamily="34" charset="0"/>
                <a:cs typeface="Arial" panose="020B0604020202020204" pitchFamily="34" charset="0"/>
              </a:rPr>
              <a:t>Play your part</a:t>
            </a:r>
          </a:p>
        </p:txBody>
      </p:sp>
    </p:spTree>
    <p:extLst>
      <p:ext uri="{BB962C8B-B14F-4D97-AF65-F5344CB8AC3E}">
        <p14:creationId xmlns:p14="http://schemas.microsoft.com/office/powerpoint/2010/main" val="172528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4DC5C3D-12BF-D740-81A9-D6AFAEB46A9D}"/>
              </a:ext>
            </a:extLst>
          </p:cNvPr>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18643614"/>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6" r:id="rId3"/>
    <p:sldLayoutId id="2147483657" r:id="rId4"/>
    <p:sldLayoutId id="2147483669" r:id="rId5"/>
    <p:sldLayoutId id="2147483658" r:id="rId6"/>
    <p:sldLayoutId id="214748365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ommunitywellbeinghub.co.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health.org.uk/publications/reports/unequal-pandemic-fairer-recovery#:~:text=Despite%20these%20efforts%2C%20by%20mid,different%20population%20groups%20and%20reg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ACA314-C058-4E32-851E-4E358343E245}"/>
              </a:ext>
            </a:extLst>
          </p:cNvPr>
          <p:cNvSpPr txBox="1">
            <a:spLocks noGrp="1"/>
          </p:cNvSpPr>
          <p:nvPr>
            <p:ph type="title" idx="4294967295"/>
          </p:nvPr>
        </p:nvSpPr>
        <p:spPr>
          <a:xfrm>
            <a:off x="0" y="4884740"/>
            <a:ext cx="11723370" cy="16312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r>
              <a:rPr kumimoji="0" lang="en-GB"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B&amp;NES Living Safely and Fairly with COVID-19,</a:t>
            </a: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r>
              <a:rPr kumimoji="0" lang="en-GB"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2022-2024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Summary slide-set</a:t>
            </a:r>
          </a:p>
        </p:txBody>
      </p:sp>
    </p:spTree>
    <p:extLst>
      <p:ext uri="{BB962C8B-B14F-4D97-AF65-F5344CB8AC3E}">
        <p14:creationId xmlns:p14="http://schemas.microsoft.com/office/powerpoint/2010/main" val="93031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How we will ensure delivery of the Plan </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424180" y="1234440"/>
            <a:ext cx="11235690" cy="5263380"/>
          </a:xfrm>
        </p:spPr>
        <p:txBody>
          <a:bodyPr/>
          <a:lstStyle/>
          <a:p>
            <a:pPr marL="0" indent="0">
              <a:buNone/>
            </a:pPr>
            <a:r>
              <a:rPr lang="en-GB"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following governance arrangements are in place to support effective and transparent decision-making </a:t>
            </a:r>
          </a:p>
          <a:p>
            <a:pPr marL="0" indent="0">
              <a:buNone/>
            </a:pP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b="1" dirty="0">
              <a:effectLst/>
              <a:latin typeface="Calibri" panose="020F0502020204030204" pitchFamily="34" charset="0"/>
              <a:ea typeface="Calibri" panose="020F0502020204030204" pitchFamily="34" charset="0"/>
              <a:cs typeface="Calibri Light" panose="020F0302020204030204" pitchFamily="34" charset="0"/>
            </a:endParaRPr>
          </a:p>
        </p:txBody>
      </p:sp>
      <p:sp>
        <p:nvSpPr>
          <p:cNvPr id="11" name="Text Box 2">
            <a:extLst>
              <a:ext uri="{FF2B5EF4-FFF2-40B4-BE49-F238E27FC236}">
                <a16:creationId xmlns:a16="http://schemas.microsoft.com/office/drawing/2014/main" id="{36D7D32F-7763-49C2-BC1D-389C7E63608A}"/>
              </a:ext>
            </a:extLst>
          </p:cNvPr>
          <p:cNvSpPr txBox="1">
            <a:spLocks noChangeArrowheads="1"/>
          </p:cNvSpPr>
          <p:nvPr/>
        </p:nvSpPr>
        <p:spPr bwMode="auto">
          <a:xfrm>
            <a:off x="4176712" y="5572168"/>
            <a:ext cx="4561840" cy="777062"/>
          </a:xfrm>
          <a:prstGeom prst="rect">
            <a:avLst/>
          </a:prstGeom>
          <a:solidFill>
            <a:schemeClr val="accent1">
              <a:lumMod val="20000"/>
              <a:lumOff val="80000"/>
            </a:scheme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Sub-groups</a:t>
            </a:r>
            <a:r>
              <a:rPr lang="en-GB" dirty="0">
                <a:latin typeface="Calibri" panose="020F0502020204030204" pitchFamily="34" charset="0"/>
                <a:ea typeface="Calibri" panose="020F0502020204030204" pitchFamily="34" charset="0"/>
                <a:cs typeface="Times New Roman" panose="02020603050405020304" pitchFamily="18" charset="0"/>
              </a:rPr>
              <a:t> of the Health Protection Board with a specific focus i.e. vaccinations</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3" name="TextBox 12">
            <a:extLst>
              <a:ext uri="{FF2B5EF4-FFF2-40B4-BE49-F238E27FC236}">
                <a16:creationId xmlns:a16="http://schemas.microsoft.com/office/drawing/2014/main" id="{9CFEF369-32EC-4C23-BCD5-FC8A5E4490CE}"/>
              </a:ext>
            </a:extLst>
          </p:cNvPr>
          <p:cNvSpPr txBox="1"/>
          <p:nvPr/>
        </p:nvSpPr>
        <p:spPr>
          <a:xfrm>
            <a:off x="6846570" y="5031416"/>
            <a:ext cx="1314450" cy="369332"/>
          </a:xfrm>
          <a:prstGeom prst="rect">
            <a:avLst/>
          </a:prstGeom>
          <a:noFill/>
        </p:spPr>
        <p:txBody>
          <a:bodyPr wrap="square" rtlCol="0">
            <a:spAutoFit/>
          </a:bodyPr>
          <a:lstStyle/>
          <a:p>
            <a:r>
              <a:rPr lang="en-GB" dirty="0"/>
              <a:t>Report to</a:t>
            </a:r>
          </a:p>
        </p:txBody>
      </p:sp>
      <p:sp>
        <p:nvSpPr>
          <p:cNvPr id="10" name="Arrow: Up 9">
            <a:extLst>
              <a:ext uri="{FF2B5EF4-FFF2-40B4-BE49-F238E27FC236}">
                <a16:creationId xmlns:a16="http://schemas.microsoft.com/office/drawing/2014/main" id="{025F010A-D351-44F7-8CA2-6A762D993E7A}"/>
              </a:ext>
              <a:ext uri="{C183D7F6-B498-43B3-948B-1728B52AA6E4}">
                <adec:decorative xmlns:adec="http://schemas.microsoft.com/office/drawing/2017/decorative" val="1"/>
              </a:ext>
            </a:extLst>
          </p:cNvPr>
          <p:cNvSpPr/>
          <p:nvPr/>
        </p:nvSpPr>
        <p:spPr>
          <a:xfrm>
            <a:off x="5889783" y="4827552"/>
            <a:ext cx="775018" cy="77706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Text Box 2">
            <a:extLst>
              <a:ext uri="{FF2B5EF4-FFF2-40B4-BE49-F238E27FC236}">
                <a16:creationId xmlns:a16="http://schemas.microsoft.com/office/drawing/2014/main" id="{0A351A03-E583-4466-A93A-F952C15AEEDE}"/>
              </a:ext>
            </a:extLst>
          </p:cNvPr>
          <p:cNvSpPr txBox="1">
            <a:spLocks noChangeArrowheads="1"/>
          </p:cNvSpPr>
          <p:nvPr/>
        </p:nvSpPr>
        <p:spPr bwMode="auto">
          <a:xfrm>
            <a:off x="4026059" y="3693665"/>
            <a:ext cx="4692332" cy="1070871"/>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nSpc>
                <a:spcPct val="107000"/>
              </a:lnSpc>
              <a:spcAft>
                <a:spcPts val="800"/>
              </a:spcAft>
            </a:pPr>
            <a:r>
              <a:rPr lang="en-GB" b="1" dirty="0">
                <a:effectLst/>
                <a:latin typeface="Calibri" panose="020F0502020204030204" pitchFamily="34" charset="0"/>
                <a:ea typeface="Calibri" panose="020F0502020204030204" pitchFamily="34" charset="0"/>
                <a:cs typeface="Times New Roman" panose="02020603050405020304" pitchFamily="18" charset="0"/>
              </a:rPr>
              <a:t>B&amp;NES Health Protection Board</a:t>
            </a:r>
            <a:r>
              <a:rPr lang="en-GB" dirty="0">
                <a:effectLst/>
                <a:latin typeface="Calibri" panose="020F0502020204030204" pitchFamily="34" charset="0"/>
                <a:ea typeface="Calibri" panose="020F0502020204030204" pitchFamily="34" charset="0"/>
                <a:cs typeface="Times New Roman" panose="02020603050405020304" pitchFamily="18" charset="0"/>
              </a:rPr>
              <a:t> with refreshed TOR and expanded membership</a:t>
            </a:r>
          </a:p>
          <a:p>
            <a:pPr>
              <a:lnSpc>
                <a:spcPct val="107000"/>
              </a:lnSpc>
              <a:spcAft>
                <a:spcPts val="800"/>
              </a:spcAft>
            </a:pPr>
            <a:r>
              <a:rPr lang="en-GB" b="1" dirty="0">
                <a:effectLst/>
                <a:latin typeface="Calibri" panose="020F0502020204030204" pitchFamily="34" charset="0"/>
                <a:ea typeface="Calibri" panose="020F0502020204030204" pitchFamily="34" charset="0"/>
                <a:cs typeface="Times New Roman" panose="02020603050405020304" pitchFamily="18" charset="0"/>
              </a:rPr>
              <a:t>Chair: Director of Public Health, B&amp;NES Council</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Arrow: Up 7">
            <a:extLst>
              <a:ext uri="{FF2B5EF4-FFF2-40B4-BE49-F238E27FC236}">
                <a16:creationId xmlns:a16="http://schemas.microsoft.com/office/drawing/2014/main" id="{BB1F7B84-7AA2-46E6-893C-D1358DAF28CC}"/>
              </a:ext>
              <a:ext uri="{C183D7F6-B498-43B3-948B-1728B52AA6E4}">
                <adec:decorative xmlns:adec="http://schemas.microsoft.com/office/drawing/2017/decorative" val="1"/>
              </a:ext>
            </a:extLst>
          </p:cNvPr>
          <p:cNvSpPr/>
          <p:nvPr/>
        </p:nvSpPr>
        <p:spPr>
          <a:xfrm>
            <a:off x="5889783" y="2862926"/>
            <a:ext cx="771684" cy="85384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 name="TextBox 1">
            <a:extLst>
              <a:ext uri="{FF2B5EF4-FFF2-40B4-BE49-F238E27FC236}">
                <a16:creationId xmlns:a16="http://schemas.microsoft.com/office/drawing/2014/main" id="{95A25DA9-EEFB-4C8A-8BAC-11CE3B27483E}"/>
              </a:ext>
            </a:extLst>
          </p:cNvPr>
          <p:cNvSpPr txBox="1"/>
          <p:nvPr/>
        </p:nvSpPr>
        <p:spPr>
          <a:xfrm>
            <a:off x="6846570" y="3143250"/>
            <a:ext cx="1314450" cy="369332"/>
          </a:xfrm>
          <a:prstGeom prst="rect">
            <a:avLst/>
          </a:prstGeom>
          <a:noFill/>
        </p:spPr>
        <p:txBody>
          <a:bodyPr wrap="square" rtlCol="0">
            <a:spAutoFit/>
          </a:bodyPr>
          <a:lstStyle/>
          <a:p>
            <a:r>
              <a:rPr lang="en-GB" dirty="0"/>
              <a:t>Report to</a:t>
            </a:r>
          </a:p>
        </p:txBody>
      </p:sp>
      <p:sp>
        <p:nvSpPr>
          <p:cNvPr id="6" name="Text Box 2">
            <a:extLst>
              <a:ext uri="{FF2B5EF4-FFF2-40B4-BE49-F238E27FC236}">
                <a16:creationId xmlns:a16="http://schemas.microsoft.com/office/drawing/2014/main" id="{4706683C-B232-4AD5-97A4-9F198694FFC5}"/>
              </a:ext>
            </a:extLst>
          </p:cNvPr>
          <p:cNvSpPr txBox="1">
            <a:spLocks noChangeArrowheads="1"/>
          </p:cNvSpPr>
          <p:nvPr/>
        </p:nvSpPr>
        <p:spPr bwMode="auto">
          <a:xfrm>
            <a:off x="4966890" y="2079629"/>
            <a:ext cx="2617470" cy="735856"/>
          </a:xfrm>
          <a:prstGeom prst="rect">
            <a:avLst/>
          </a:prstGeom>
          <a:solidFill>
            <a:srgbClr val="26A293"/>
          </a:solidFill>
          <a:ln w="9525">
            <a:solidFill>
              <a:srgbClr val="000000"/>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GB"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B&amp;NES Health and Wellbeing Board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12">
            <a:extLst>
              <a:ext uri="{FF2B5EF4-FFF2-40B4-BE49-F238E27FC236}">
                <a16:creationId xmlns:a16="http://schemas.microsoft.com/office/drawing/2014/main" id="{7AE30A7D-8052-47C2-9D7D-DECD8EE78EF7}"/>
              </a:ext>
            </a:extLst>
          </p:cNvPr>
          <p:cNvSpPr txBox="1">
            <a:spLocks noChangeArrowheads="1"/>
          </p:cNvSpPr>
          <p:nvPr/>
        </p:nvSpPr>
        <p:spPr bwMode="auto">
          <a:xfrm>
            <a:off x="732672" y="2230183"/>
            <a:ext cx="2039620" cy="3730516"/>
          </a:xfrm>
          <a:prstGeom prst="rect">
            <a:avLst/>
          </a:prstGeom>
          <a:solidFill>
            <a:srgbClr val="1A7F8A"/>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Information exchange with external partners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i.e. Local Resilience Forum, Local Health Resilience Partnerships, regional UKHSA Health Protection Team, Department of Health and Social Care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13">
            <a:extLst>
              <a:ext uri="{FF2B5EF4-FFF2-40B4-BE49-F238E27FC236}">
                <a16:creationId xmlns:a16="http://schemas.microsoft.com/office/drawing/2014/main" id="{B7B6110B-8005-4758-BEC2-9E9316A6E86C}"/>
              </a:ext>
            </a:extLst>
          </p:cNvPr>
          <p:cNvSpPr txBox="1">
            <a:spLocks noChangeArrowheads="1"/>
          </p:cNvSpPr>
          <p:nvPr/>
        </p:nvSpPr>
        <p:spPr bwMode="auto">
          <a:xfrm>
            <a:off x="9334974" y="2122151"/>
            <a:ext cx="2039619" cy="1571514"/>
          </a:xfrm>
          <a:prstGeom prst="rect">
            <a:avLst/>
          </a:prstGeom>
          <a:solidFill>
            <a:srgbClr val="55D7C8"/>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b="1" dirty="0">
                <a:effectLst/>
                <a:latin typeface="Calibri" panose="020F0502020204030204" pitchFamily="34" charset="0"/>
                <a:ea typeface="Calibri" panose="020F0502020204030204" pitchFamily="34" charset="0"/>
                <a:cs typeface="Times New Roman" panose="02020603050405020304" pitchFamily="18" charset="0"/>
              </a:rPr>
              <a:t>Information exchange with Council and partner forums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4630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18256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Plan on a page </a:t>
            </a:r>
          </a:p>
        </p:txBody>
      </p:sp>
      <p:sp>
        <p:nvSpPr>
          <p:cNvPr id="19" name="TextBox 18">
            <a:extLst>
              <a:ext uri="{FF2B5EF4-FFF2-40B4-BE49-F238E27FC236}">
                <a16:creationId xmlns:a16="http://schemas.microsoft.com/office/drawing/2014/main" id="{65571846-B628-40CE-A9DA-D8911A9CD8A7}"/>
              </a:ext>
            </a:extLst>
          </p:cNvPr>
          <p:cNvSpPr txBox="1"/>
          <p:nvPr/>
        </p:nvSpPr>
        <p:spPr>
          <a:xfrm>
            <a:off x="162244" y="691338"/>
            <a:ext cx="10631487" cy="461665"/>
          </a:xfrm>
          <a:prstGeom prst="rect">
            <a:avLst/>
          </a:prstGeom>
          <a:noFill/>
        </p:spPr>
        <p:txBody>
          <a:bodyPr wrap="square" rtlCol="0">
            <a:spAutoFit/>
          </a:bodyPr>
          <a:lstStyle/>
          <a:p>
            <a:r>
              <a:rPr lang="en-GB" sz="24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How we will live safely and fairly with COVID-19 in Bath &amp; North East Somerset </a:t>
            </a:r>
            <a:endParaRPr lang="en-GB" sz="2400" b="1" dirty="0">
              <a:solidFill>
                <a:schemeClr val="accent1">
                  <a:lumMod val="50000"/>
                </a:schemeClr>
              </a:solidFill>
            </a:endParaRPr>
          </a:p>
        </p:txBody>
      </p:sp>
      <p:graphicFrame>
        <p:nvGraphicFramePr>
          <p:cNvPr id="2" name="Content Placeholder 1" descr="Spider diagram illustrating people setting places. Examples are Vulnerable individuals, vulnerable communities, care homes, education settings, places of refuge, businesses, and public spaces and events ">
            <a:extLst>
              <a:ext uri="{FF2B5EF4-FFF2-40B4-BE49-F238E27FC236}">
                <a16:creationId xmlns:a16="http://schemas.microsoft.com/office/drawing/2014/main" id="{C4E7926B-2D88-4D72-8C0C-DCF7981C2E3B}"/>
              </a:ext>
              <a:ext uri="{C183D7F6-B498-43B3-948B-1728B52AA6E4}">
                <adec:decorative xmlns:adec="http://schemas.microsoft.com/office/drawing/2017/decorative" val="0"/>
              </a:ext>
            </a:extLst>
          </p:cNvPr>
          <p:cNvGraphicFramePr>
            <a:graphicFrameLocks noGrp="1"/>
          </p:cNvGraphicFramePr>
          <p:nvPr>
            <p:ph sz="quarter" idx="10"/>
            <p:extLst>
              <p:ext uri="{D42A27DB-BD31-4B8C-83A1-F6EECF244321}">
                <p14:modId xmlns:p14="http://schemas.microsoft.com/office/powerpoint/2010/main" val="1124929232"/>
              </p:ext>
            </p:extLst>
          </p:nvPr>
        </p:nvGraphicFramePr>
        <p:xfrm>
          <a:off x="1030605" y="1332870"/>
          <a:ext cx="11361420" cy="5093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48A1081A-B01B-4751-AB43-A164E427DA07}"/>
              </a:ext>
            </a:extLst>
          </p:cNvPr>
          <p:cNvSpPr txBox="1"/>
          <p:nvPr/>
        </p:nvSpPr>
        <p:spPr>
          <a:xfrm>
            <a:off x="205739" y="1195104"/>
            <a:ext cx="3444245" cy="3231654"/>
          </a:xfrm>
          <a:prstGeom prst="rect">
            <a:avLst/>
          </a:prstGeom>
          <a:solidFill>
            <a:schemeClr val="accent1">
              <a:lumMod val="75000"/>
            </a:schemeClr>
          </a:solidFill>
        </p:spPr>
        <p:txBody>
          <a:bodyPr wrap="square" rtlCol="0">
            <a:spAutoFit/>
          </a:bodyPr>
          <a:lstStyle/>
          <a:p>
            <a:r>
              <a:rPr lang="en-GB" sz="2400" b="1" dirty="0">
                <a:solidFill>
                  <a:schemeClr val="bg1"/>
                </a:solidFill>
              </a:rPr>
              <a:t>Prevent and protect</a:t>
            </a:r>
          </a:p>
          <a:p>
            <a:pPr marL="285750" indent="-285750">
              <a:buFont typeface="Arial" panose="020B0604020202020204" pitchFamily="34" charset="0"/>
              <a:buChar cha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S</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afer behaviours i.e. maintaining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regular and good handwashing, “Catch it, Bin it, Kill it”, stay at home if unwell</a:t>
            </a:r>
          </a:p>
          <a:p>
            <a:pPr marL="285750" indent="-285750">
              <a:buFont typeface="Arial" panose="020B0604020202020204" pitchFamily="34" charset="0"/>
              <a:buChar char="•"/>
            </a:pPr>
            <a:r>
              <a:rPr lang="en-GB" dirty="0">
                <a:solidFill>
                  <a:schemeClr val="bg1"/>
                </a:solidFill>
              </a:rPr>
              <a:t>Covid-19 vaccination</a:t>
            </a:r>
          </a:p>
          <a:p>
            <a:pPr marL="285750" indent="-285750">
              <a:buFont typeface="Arial" panose="020B0604020202020204" pitchFamily="34" charset="0"/>
              <a:buChar char="•"/>
            </a:pPr>
            <a:r>
              <a:rPr lang="en-GB" dirty="0">
                <a:solidFill>
                  <a:schemeClr val="bg1"/>
                </a:solidFill>
              </a:rPr>
              <a:t>Community resilience; </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communities are supported to prepare for, respond to and recover from threats</a:t>
            </a:r>
            <a:endParaRPr lang="en-GB" dirty="0">
              <a:solidFill>
                <a:schemeClr val="bg1"/>
              </a:solidFill>
            </a:endParaRPr>
          </a:p>
          <a:p>
            <a:pPr marL="285750" indent="-285750">
              <a:buFont typeface="Arial" panose="020B0604020202020204" pitchFamily="34" charset="0"/>
              <a:buChar char="•"/>
            </a:pPr>
            <a:r>
              <a:rPr lang="en-GB" dirty="0">
                <a:solidFill>
                  <a:schemeClr val="bg1"/>
                </a:solidFill>
              </a:rPr>
              <a:t>Addressing inequalities </a:t>
            </a:r>
          </a:p>
        </p:txBody>
      </p:sp>
      <p:sp>
        <p:nvSpPr>
          <p:cNvPr id="10" name="TextBox 9">
            <a:extLst>
              <a:ext uri="{FF2B5EF4-FFF2-40B4-BE49-F238E27FC236}">
                <a16:creationId xmlns:a16="http://schemas.microsoft.com/office/drawing/2014/main" id="{FE50B47E-1EF2-463E-8228-79A8CD08B638}"/>
              </a:ext>
            </a:extLst>
          </p:cNvPr>
          <p:cNvSpPr txBox="1"/>
          <p:nvPr/>
        </p:nvSpPr>
        <p:spPr>
          <a:xfrm>
            <a:off x="9601200" y="1328942"/>
            <a:ext cx="2385061" cy="3508653"/>
          </a:xfrm>
          <a:prstGeom prst="rect">
            <a:avLst/>
          </a:prstGeom>
          <a:solidFill>
            <a:srgbClr val="3D2A6E"/>
          </a:solidFill>
        </p:spPr>
        <p:txBody>
          <a:bodyPr wrap="square" rtlCol="0">
            <a:spAutoFit/>
          </a:bodyPr>
          <a:lstStyle/>
          <a:p>
            <a:r>
              <a:rPr lang="en-GB" sz="2400" b="1" dirty="0">
                <a:solidFill>
                  <a:schemeClr val="bg1"/>
                </a:solidFill>
              </a:rPr>
              <a:t>Respond: situation and outbreak management</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Support to higher-risk settings</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Testing and treatment</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Flexibility to respond to changing situation</a:t>
            </a:r>
          </a:p>
        </p:txBody>
      </p:sp>
      <p:sp>
        <p:nvSpPr>
          <p:cNvPr id="11" name="TextBox 10">
            <a:extLst>
              <a:ext uri="{FF2B5EF4-FFF2-40B4-BE49-F238E27FC236}">
                <a16:creationId xmlns:a16="http://schemas.microsoft.com/office/drawing/2014/main" id="{54D90524-CD8F-4FA2-895B-2A9A9FCBD4F8}"/>
              </a:ext>
            </a:extLst>
          </p:cNvPr>
          <p:cNvSpPr txBox="1"/>
          <p:nvPr/>
        </p:nvSpPr>
        <p:spPr>
          <a:xfrm>
            <a:off x="198120" y="4530414"/>
            <a:ext cx="3444245" cy="2215991"/>
          </a:xfrm>
          <a:prstGeom prst="rect">
            <a:avLst/>
          </a:prstGeom>
          <a:solidFill>
            <a:srgbClr val="38848C"/>
          </a:solidFill>
        </p:spPr>
        <p:txBody>
          <a:bodyPr wrap="square" rtlCol="0">
            <a:spAutoFit/>
          </a:bodyPr>
          <a:lstStyle/>
          <a:p>
            <a:r>
              <a:rPr lang="en-GB" sz="2400" b="1" dirty="0">
                <a:solidFill>
                  <a:schemeClr val="bg1"/>
                </a:solidFill>
              </a:rPr>
              <a:t>Surveillance and monitoring </a:t>
            </a:r>
          </a:p>
          <a:p>
            <a:pPr marL="285750" indent="-285750">
              <a:buFont typeface="Arial" panose="020B0604020202020204" pitchFamily="34" charset="0"/>
              <a:buChar char="•"/>
            </a:pPr>
            <a:r>
              <a:rPr lang="en-GB" dirty="0">
                <a:solidFill>
                  <a:schemeClr val="bg1"/>
                </a:solidFill>
              </a:rPr>
              <a:t>Use of national, regional and system-wide data</a:t>
            </a:r>
          </a:p>
          <a:p>
            <a:pPr marL="285750" indent="-285750">
              <a:buFont typeface="Arial" panose="020B0604020202020204" pitchFamily="34" charset="0"/>
              <a:buChar char="•"/>
            </a:pPr>
            <a:r>
              <a:rPr lang="en-GB" dirty="0">
                <a:solidFill>
                  <a:schemeClr val="bg1"/>
                </a:solidFill>
              </a:rPr>
              <a:t>Local gathering of intelligence  i.e. to support vaccination uptake</a:t>
            </a:r>
          </a:p>
        </p:txBody>
      </p:sp>
      <p:sp>
        <p:nvSpPr>
          <p:cNvPr id="12" name="TextBox 11">
            <a:extLst>
              <a:ext uri="{FF2B5EF4-FFF2-40B4-BE49-F238E27FC236}">
                <a16:creationId xmlns:a16="http://schemas.microsoft.com/office/drawing/2014/main" id="{044BA3C2-3C57-405A-87AC-5D11638443FB}"/>
              </a:ext>
            </a:extLst>
          </p:cNvPr>
          <p:cNvSpPr txBox="1"/>
          <p:nvPr/>
        </p:nvSpPr>
        <p:spPr>
          <a:xfrm>
            <a:off x="9616438" y="5005594"/>
            <a:ext cx="2385061" cy="1661993"/>
          </a:xfrm>
          <a:prstGeom prst="rect">
            <a:avLst/>
          </a:prstGeom>
          <a:solidFill>
            <a:srgbClr val="914581"/>
          </a:solidFill>
        </p:spPr>
        <p:txBody>
          <a:bodyPr wrap="square" rtlCol="0">
            <a:spAutoFit/>
          </a:bodyPr>
          <a:lstStyle/>
          <a:p>
            <a:r>
              <a:rPr lang="en-GB" sz="2400" b="1" dirty="0">
                <a:solidFill>
                  <a:schemeClr val="bg1"/>
                </a:solidFill>
              </a:rPr>
              <a:t>Communications and engagement</a:t>
            </a:r>
          </a:p>
          <a:p>
            <a:pPr marL="285750" indent="-285750">
              <a:buFont typeface="Arial" panose="020B0604020202020204" pitchFamily="34" charset="0"/>
              <a:buChar cha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L</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ocal campaigns</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Listen to and work with communities</a:t>
            </a:r>
            <a:endParaRPr lang="en-GB" dirty="0">
              <a:solidFill>
                <a:schemeClr val="bg1"/>
              </a:solidFill>
            </a:endParaRPr>
          </a:p>
        </p:txBody>
      </p:sp>
      <p:sp>
        <p:nvSpPr>
          <p:cNvPr id="20" name="Arrow: Curved Right 19">
            <a:extLst>
              <a:ext uri="{FF2B5EF4-FFF2-40B4-BE49-F238E27FC236}">
                <a16:creationId xmlns:a16="http://schemas.microsoft.com/office/drawing/2014/main" id="{CAE862BE-F24E-43EE-BF61-853D24E6AF75}"/>
              </a:ext>
              <a:ext uri="{C183D7F6-B498-43B3-948B-1728B52AA6E4}">
                <adec:decorative xmlns:adec="http://schemas.microsoft.com/office/drawing/2017/decorative" val="1"/>
              </a:ext>
            </a:extLst>
          </p:cNvPr>
          <p:cNvSpPr/>
          <p:nvPr/>
        </p:nvSpPr>
        <p:spPr>
          <a:xfrm flipH="1">
            <a:off x="8804910" y="2073577"/>
            <a:ext cx="697230" cy="36118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Arrow: Curved Down 21">
            <a:extLst>
              <a:ext uri="{FF2B5EF4-FFF2-40B4-BE49-F238E27FC236}">
                <a16:creationId xmlns:a16="http://schemas.microsoft.com/office/drawing/2014/main" id="{5196C5D1-67DF-453B-A241-BE111CD9F015}"/>
              </a:ext>
              <a:ext uri="{C183D7F6-B498-43B3-948B-1728B52AA6E4}">
                <adec:decorative xmlns:adec="http://schemas.microsoft.com/office/drawing/2017/decorative" val="1"/>
              </a:ext>
            </a:extLst>
          </p:cNvPr>
          <p:cNvSpPr/>
          <p:nvPr/>
        </p:nvSpPr>
        <p:spPr>
          <a:xfrm>
            <a:off x="4951094" y="1217890"/>
            <a:ext cx="3520442" cy="62902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 name="Arrow: Curved Left 2">
            <a:extLst>
              <a:ext uri="{FF2B5EF4-FFF2-40B4-BE49-F238E27FC236}">
                <a16:creationId xmlns:a16="http://schemas.microsoft.com/office/drawing/2014/main" id="{0C2A56B4-C520-493C-9728-4F13835B3D88}"/>
              </a:ext>
              <a:ext uri="{C183D7F6-B498-43B3-948B-1728B52AA6E4}">
                <adec:decorative xmlns:adec="http://schemas.microsoft.com/office/drawing/2017/decorative" val="1"/>
              </a:ext>
            </a:extLst>
          </p:cNvPr>
          <p:cNvSpPr/>
          <p:nvPr/>
        </p:nvSpPr>
        <p:spPr>
          <a:xfrm rot="5400000">
            <a:off x="6315077" y="4544037"/>
            <a:ext cx="704848" cy="3745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 name="Arrow: Curved Left 13">
            <a:extLst>
              <a:ext uri="{FF2B5EF4-FFF2-40B4-BE49-F238E27FC236}">
                <a16:creationId xmlns:a16="http://schemas.microsoft.com/office/drawing/2014/main" id="{4B81F165-501C-40F7-B9AF-9CCEFBB17822}"/>
              </a:ext>
              <a:ext uri="{C183D7F6-B498-43B3-948B-1728B52AA6E4}">
                <adec:decorative xmlns:adec="http://schemas.microsoft.com/office/drawing/2017/decorative" val="1"/>
              </a:ext>
            </a:extLst>
          </p:cNvPr>
          <p:cNvSpPr/>
          <p:nvPr/>
        </p:nvSpPr>
        <p:spPr>
          <a:xfrm rot="10860000">
            <a:off x="3866143" y="1944905"/>
            <a:ext cx="704848" cy="3745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45181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 What we aim to achieve</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209550" y="941064"/>
            <a:ext cx="11772900" cy="5897880"/>
          </a:xfrm>
        </p:spPr>
        <p:txBody>
          <a:bodyPr/>
          <a:lstStyle/>
          <a:p>
            <a:pPr marL="0" indent="0">
              <a:buNone/>
            </a:pPr>
            <a:r>
              <a:rPr lang="en-GB" sz="1800" b="1" dirty="0">
                <a:solidFill>
                  <a:srgbClr val="44546A"/>
                </a:solidFill>
                <a:effectLst/>
                <a:ea typeface="Calibri" panose="020F0502020204030204" pitchFamily="34" charset="0"/>
              </a:rPr>
              <a:t>AIM: </a:t>
            </a:r>
          </a:p>
          <a:p>
            <a:r>
              <a:rPr lang="en-GB" sz="1800" b="1" dirty="0">
                <a:solidFill>
                  <a:schemeClr val="accent1">
                    <a:lumMod val="75000"/>
                  </a:schemeClr>
                </a:solidFill>
              </a:rPr>
              <a:t>To enable the residents of Bath and North East Somerset to live safely and fairly with COVID-19</a:t>
            </a:r>
          </a:p>
          <a:p>
            <a:r>
              <a:rPr lang="en-GB" sz="1800" b="1" dirty="0">
                <a:solidFill>
                  <a:schemeClr val="accent1">
                    <a:lumMod val="75000"/>
                  </a:schemeClr>
                </a:solidFill>
              </a:rPr>
              <a:t>Through the Council</a:t>
            </a:r>
            <a:r>
              <a:rPr lang="en-GB" sz="1800" b="1" dirty="0">
                <a:solidFill>
                  <a:schemeClr val="accent1">
                    <a:lumMod val="75000"/>
                  </a:schemeClr>
                </a:solidFill>
                <a:effectLst/>
                <a:ea typeface="Calibri" panose="020F0502020204030204" pitchFamily="34" charset="0"/>
              </a:rPr>
              <a:t>, partners, and communities working together</a:t>
            </a:r>
          </a:p>
          <a:p>
            <a:r>
              <a:rPr lang="en-GB" sz="1800" b="1" dirty="0">
                <a:solidFill>
                  <a:schemeClr val="accent1">
                    <a:lumMod val="75000"/>
                  </a:schemeClr>
                </a:solidFill>
                <a:ea typeface="Calibri" panose="020F0502020204030204" pitchFamily="34" charset="0"/>
              </a:rPr>
              <a:t>A</a:t>
            </a:r>
            <a:r>
              <a:rPr lang="en-GB" sz="1800" b="1" dirty="0">
                <a:solidFill>
                  <a:schemeClr val="accent1">
                    <a:lumMod val="75000"/>
                  </a:schemeClr>
                </a:solidFill>
                <a:effectLst/>
                <a:ea typeface="Calibri" panose="020F0502020204030204" pitchFamily="34" charset="0"/>
              </a:rPr>
              <a:t>nd by retaining resilience and capabilities to respond to new variants, outbreaks and any resurgence of COVID-19. </a:t>
            </a:r>
          </a:p>
          <a:p>
            <a:pPr marL="0" indent="0">
              <a:buNone/>
            </a:pPr>
            <a:endParaRPr lang="en-GB" sz="1800" dirty="0">
              <a:effectLst/>
              <a:ea typeface="Calibri" panose="020F0502020204030204" pitchFamily="34" charset="0"/>
            </a:endParaRPr>
          </a:p>
          <a:p>
            <a:pPr marL="0" indent="0">
              <a:buNone/>
            </a:pPr>
            <a:r>
              <a:rPr lang="en-GB" sz="1800" b="1" dirty="0">
                <a:solidFill>
                  <a:srgbClr val="44546A"/>
                </a:solidFill>
              </a:rPr>
              <a:t>We aim to ensure:</a:t>
            </a:r>
          </a:p>
          <a:p>
            <a:pPr marL="342900" lvl="0" indent="-342900">
              <a:buFont typeface="Symbol" panose="05050102010706020507" pitchFamily="18" charset="2"/>
              <a:buChar char=""/>
            </a:pPr>
            <a:r>
              <a:rPr lang="en-GB" sz="1800" dirty="0">
                <a:solidFill>
                  <a:srgbClr val="000000"/>
                </a:solidFill>
                <a:effectLst/>
                <a:ea typeface="Calibri" panose="020F0502020204030204" pitchFamily="34" charset="0"/>
              </a:rPr>
              <a:t>A </a:t>
            </a:r>
            <a:r>
              <a:rPr lang="en-GB" sz="1800" b="1" dirty="0">
                <a:solidFill>
                  <a:srgbClr val="000000"/>
                </a:solidFill>
                <a:effectLst/>
                <a:ea typeface="Calibri" panose="020F0502020204030204" pitchFamily="34" charset="0"/>
              </a:rPr>
              <a:t>joined-up approach </a:t>
            </a:r>
            <a:r>
              <a:rPr lang="en-GB" sz="1800" dirty="0">
                <a:solidFill>
                  <a:srgbClr val="000000"/>
                </a:solidFill>
                <a:effectLst/>
                <a:ea typeface="Calibri" panose="020F0502020204030204" pitchFamily="34" charset="0"/>
              </a:rPr>
              <a:t>to the prevention and control of COVID-19 infection.</a:t>
            </a:r>
            <a:endParaRPr lang="en-GB" sz="1800" dirty="0">
              <a:effectLst/>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a typeface="Calibri" panose="020F0502020204030204" pitchFamily="34" charset="0"/>
              </a:rPr>
              <a:t>We seek to</a:t>
            </a:r>
            <a:r>
              <a:rPr lang="en-GB" sz="1800" dirty="0">
                <a:solidFill>
                  <a:srgbClr val="000000"/>
                </a:solidFill>
                <a:effectLst/>
                <a:ea typeface="Calibri" panose="020F0502020204030204" pitchFamily="34" charset="0"/>
              </a:rPr>
              <a:t> </a:t>
            </a:r>
            <a:r>
              <a:rPr lang="en-GB" sz="1800" b="1" dirty="0">
                <a:solidFill>
                  <a:srgbClr val="000000"/>
                </a:solidFill>
                <a:effectLst/>
                <a:ea typeface="Calibri" panose="020F0502020204030204" pitchFamily="34" charset="0"/>
              </a:rPr>
              <a:t>protect those individuals, communities and settings </a:t>
            </a:r>
            <a:r>
              <a:rPr lang="en-GB" sz="1800" dirty="0">
                <a:solidFill>
                  <a:srgbClr val="000000"/>
                </a:solidFill>
                <a:effectLst/>
                <a:ea typeface="Calibri" panose="020F0502020204030204" pitchFamily="34" charset="0"/>
              </a:rPr>
              <a:t>that remain more vulnerable to COVID-19. </a:t>
            </a:r>
            <a:endParaRPr lang="en-GB" sz="1800" dirty="0">
              <a:effectLst/>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ea typeface="Calibri" panose="020F0502020204030204" pitchFamily="34" charset="0"/>
              </a:rPr>
              <a:t>A focus on </a:t>
            </a:r>
            <a:r>
              <a:rPr lang="en-GB" sz="1800" b="1" dirty="0">
                <a:solidFill>
                  <a:srgbClr val="000000"/>
                </a:solidFill>
                <a:effectLst/>
                <a:ea typeface="Calibri" panose="020F0502020204030204" pitchFamily="34" charset="0"/>
              </a:rPr>
              <a:t>reducing inequalities </a:t>
            </a:r>
            <a:r>
              <a:rPr lang="en-GB" sz="1800" dirty="0">
                <a:solidFill>
                  <a:srgbClr val="000000"/>
                </a:solidFill>
                <a:effectLst/>
                <a:ea typeface="Calibri" panose="020F0502020204030204" pitchFamily="34" charset="0"/>
              </a:rPr>
              <a:t>as we recover from the pandemic, so that we ensure more equal outcomes for our whole population. </a:t>
            </a:r>
            <a:endParaRPr lang="en-GB" sz="1800" dirty="0">
              <a:effectLst/>
              <a:ea typeface="Times New Roman" panose="02020603050405020304" pitchFamily="18" charset="0"/>
            </a:endParaRPr>
          </a:p>
          <a:p>
            <a:pPr marL="342900" lvl="0" indent="-342900">
              <a:buFont typeface="Symbol" panose="05050102010706020507" pitchFamily="18" charset="2"/>
              <a:buChar char=""/>
            </a:pPr>
            <a:r>
              <a:rPr lang="en-GB" sz="1800" b="1" dirty="0">
                <a:solidFill>
                  <a:srgbClr val="000000"/>
                </a:solidFill>
                <a:effectLst/>
                <a:ea typeface="Calibri" panose="020F0502020204030204" pitchFamily="34" charset="0"/>
              </a:rPr>
              <a:t>Local resilience and capacity to flex up </a:t>
            </a:r>
            <a:r>
              <a:rPr lang="en-GB" sz="1800" dirty="0">
                <a:solidFill>
                  <a:srgbClr val="000000"/>
                </a:solidFill>
                <a:effectLst/>
                <a:ea typeface="Calibri" panose="020F0502020204030204" pitchFamily="34" charset="0"/>
              </a:rPr>
              <a:t>the response in the event of outbreaks and/or new variants that pose an additional threat to public health, or any national resurgence of COVID-19. </a:t>
            </a:r>
            <a:endParaRPr lang="en-GB" sz="1800" dirty="0">
              <a:effectLst/>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ea typeface="Calibri" panose="020F0502020204030204" pitchFamily="34" charset="0"/>
              </a:rPr>
              <a:t>Robust </a:t>
            </a:r>
            <a:r>
              <a:rPr lang="en-GB" sz="1800" b="1" dirty="0">
                <a:solidFill>
                  <a:srgbClr val="000000"/>
                </a:solidFill>
                <a:effectLst/>
                <a:ea typeface="Calibri" panose="020F0502020204030204" pitchFamily="34" charset="0"/>
              </a:rPr>
              <a:t>communications and engagement </a:t>
            </a:r>
            <a:r>
              <a:rPr lang="en-GB" sz="1800" dirty="0">
                <a:solidFill>
                  <a:srgbClr val="000000"/>
                </a:solidFill>
                <a:effectLst/>
                <a:ea typeface="Calibri" panose="020F0502020204030204" pitchFamily="34" charset="0"/>
              </a:rPr>
              <a:t>with communities and partners, informed by intelligence and behavioural insights approaches.</a:t>
            </a:r>
            <a:endParaRPr lang="en-GB" sz="1800" dirty="0">
              <a:effectLst/>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ea typeface="Calibri" panose="020F0502020204030204" pitchFamily="34" charset="0"/>
              </a:rPr>
              <a:t>Effective </a:t>
            </a:r>
            <a:r>
              <a:rPr lang="en-GB" sz="1800" b="1" dirty="0">
                <a:solidFill>
                  <a:srgbClr val="000000"/>
                </a:solidFill>
                <a:effectLst/>
                <a:ea typeface="Calibri" panose="020F0502020204030204" pitchFamily="34" charset="0"/>
              </a:rPr>
              <a:t>surveillance and monitoring </a:t>
            </a:r>
            <a:r>
              <a:rPr lang="en-GB" sz="1800" dirty="0">
                <a:solidFill>
                  <a:srgbClr val="000000"/>
                </a:solidFill>
                <a:effectLst/>
                <a:ea typeface="Calibri" panose="020F0502020204030204" pitchFamily="34" charset="0"/>
              </a:rPr>
              <a:t>to inform the early identification and proactive management of potential outbreaks, and to inform how we prioritise our resources i.e. the targeting of vaccination outreach clinics </a:t>
            </a:r>
            <a:endParaRPr lang="en-GB" sz="1800" dirty="0">
              <a:effectLst/>
              <a:ea typeface="Times New Roman" panose="02020603050405020304" pitchFamily="18" charset="0"/>
            </a:endParaRPr>
          </a:p>
          <a:p>
            <a:endParaRPr lang="en-GB" dirty="0"/>
          </a:p>
        </p:txBody>
      </p:sp>
    </p:spTree>
    <p:extLst>
      <p:ext uri="{BB962C8B-B14F-4D97-AF65-F5344CB8AC3E}">
        <p14:creationId xmlns:p14="http://schemas.microsoft.com/office/powerpoint/2010/main" val="3330521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18256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 Why we can live safely with COVID-19</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220980" y="1257300"/>
            <a:ext cx="11750040" cy="5600700"/>
          </a:xfrm>
        </p:spPr>
        <p:txBody>
          <a:bodyPr/>
          <a:lstStyle/>
          <a:p>
            <a:r>
              <a:rPr lang="en-GB" sz="2000" dirty="0">
                <a:ea typeface="Calibri" panose="020F0502020204030204" pitchFamily="34" charset="0"/>
              </a:rPr>
              <a:t>We</a:t>
            </a:r>
            <a:r>
              <a:rPr lang="en-GB" sz="2000" dirty="0">
                <a:effectLst/>
                <a:ea typeface="Calibri" panose="020F0502020204030204" pitchFamily="34" charset="0"/>
              </a:rPr>
              <a:t> now understand more about COVID-19, how it behaves and how it can be treated. We have:</a:t>
            </a:r>
            <a:endParaRPr lang="en-GB" sz="2000" dirty="0">
              <a:ea typeface="Calibri" panose="020F0502020204030204" pitchFamily="34" charset="0"/>
            </a:endParaRPr>
          </a:p>
          <a:p>
            <a:pPr marL="446088" indent="-182563">
              <a:buNone/>
            </a:pPr>
            <a:r>
              <a:rPr lang="en-GB" sz="2000" dirty="0">
                <a:effectLst/>
                <a:ea typeface="Calibri" panose="020F0502020204030204" pitchFamily="34" charset="0"/>
              </a:rPr>
              <a:t>-  A comprehensive and effective vaccination programme in place</a:t>
            </a:r>
          </a:p>
          <a:p>
            <a:pPr marL="446088" indent="-182563">
              <a:buNone/>
            </a:pPr>
            <a:r>
              <a:rPr lang="en-GB" sz="2000" dirty="0">
                <a:ea typeface="Calibri" panose="020F0502020204030204" pitchFamily="34" charset="0"/>
              </a:rPr>
              <a:t>-  A</a:t>
            </a:r>
            <a:r>
              <a:rPr lang="en-GB" sz="2000" dirty="0">
                <a:effectLst/>
                <a:ea typeface="Calibri" panose="020F0502020204030204" pitchFamily="34" charset="0"/>
              </a:rPr>
              <a:t> range of drug and treatment approaches that the NHS can use to treat people who are most vulnerable to COVID-19.</a:t>
            </a:r>
          </a:p>
          <a:p>
            <a:pPr marL="0" indent="0">
              <a:buNone/>
            </a:pPr>
            <a:endParaRPr lang="en-GB" sz="2000" dirty="0">
              <a:ea typeface="Calibri" panose="020F0502020204030204" pitchFamily="34" charset="0"/>
            </a:endParaRPr>
          </a:p>
          <a:p>
            <a:r>
              <a:rPr lang="en-GB" sz="2000" dirty="0">
                <a:effectLst/>
                <a:ea typeface="Calibri" panose="020F0502020204030204" pitchFamily="34" charset="0"/>
              </a:rPr>
              <a:t>The pandemic has had a huge toll on wellbeing, social outcomes, and economic output, and these harms are now greater than the potential harms of COVID-19 to the population as a whole. </a:t>
            </a:r>
          </a:p>
          <a:p>
            <a:endParaRPr lang="en-GB" sz="2000" dirty="0">
              <a:ea typeface="Calibri" panose="020F0502020204030204" pitchFamily="34" charset="0"/>
            </a:endParaRPr>
          </a:p>
          <a:p>
            <a:r>
              <a:rPr lang="en-GB" sz="2000" dirty="0">
                <a:effectLst/>
                <a:ea typeface="Calibri" panose="020F0502020204030204" pitchFamily="34" charset="0"/>
              </a:rPr>
              <a:t>We can move away from deploying regulations and restrictive requirements such as lockdowns in England, to using public health measures and guidance, with the key lines of defence being safer behaviours and vaccinations. </a:t>
            </a:r>
          </a:p>
          <a:p>
            <a:endParaRPr lang="en-GB" sz="2000" dirty="0">
              <a:ea typeface="Calibri" panose="020F0502020204030204" pitchFamily="34" charset="0"/>
            </a:endParaRPr>
          </a:p>
          <a:p>
            <a:r>
              <a:rPr lang="en-GB" sz="2000" dirty="0">
                <a:effectLst/>
                <a:ea typeface="Calibri" panose="020F0502020204030204" pitchFamily="34" charset="0"/>
              </a:rPr>
              <a:t>To date, the data supports this approach as it continues to show that the link between COVID-19 cases, hospitalisations, and deaths has weakened significantly since the start of the pandemic. </a:t>
            </a:r>
          </a:p>
          <a:p>
            <a:endParaRPr lang="en-GB" sz="1800" dirty="0"/>
          </a:p>
          <a:p>
            <a:endParaRPr lang="en-GB" dirty="0"/>
          </a:p>
        </p:txBody>
      </p:sp>
    </p:spTree>
    <p:extLst>
      <p:ext uri="{BB962C8B-B14F-4D97-AF65-F5344CB8AC3E}">
        <p14:creationId xmlns:p14="http://schemas.microsoft.com/office/powerpoint/2010/main" val="70649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Possible future COVID-19 scenarios </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365760" y="1303020"/>
            <a:ext cx="11460480" cy="5263380"/>
          </a:xfrm>
        </p:spPr>
        <p:txBody>
          <a:bodyPr/>
          <a:lstStyle/>
          <a:p>
            <a:pPr marL="457200" indent="-457200">
              <a:buFont typeface="+mj-lt"/>
              <a:buAutoNum type="arabicPeriod"/>
            </a:pPr>
            <a:r>
              <a:rPr lang="en-GB" sz="2000" dirty="0"/>
              <a:t>Stable and persistent: COVID-19 remains highly infectious with high levels of disease, but, due to measures such as vaccination, remains less severe or harmful in its effects. </a:t>
            </a:r>
            <a:endParaRPr lang="en-GB" sz="2000" strike="sngStrike" dirty="0"/>
          </a:p>
          <a:p>
            <a:pPr marL="457200" indent="-457200">
              <a:buFont typeface="+mj-lt"/>
              <a:buAutoNum type="arabicPeriod"/>
            </a:pPr>
            <a:r>
              <a:rPr lang="en-GB" sz="2000" dirty="0"/>
              <a:t>Flu-like seasonality: COVID-19 has periods of low and high prevalence as seen with flu.</a:t>
            </a:r>
          </a:p>
          <a:p>
            <a:pPr marL="457200" indent="-457200">
              <a:buFont typeface="+mj-lt"/>
              <a:buAutoNum type="arabicPeriod"/>
            </a:pPr>
            <a:r>
              <a:rPr lang="en-GB" sz="2000" dirty="0"/>
              <a:t>New large waves: we see resurgences of COVID-19 resulting from newly emerging variants, which vaccines are less effective against. </a:t>
            </a:r>
          </a:p>
          <a:p>
            <a:pPr marL="457200" indent="-457200">
              <a:buFont typeface="+mj-lt"/>
              <a:buAutoNum type="arabicPeriod"/>
            </a:pPr>
            <a:r>
              <a:rPr lang="en-GB" sz="2000" dirty="0"/>
              <a:t>Changing combinations of the above over time.</a:t>
            </a:r>
          </a:p>
          <a:p>
            <a:pPr marL="0" indent="0">
              <a:buNone/>
            </a:pPr>
            <a:endParaRPr lang="en-GB" sz="2000" b="1" dirty="0"/>
          </a:p>
          <a:p>
            <a:pPr marL="0" indent="0">
              <a:buNone/>
            </a:pPr>
            <a:r>
              <a:rPr lang="en-GB" sz="2000" b="1" dirty="0"/>
              <a:t>Best case scenario: </a:t>
            </a:r>
            <a:r>
              <a:rPr lang="en-GB" sz="2000" dirty="0"/>
              <a:t>low level disease, arrived at quickly, lasting immunity resulting in minimal seasonality, little to no risk around emergence of new variants.</a:t>
            </a:r>
          </a:p>
          <a:p>
            <a:pPr marL="0" indent="0">
              <a:buNone/>
            </a:pPr>
            <a:endParaRPr lang="en-GB" sz="2000" b="1" dirty="0"/>
          </a:p>
          <a:p>
            <a:pPr marL="0" indent="0">
              <a:buNone/>
            </a:pPr>
            <a:r>
              <a:rPr lang="en-GB" sz="2000" b="1" dirty="0"/>
              <a:t>Worst case scenario: </a:t>
            </a:r>
            <a:r>
              <a:rPr lang="en-GB" sz="2000" dirty="0"/>
              <a:t>Persistent high levels of disease, waning immunity results in seasonality overlapping with existing seasonal winter pressures, with high risk of new epidemic waves (and potentially a new pandemic) resulting from new variants.</a:t>
            </a:r>
          </a:p>
          <a:p>
            <a:pPr marL="0" indent="0">
              <a:buNone/>
            </a:pPr>
            <a:endParaRPr lang="en-GB" dirty="0"/>
          </a:p>
        </p:txBody>
      </p:sp>
    </p:spTree>
    <p:extLst>
      <p:ext uri="{BB962C8B-B14F-4D97-AF65-F5344CB8AC3E}">
        <p14:creationId xmlns:p14="http://schemas.microsoft.com/office/powerpoint/2010/main" val="1956536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Learning from the past – building upon strengths and opportunities  </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148590" y="812966"/>
            <a:ext cx="11235690" cy="5263380"/>
          </a:xfrm>
        </p:spPr>
        <p:txBody>
          <a:bodyPr/>
          <a:lstStyle/>
          <a:p>
            <a:pPr marL="0" indent="0">
              <a:buNone/>
            </a:pPr>
            <a:r>
              <a:rPr lang="en-GB" sz="2000" b="1" dirty="0"/>
              <a:t>The pandemic highlighted strengths in our ways of working that will be important to continue</a:t>
            </a:r>
          </a:p>
          <a:p>
            <a:pPr marL="0" indent="0">
              <a:buNone/>
            </a:pPr>
            <a:endParaRPr lang="en-GB" sz="2000" b="1" dirty="0"/>
          </a:p>
          <a:p>
            <a:pPr marL="0" indent="0">
              <a:buNone/>
            </a:pPr>
            <a:endParaRPr lang="en-GB" sz="2000" b="1" dirty="0"/>
          </a:p>
          <a:p>
            <a:pPr marL="0" indent="0">
              <a:buNone/>
            </a:pPr>
            <a:endParaRPr lang="en-GB" dirty="0"/>
          </a:p>
        </p:txBody>
      </p:sp>
      <p:sp>
        <p:nvSpPr>
          <p:cNvPr id="5" name="TextBox 4">
            <a:extLst>
              <a:ext uri="{FF2B5EF4-FFF2-40B4-BE49-F238E27FC236}">
                <a16:creationId xmlns:a16="http://schemas.microsoft.com/office/drawing/2014/main" id="{5DE6EC8C-AE8E-48DE-8F96-836100AE13C9}"/>
              </a:ext>
            </a:extLst>
          </p:cNvPr>
          <p:cNvSpPr txBox="1"/>
          <p:nvPr/>
        </p:nvSpPr>
        <p:spPr>
          <a:xfrm>
            <a:off x="148590" y="1689134"/>
            <a:ext cx="6446520" cy="4678204"/>
          </a:xfrm>
          <a:prstGeom prst="rect">
            <a:avLst/>
          </a:prstGeom>
          <a:noFill/>
        </p:spPr>
        <p:txBody>
          <a:bodyPr wrap="square" rtlCol="0">
            <a:spAutoFit/>
          </a:bodyPr>
          <a:lstStyle/>
          <a:p>
            <a:r>
              <a:rPr lang="en-GB" sz="2000" b="1" dirty="0">
                <a:ea typeface="Calibri" panose="020F0502020204030204" pitchFamily="34" charset="0"/>
              </a:rPr>
              <a:t>Strengths include: </a:t>
            </a:r>
          </a:p>
          <a:p>
            <a:endParaRPr lang="en-GB" sz="2000" b="1" dirty="0">
              <a:ea typeface="Calibri" panose="020F0502020204030204" pitchFamily="34" charset="0"/>
            </a:endParaRPr>
          </a:p>
          <a:p>
            <a:r>
              <a:rPr lang="en-GB" sz="2000" b="1" dirty="0">
                <a:ea typeface="Calibri" panose="020F0502020204030204" pitchFamily="34" charset="0"/>
              </a:rPr>
              <a:t>P</a:t>
            </a:r>
            <a:r>
              <a:rPr lang="en-GB" sz="2000" b="1" dirty="0">
                <a:effectLst/>
                <a:ea typeface="Calibri" panose="020F0502020204030204" pitchFamily="34" charset="0"/>
              </a:rPr>
              <a:t>artnership working across organisations and sectors</a:t>
            </a:r>
            <a:r>
              <a:rPr lang="en-GB" sz="2000" dirty="0">
                <a:effectLst/>
                <a:ea typeface="Calibri" panose="020F0502020204030204" pitchFamily="34" charset="0"/>
              </a:rPr>
              <a:t>, and including to protect the most vulnerable</a:t>
            </a:r>
          </a:p>
          <a:p>
            <a:endParaRPr lang="en-GB" sz="2000" dirty="0">
              <a:latin typeface="Calibri" panose="020F0502020204030204" pitchFamily="34" charset="0"/>
              <a:cs typeface="Times New Roman" panose="02020603050405020304" pitchFamily="18" charset="0"/>
            </a:endParaRPr>
          </a:p>
          <a:p>
            <a:r>
              <a:rPr lang="en-GB" sz="2000" b="1" dirty="0">
                <a:effectLst/>
                <a:ea typeface="Calibri" panose="020F0502020204030204" pitchFamily="34" charset="0"/>
              </a:rPr>
              <a:t>Robust</a:t>
            </a:r>
            <a:r>
              <a:rPr lang="en-GB" sz="2000" dirty="0">
                <a:effectLst/>
                <a:ea typeface="Calibri" panose="020F0502020204030204" pitchFamily="34" charset="0"/>
              </a:rPr>
              <a:t> </a:t>
            </a:r>
            <a:r>
              <a:rPr lang="en-GB" sz="2000" b="1" dirty="0">
                <a:effectLst/>
                <a:ea typeface="Calibri" panose="020F0502020204030204" pitchFamily="34" charset="0"/>
              </a:rPr>
              <a:t>emergency planning </a:t>
            </a:r>
            <a:r>
              <a:rPr lang="en-GB" sz="2000" dirty="0">
                <a:effectLst/>
                <a:ea typeface="Calibri" panose="020F0502020204030204" pitchFamily="34" charset="0"/>
              </a:rPr>
              <a:t>structures and relationships</a:t>
            </a:r>
          </a:p>
          <a:p>
            <a:endParaRPr lang="en-GB" sz="2000" dirty="0">
              <a:effectLst/>
              <a:ea typeface="Calibri" panose="020F0502020204030204" pitchFamily="34" charset="0"/>
            </a:endParaRPr>
          </a:p>
          <a:p>
            <a:r>
              <a:rPr lang="en-GB" sz="2000" b="1" dirty="0">
                <a:ea typeface="Calibri" panose="020F0502020204030204" pitchFamily="34" charset="0"/>
              </a:rPr>
              <a:t>F</a:t>
            </a:r>
            <a:r>
              <a:rPr lang="en-GB" sz="2000" b="1" dirty="0">
                <a:effectLst/>
                <a:ea typeface="Calibri" panose="020F0502020204030204" pitchFamily="34" charset="0"/>
              </a:rPr>
              <a:t>lexible and agile response </a:t>
            </a:r>
            <a:r>
              <a:rPr lang="en-GB" sz="2000" dirty="0">
                <a:effectLst/>
                <a:ea typeface="Calibri" panose="020F0502020204030204" pitchFamily="34" charset="0"/>
              </a:rPr>
              <a:t>demonstrated</a:t>
            </a:r>
            <a:r>
              <a:rPr lang="en-GB" sz="2000" dirty="0">
                <a:ea typeface="Calibri" panose="020F0502020204030204" pitchFamily="34" charset="0"/>
              </a:rPr>
              <a:t> by all sectors </a:t>
            </a:r>
          </a:p>
          <a:p>
            <a:endParaRPr lang="en-GB" sz="2000" dirty="0">
              <a:effectLst/>
              <a:ea typeface="Calibri" panose="020F0502020204030204" pitchFamily="34" charset="0"/>
            </a:endParaRPr>
          </a:p>
          <a:p>
            <a:r>
              <a:rPr lang="en-GB" sz="2000" b="1" dirty="0">
                <a:ea typeface="Calibri" panose="020F0502020204030204" pitchFamily="34" charset="0"/>
              </a:rPr>
              <a:t>R</a:t>
            </a:r>
            <a:r>
              <a:rPr lang="en-GB" sz="2000" b="1" dirty="0">
                <a:effectLst/>
                <a:ea typeface="Calibri" panose="020F0502020204030204" pitchFamily="34" charset="0"/>
              </a:rPr>
              <a:t>esilient workforce</a:t>
            </a:r>
            <a:r>
              <a:rPr lang="en-GB" sz="2000" dirty="0">
                <a:effectLst/>
                <a:ea typeface="Calibri" panose="020F0502020204030204" pitchFamily="34" charset="0"/>
              </a:rPr>
              <a:t>, and the crucial capacity and resilience provided by volunteers and volunteer networks</a:t>
            </a:r>
          </a:p>
          <a:p>
            <a:endParaRPr lang="en-GB" sz="2000" dirty="0">
              <a:effectLst/>
              <a:ea typeface="Calibri" panose="020F0502020204030204" pitchFamily="34" charset="0"/>
            </a:endParaRPr>
          </a:p>
          <a:p>
            <a:r>
              <a:rPr lang="en-GB" sz="2000" dirty="0">
                <a:ea typeface="Calibri" panose="020F0502020204030204" pitchFamily="34" charset="0"/>
              </a:rPr>
              <a:t>D</a:t>
            </a:r>
            <a:r>
              <a:rPr lang="en-GB" sz="2000" dirty="0">
                <a:effectLst/>
                <a:ea typeface="Calibri" panose="020F0502020204030204" pitchFamily="34" charset="0"/>
              </a:rPr>
              <a:t>evelopment of </a:t>
            </a:r>
            <a:r>
              <a:rPr lang="en-GB" sz="2000" b="1" dirty="0">
                <a:effectLst/>
                <a:ea typeface="Calibri" panose="020F0502020204030204" pitchFamily="34" charset="0"/>
              </a:rPr>
              <a:t>new ways of working </a:t>
            </a:r>
            <a:r>
              <a:rPr lang="en-GB" sz="2000" dirty="0">
                <a:effectLst/>
                <a:ea typeface="Calibri" panose="020F0502020204030204" pitchFamily="34" charset="0"/>
              </a:rPr>
              <a:t>(supported by IT systems, software and equipment)</a:t>
            </a:r>
          </a:p>
          <a:p>
            <a:endParaRPr lang="en-GB" dirty="0"/>
          </a:p>
        </p:txBody>
      </p:sp>
      <p:sp>
        <p:nvSpPr>
          <p:cNvPr id="11" name="TextBox 10">
            <a:extLst>
              <a:ext uri="{FF2B5EF4-FFF2-40B4-BE49-F238E27FC236}">
                <a16:creationId xmlns:a16="http://schemas.microsoft.com/office/drawing/2014/main" id="{E9109EF1-5361-4CB7-A011-3C5B67672BFB}"/>
              </a:ext>
            </a:extLst>
          </p:cNvPr>
          <p:cNvSpPr txBox="1">
            <a:spLocks/>
          </p:cNvSpPr>
          <p:nvPr/>
        </p:nvSpPr>
        <p:spPr>
          <a:xfrm>
            <a:off x="7349490" y="1843023"/>
            <a:ext cx="3851910" cy="4524315"/>
          </a:xfrm>
          <a:prstGeom prst="rect">
            <a:avLst/>
          </a:prstGeom>
          <a:solidFill>
            <a:srgbClr val="A6F8E6"/>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accent1">
                    <a:lumMod val="50000"/>
                  </a:schemeClr>
                </a:solidFill>
                <a:effectLst/>
                <a:uLnTx/>
                <a:uFillTx/>
                <a:latin typeface="+mn-lt"/>
                <a:ea typeface="Calibri" panose="020F0502020204030204" pitchFamily="34" charset="0"/>
                <a:cs typeface="+mn-cs"/>
              </a:rPr>
              <a:t>The </a:t>
            </a:r>
            <a:r>
              <a:rPr kumimoji="0" lang="en-GB" sz="1800" b="0" i="0" u="sng" strike="noStrike" kern="1200" cap="none" spc="0" normalizeH="0" baseline="0" noProof="0" dirty="0">
                <a:ln>
                  <a:noFill/>
                </a:ln>
                <a:solidFill>
                  <a:srgbClr val="000000"/>
                </a:solidFill>
                <a:effectLst/>
                <a:uLnTx/>
                <a:uFillTx/>
                <a:latin typeface="+mn-lt"/>
                <a:ea typeface="Calibri" panose="020F0502020204030204" pitchFamily="34" charset="0"/>
                <a:cs typeface="+mn-cs"/>
                <a:hlinkClick r:id="rId3"/>
              </a:rPr>
              <a:t>Community Wellbeing Hub</a:t>
            </a:r>
            <a:r>
              <a:rPr kumimoji="0" lang="en-GB" sz="18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 was set up to </a:t>
            </a:r>
            <a:r>
              <a:rPr kumimoji="0" lang="en-GB" sz="1800" b="0" i="0" u="none" strike="noStrike" kern="1200" cap="none" spc="0" normalizeH="0" baseline="0" noProof="0" dirty="0">
                <a:ln>
                  <a:noFill/>
                </a:ln>
                <a:solidFill>
                  <a:srgbClr val="1F3864"/>
                </a:solidFill>
                <a:effectLst/>
                <a:uLnTx/>
                <a:uFillTx/>
                <a:latin typeface="Calibri" panose="020F0502020204030204" pitchFamily="34" charset="0"/>
                <a:ea typeface="Calibri" panose="020F0502020204030204" pitchFamily="34" charset="0"/>
                <a:cs typeface="Times New Roman" panose="02020603050405020304" pitchFamily="18" charset="0"/>
              </a:rPr>
              <a:t>support residents with their basic needs, including providing emergency food parcels, collecting prescriptions, transporting residents to medical appointments, support with a gas or electricity top up, and support to people feeling anxious and/or lonely. Over time the Community Wellbeing Hub has expanded its offer to support people with a wide range of needs such as housing and benefits advice and health and wellbeing support such as help with stopping smoking, getting active or losing weight.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9543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ADE1545-2E09-472C-8332-A577CFD65E06}"/>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Learning from the past – building upon strengths and opportunities- continued  </a:t>
            </a:r>
          </a:p>
        </p:txBody>
      </p:sp>
      <p:sp>
        <p:nvSpPr>
          <p:cNvPr id="5" name="TextBox 4">
            <a:extLst>
              <a:ext uri="{FF2B5EF4-FFF2-40B4-BE49-F238E27FC236}">
                <a16:creationId xmlns:a16="http://schemas.microsoft.com/office/drawing/2014/main" id="{18026EBD-03C0-4099-8BD9-1EA1C684394A}"/>
              </a:ext>
            </a:extLst>
          </p:cNvPr>
          <p:cNvSpPr txBox="1"/>
          <p:nvPr/>
        </p:nvSpPr>
        <p:spPr>
          <a:xfrm>
            <a:off x="396240" y="1140082"/>
            <a:ext cx="5158740" cy="4985980"/>
          </a:xfrm>
          <a:prstGeom prst="rect">
            <a:avLst/>
          </a:prstGeom>
          <a:noFill/>
        </p:spPr>
        <p:txBody>
          <a:bodyPr wrap="square" rtlCol="0">
            <a:spAutoFit/>
          </a:bodyPr>
          <a:lstStyle/>
          <a:p>
            <a:r>
              <a:rPr lang="en-GB" sz="2000" b="1" dirty="0"/>
              <a:t>Strengths include delivery of robust COVID-19 interventions such as:</a:t>
            </a:r>
          </a:p>
          <a:p>
            <a:endParaRPr lang="en-GB" sz="2000" b="1" dirty="0"/>
          </a:p>
          <a:p>
            <a:pPr marL="285750" indent="-285750">
              <a:buFont typeface="Arial" panose="020B0604020202020204" pitchFamily="34" charset="0"/>
              <a:buChar char="•"/>
            </a:pPr>
            <a:r>
              <a:rPr lang="en-GB" sz="2000" b="1" dirty="0">
                <a:effectLst/>
                <a:ea typeface="Calibri" panose="020F0502020204030204" pitchFamily="34" charset="0"/>
              </a:rPr>
              <a:t>pop-up vaccination clinics </a:t>
            </a:r>
            <a:r>
              <a:rPr lang="en-GB" sz="2000" dirty="0">
                <a:effectLst/>
                <a:ea typeface="Calibri" panose="020F0502020204030204" pitchFamily="34" charset="0"/>
              </a:rPr>
              <a:t>to support the Bath Racecourse offer</a:t>
            </a:r>
          </a:p>
          <a:p>
            <a:endParaRPr lang="en-GB" sz="2000" dirty="0">
              <a:effectLst/>
              <a:ea typeface="Calibri" panose="020F0502020204030204" pitchFamily="34" charset="0"/>
            </a:endParaRPr>
          </a:p>
          <a:p>
            <a:pPr marL="285750" indent="-285750">
              <a:buFont typeface="Arial" panose="020B0604020202020204" pitchFamily="34" charset="0"/>
              <a:buChar char="•"/>
            </a:pPr>
            <a:r>
              <a:rPr lang="en-GB" sz="2000" dirty="0">
                <a:effectLst/>
                <a:ea typeface="Calibri" panose="020F0502020204030204" pitchFamily="34" charset="0"/>
              </a:rPr>
              <a:t>a </a:t>
            </a:r>
            <a:r>
              <a:rPr lang="en-GB" sz="2000" b="1" dirty="0">
                <a:effectLst/>
                <a:ea typeface="Calibri" panose="020F0502020204030204" pitchFamily="34" charset="0"/>
              </a:rPr>
              <a:t>local contact tracing service </a:t>
            </a:r>
            <a:r>
              <a:rPr lang="en-GB" sz="2000" dirty="0">
                <a:effectLst/>
                <a:ea typeface="Calibri" panose="020F0502020204030204" pitchFamily="34" charset="0"/>
              </a:rPr>
              <a:t>to supplement the work of NHS Test and Trace</a:t>
            </a:r>
          </a:p>
          <a:p>
            <a:endParaRPr lang="en-GB" sz="2000" dirty="0">
              <a:effectLst/>
              <a:ea typeface="Calibri" panose="020F0502020204030204" pitchFamily="34" charset="0"/>
            </a:endParaRPr>
          </a:p>
          <a:p>
            <a:pPr marL="285750" indent="-285750">
              <a:buFont typeface="Arial" panose="020B0604020202020204" pitchFamily="34" charset="0"/>
              <a:buChar char="•"/>
            </a:pPr>
            <a:r>
              <a:rPr lang="en-GB" sz="2000" dirty="0">
                <a:effectLst/>
                <a:ea typeface="Calibri" panose="020F0502020204030204" pitchFamily="34" charset="0"/>
              </a:rPr>
              <a:t>access to </a:t>
            </a:r>
            <a:r>
              <a:rPr lang="en-GB" sz="2000" b="1" dirty="0">
                <a:effectLst/>
                <a:ea typeface="Calibri" panose="020F0502020204030204" pitchFamily="34" charset="0"/>
              </a:rPr>
              <a:t>asymptomatic (LFD) and symptomatic (PCR) testing</a:t>
            </a:r>
          </a:p>
          <a:p>
            <a:endParaRPr lang="en-GB" sz="2000" dirty="0">
              <a:effectLst/>
              <a:ea typeface="Calibri" panose="020F0502020204030204" pitchFamily="34" charset="0"/>
            </a:endParaRPr>
          </a:p>
          <a:p>
            <a:pPr marL="285750" indent="-285750">
              <a:buFont typeface="Arial" panose="020B0604020202020204" pitchFamily="34" charset="0"/>
              <a:buChar char="•"/>
            </a:pPr>
            <a:r>
              <a:rPr lang="en-GB" sz="2000" b="1" dirty="0">
                <a:effectLst/>
                <a:ea typeface="Calibri" panose="020F0502020204030204" pitchFamily="34" charset="0"/>
              </a:rPr>
              <a:t>infection prevention and control advice </a:t>
            </a:r>
            <a:r>
              <a:rPr lang="en-GB" sz="2000" dirty="0">
                <a:effectLst/>
                <a:ea typeface="Calibri" panose="020F0502020204030204" pitchFamily="34" charset="0"/>
              </a:rPr>
              <a:t>on situations and outbreaks to care homes, schools and other settings</a:t>
            </a:r>
            <a:endParaRPr lang="en-GB" sz="2000" dirty="0">
              <a:effectLst/>
              <a:ea typeface="Times New Roman" panose="02020603050405020304" pitchFamily="18" charset="0"/>
            </a:endParaRPr>
          </a:p>
          <a:p>
            <a:endParaRPr lang="en-GB" dirty="0"/>
          </a:p>
        </p:txBody>
      </p:sp>
      <p:sp>
        <p:nvSpPr>
          <p:cNvPr id="2" name="Content Placeholder 1">
            <a:extLst>
              <a:ext uri="{FF2B5EF4-FFF2-40B4-BE49-F238E27FC236}">
                <a16:creationId xmlns:a16="http://schemas.microsoft.com/office/drawing/2014/main" id="{E89693DF-43C5-4F60-8EE8-2D76C74BBA5B}"/>
              </a:ext>
            </a:extLst>
          </p:cNvPr>
          <p:cNvSpPr>
            <a:spLocks noGrp="1"/>
          </p:cNvSpPr>
          <p:nvPr>
            <p:ph sz="quarter" idx="10"/>
          </p:nvPr>
        </p:nvSpPr>
        <p:spPr>
          <a:xfrm>
            <a:off x="6408420" y="1275695"/>
            <a:ext cx="5052060" cy="2564786"/>
          </a:xfrm>
          <a:solidFill>
            <a:srgbClr val="A6F8E6"/>
          </a:solidFill>
        </p:spPr>
        <p:txBody>
          <a:bodyPr/>
          <a:lstStyle/>
          <a:p>
            <a:pPr marL="0" indent="0">
              <a:lnSpc>
                <a:spcPct val="105000"/>
              </a:lnSpc>
              <a:spcAft>
                <a:spcPts val="800"/>
              </a:spcAft>
              <a:buNone/>
            </a:pPr>
            <a:r>
              <a:rPr lang="en-GB" sz="18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The COVID-19 asymptomatic mobile testing unit, set up in August 2021, travelled to over 50 locations across B&amp;NES including, parks, supermarkets, voluntary and community sector organisations, and faith settings, providing information about lateral flow testing and access to kits. B&amp;NES residents fed back that this was “a very useful service” and was “a good way to help keep people safe”.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00B142C-5BCE-428A-A6F1-23610D91A52E}"/>
              </a:ext>
            </a:extLst>
          </p:cNvPr>
          <p:cNvSpPr txBox="1"/>
          <p:nvPr/>
        </p:nvSpPr>
        <p:spPr>
          <a:xfrm>
            <a:off x="6408420" y="4268152"/>
            <a:ext cx="5052060" cy="2031325"/>
          </a:xfrm>
          <a:prstGeom prst="rect">
            <a:avLst/>
          </a:prstGeom>
          <a:solidFill>
            <a:srgbClr val="A6F8E6"/>
          </a:solidFill>
        </p:spPr>
        <p:txBody>
          <a:bodyPr wrap="square" rtlCol="0">
            <a:spAutoFit/>
          </a:bodyPr>
          <a:lstStyle/>
          <a:p>
            <a:r>
              <a:rPr lang="en-GB" dirty="0">
                <a:solidFill>
                  <a:srgbClr val="1F3864"/>
                </a:solidFill>
                <a:latin typeface="Calibri" panose="020F0502020204030204" pitchFamily="34" charset="0"/>
                <a:ea typeface="Calibri" panose="020F0502020204030204" pitchFamily="34" charset="0"/>
                <a:cs typeface="Times New Roman" panose="02020603050405020304" pitchFamily="18" charset="0"/>
              </a:rPr>
              <a:t>P</a:t>
            </a:r>
            <a:r>
              <a:rPr lang="en-GB" sz="18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op-up</a:t>
            </a:r>
            <a:r>
              <a:rPr lang="en-GB" dirty="0">
                <a:solidFill>
                  <a:srgbClr val="1F3864"/>
                </a:solidFill>
                <a:latin typeface="Calibri" panose="020F0502020204030204" pitchFamily="34" charset="0"/>
                <a:ea typeface="Calibri" panose="020F0502020204030204" pitchFamily="34" charset="0"/>
                <a:cs typeface="Times New Roman" panose="02020603050405020304" pitchFamily="18" charset="0"/>
              </a:rPr>
              <a:t> vaccination</a:t>
            </a:r>
            <a:r>
              <a:rPr lang="en-GB" sz="18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 clinics have been held at locations across the local authority, and including in community centres, sports facilities, and University settings. We have also taken vaccinations to where people live, where they face specific barriers in accessing healthcare, including to homeless hostel settings and boating communities.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4078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579F2-01F4-4039-B656-0217D1372719}"/>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How we will seek to protect the public from COVID-19 related harms  </a:t>
            </a:r>
          </a:p>
        </p:txBody>
      </p:sp>
      <p:sp>
        <p:nvSpPr>
          <p:cNvPr id="7" name="Content Placeholder 6">
            <a:extLst>
              <a:ext uri="{FF2B5EF4-FFF2-40B4-BE49-F238E27FC236}">
                <a16:creationId xmlns:a16="http://schemas.microsoft.com/office/drawing/2014/main" id="{D48A7446-90A6-44C1-938C-5DE54F424BAD}"/>
              </a:ext>
            </a:extLst>
          </p:cNvPr>
          <p:cNvSpPr>
            <a:spLocks noGrp="1"/>
          </p:cNvSpPr>
          <p:nvPr>
            <p:ph sz="quarter" idx="10"/>
          </p:nvPr>
        </p:nvSpPr>
        <p:spPr>
          <a:xfrm>
            <a:off x="118110" y="792985"/>
            <a:ext cx="11235690" cy="5480550"/>
          </a:xfrm>
        </p:spPr>
        <p:txBody>
          <a:bodyPr/>
          <a:lstStyle/>
          <a:p>
            <a:pPr marL="0" indent="0">
              <a:buNone/>
            </a:pPr>
            <a:r>
              <a:rPr lang="en-GB" sz="1800" b="1" dirty="0"/>
              <a:t>There are four key parts to the local response</a:t>
            </a:r>
          </a:p>
          <a:p>
            <a:pPr marL="0" indent="0">
              <a:buNone/>
            </a:pPr>
            <a:endParaRPr lang="en-GB" sz="1800" dirty="0"/>
          </a:p>
          <a:p>
            <a:pPr marL="0" indent="0">
              <a:buNone/>
            </a:pPr>
            <a:endParaRPr lang="en-GB" sz="1200" dirty="0">
              <a:latin typeface="+mn-lt"/>
            </a:endParaRPr>
          </a:p>
          <a:p>
            <a:endParaRPr lang="en-GB" sz="1200" dirty="0">
              <a:latin typeface="+mn-lt"/>
            </a:endParaRPr>
          </a:p>
          <a:p>
            <a:endParaRPr lang="en-GB" sz="1200" dirty="0">
              <a:latin typeface="+mn-lt"/>
            </a:endParaRPr>
          </a:p>
          <a:p>
            <a:pPr marL="0" indent="0">
              <a:buNone/>
            </a:pPr>
            <a:endParaRPr lang="en-GB" dirty="0"/>
          </a:p>
        </p:txBody>
      </p:sp>
      <p:sp>
        <p:nvSpPr>
          <p:cNvPr id="5" name="TextBox 4">
            <a:extLst>
              <a:ext uri="{FF2B5EF4-FFF2-40B4-BE49-F238E27FC236}">
                <a16:creationId xmlns:a16="http://schemas.microsoft.com/office/drawing/2014/main" id="{328ECC04-07FF-45A9-8A5D-AC199CBB363F}"/>
              </a:ext>
            </a:extLst>
          </p:cNvPr>
          <p:cNvSpPr txBox="1"/>
          <p:nvPr/>
        </p:nvSpPr>
        <p:spPr>
          <a:xfrm>
            <a:off x="198120" y="1317388"/>
            <a:ext cx="11875770" cy="1754326"/>
          </a:xfrm>
          <a:prstGeom prst="rect">
            <a:avLst/>
          </a:prstGeom>
          <a:solidFill>
            <a:schemeClr val="accent1">
              <a:lumMod val="75000"/>
            </a:schemeClr>
          </a:solidFill>
        </p:spPr>
        <p:txBody>
          <a:bodyPr wrap="square" rtlCol="0">
            <a:spAutoFit/>
          </a:bodyPr>
          <a:lstStyle/>
          <a:p>
            <a:r>
              <a:rPr lang="en-GB" b="1" dirty="0">
                <a:solidFill>
                  <a:schemeClr val="bg1"/>
                </a:solidFill>
              </a:rPr>
              <a:t>Prevent and protect</a:t>
            </a:r>
          </a:p>
          <a:p>
            <a:pPr marL="285750" indent="-285750">
              <a:buFont typeface="Arial" panose="020B0604020202020204" pitchFamily="34" charset="0"/>
              <a:buChar cha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S</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afer behaviours; for example, maintaining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regular and good handwashing, “Catch it, Bin it Kill it”, stay at home if unwell</a:t>
            </a:r>
          </a:p>
          <a:p>
            <a:pPr marL="285750" indent="-285750">
              <a:buFont typeface="Arial" panose="020B0604020202020204" pitchFamily="34" charset="0"/>
              <a:buChar char="•"/>
            </a:pPr>
            <a:r>
              <a:rPr lang="en-GB" dirty="0">
                <a:solidFill>
                  <a:schemeClr val="bg1"/>
                </a:solidFill>
              </a:rPr>
              <a:t>Vaccination; first, second and booster Covid-19 vaccinations</a:t>
            </a:r>
          </a:p>
          <a:p>
            <a:pPr marL="285750" indent="-285750">
              <a:buFont typeface="Arial" panose="020B0604020202020204" pitchFamily="34" charset="0"/>
              <a:buChar char="•"/>
            </a:pPr>
            <a:r>
              <a:rPr lang="en-GB" dirty="0">
                <a:solidFill>
                  <a:schemeClr val="bg1"/>
                </a:solidFill>
              </a:rPr>
              <a:t>Community resilience; </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communities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are supported to prepare for, </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respond to and recover from threats</a:t>
            </a:r>
            <a:endParaRPr lang="en-GB" dirty="0">
              <a:solidFill>
                <a:schemeClr val="bg1"/>
              </a:solidFill>
            </a:endParaRPr>
          </a:p>
          <a:p>
            <a:pPr marL="285750" indent="-285750">
              <a:buFont typeface="Arial" panose="020B0604020202020204" pitchFamily="34" charset="0"/>
              <a:buChar char="•"/>
            </a:pPr>
            <a:r>
              <a:rPr lang="en-GB" dirty="0">
                <a:solidFill>
                  <a:schemeClr val="bg1"/>
                </a:solidFill>
              </a:rPr>
              <a:t>Addressing inequalities, including those that make people more vulnerable to severe disease from Covid-19, and inequalities that have widened as an impact of the pandemic </a:t>
            </a:r>
          </a:p>
        </p:txBody>
      </p:sp>
      <p:sp>
        <p:nvSpPr>
          <p:cNvPr id="6" name="TextBox 5">
            <a:extLst>
              <a:ext uri="{FF2B5EF4-FFF2-40B4-BE49-F238E27FC236}">
                <a16:creationId xmlns:a16="http://schemas.microsoft.com/office/drawing/2014/main" id="{F71045CC-2ADE-43AE-B6F6-9A18DD112CD2}"/>
              </a:ext>
            </a:extLst>
          </p:cNvPr>
          <p:cNvSpPr txBox="1"/>
          <p:nvPr/>
        </p:nvSpPr>
        <p:spPr>
          <a:xfrm>
            <a:off x="198120" y="3175684"/>
            <a:ext cx="11875770" cy="1200329"/>
          </a:xfrm>
          <a:prstGeom prst="rect">
            <a:avLst/>
          </a:prstGeom>
          <a:solidFill>
            <a:srgbClr val="3D2A6E"/>
          </a:solidFill>
        </p:spPr>
        <p:txBody>
          <a:bodyPr wrap="square" rtlCol="0">
            <a:spAutoFit/>
          </a:bodyPr>
          <a:lstStyle/>
          <a:p>
            <a:r>
              <a:rPr lang="en-GB" b="1" dirty="0">
                <a:solidFill>
                  <a:schemeClr val="bg1"/>
                </a:solidFill>
              </a:rPr>
              <a:t>Respond: outbreak management response  </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Support to higher-risk settings such as Care Homes and homeless hostels </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Testing and treatment in line with national guidance </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Flexibility to respond to a changing situation, for example due to a resurgence of Covid-19</a:t>
            </a:r>
          </a:p>
        </p:txBody>
      </p:sp>
      <p:sp>
        <p:nvSpPr>
          <p:cNvPr id="8" name="TextBox 7">
            <a:extLst>
              <a:ext uri="{FF2B5EF4-FFF2-40B4-BE49-F238E27FC236}">
                <a16:creationId xmlns:a16="http://schemas.microsoft.com/office/drawing/2014/main" id="{6BB07C45-A696-461C-BB07-BA09CD13CC78}"/>
              </a:ext>
            </a:extLst>
          </p:cNvPr>
          <p:cNvSpPr txBox="1"/>
          <p:nvPr/>
        </p:nvSpPr>
        <p:spPr>
          <a:xfrm>
            <a:off x="198120" y="4479983"/>
            <a:ext cx="11875770" cy="1200329"/>
          </a:xfrm>
          <a:prstGeom prst="rect">
            <a:avLst/>
          </a:prstGeom>
          <a:solidFill>
            <a:srgbClr val="914581"/>
          </a:solidFill>
        </p:spPr>
        <p:txBody>
          <a:bodyPr wrap="square" rtlCol="0">
            <a:spAutoFit/>
          </a:bodyPr>
          <a:lstStyle/>
          <a:p>
            <a:r>
              <a:rPr lang="en-GB" b="1" dirty="0">
                <a:solidFill>
                  <a:schemeClr val="bg1"/>
                </a:solidFill>
              </a:rPr>
              <a:t>Communications and engagement</a:t>
            </a:r>
          </a:p>
          <a:p>
            <a:pPr marL="285750" indent="-285750">
              <a:buFont typeface="Arial" panose="020B0604020202020204" pitchFamily="34" charset="0"/>
              <a:buChar cha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L</a:t>
            </a:r>
            <a:r>
              <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ocal communication campaigns</a:t>
            </a:r>
          </a:p>
          <a:p>
            <a:pPr marL="285750" indent="-285750">
              <a:buFont typeface="Arial" panose="020B0604020202020204" pitchFamily="34" charset="0"/>
              <a:buChar char="•"/>
            </a:pPr>
            <a:r>
              <a:rPr lang="en-GB" dirty="0">
                <a:solidFill>
                  <a:schemeClr val="bg1"/>
                </a:solidFill>
                <a:latin typeface="Calibri" panose="020F0502020204030204" pitchFamily="34" charset="0"/>
                <a:cs typeface="Times New Roman" panose="02020603050405020304" pitchFamily="18" charset="0"/>
              </a:rPr>
              <a:t>Listen to and work with communities</a:t>
            </a:r>
            <a:r>
              <a:rPr lang="en-GB" dirty="0">
                <a:solidFill>
                  <a:schemeClr val="bg1"/>
                </a:solidFill>
              </a:rPr>
              <a:t>; to support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good public health and infection prevention and control choices by communities</a:t>
            </a:r>
            <a:endPar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D253AFC0-1545-4AF2-97ED-5CE714EDAB9A}"/>
              </a:ext>
            </a:extLst>
          </p:cNvPr>
          <p:cNvSpPr txBox="1"/>
          <p:nvPr/>
        </p:nvSpPr>
        <p:spPr>
          <a:xfrm>
            <a:off x="198120" y="5787648"/>
            <a:ext cx="11875770" cy="923330"/>
          </a:xfrm>
          <a:prstGeom prst="rect">
            <a:avLst/>
          </a:prstGeom>
          <a:solidFill>
            <a:srgbClr val="38848C"/>
          </a:solidFill>
        </p:spPr>
        <p:txBody>
          <a:bodyPr wrap="square" rtlCol="0">
            <a:spAutoFit/>
          </a:bodyPr>
          <a:lstStyle/>
          <a:p>
            <a:r>
              <a:rPr lang="en-GB" b="1" dirty="0">
                <a:solidFill>
                  <a:schemeClr val="bg1"/>
                </a:solidFill>
              </a:rPr>
              <a:t>Surveillance and monitoring </a:t>
            </a:r>
          </a:p>
          <a:p>
            <a:pPr marL="285750" indent="-285750">
              <a:buFont typeface="Arial" panose="020B0604020202020204" pitchFamily="34" charset="0"/>
              <a:buChar char="•"/>
            </a:pPr>
            <a:r>
              <a:rPr lang="en-GB" dirty="0">
                <a:solidFill>
                  <a:schemeClr val="bg1"/>
                </a:solidFill>
              </a:rPr>
              <a:t>Use of national, regional and system-wide data</a:t>
            </a:r>
          </a:p>
          <a:p>
            <a:pPr marL="285750" indent="-285750">
              <a:buFont typeface="Arial" panose="020B0604020202020204" pitchFamily="34" charset="0"/>
              <a:buChar char="•"/>
            </a:pPr>
            <a:r>
              <a:rPr lang="en-GB" dirty="0">
                <a:solidFill>
                  <a:schemeClr val="bg1"/>
                </a:solidFill>
              </a:rPr>
              <a:t>Local gathering of intelligence  i.e. to support vaccination uptake</a:t>
            </a:r>
          </a:p>
        </p:txBody>
      </p:sp>
    </p:spTree>
    <p:extLst>
      <p:ext uri="{BB962C8B-B14F-4D97-AF65-F5344CB8AC3E}">
        <p14:creationId xmlns:p14="http://schemas.microsoft.com/office/powerpoint/2010/main" val="3903196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0BA13D-E862-4824-ABDF-FF500FA3A258}"/>
              </a:ext>
            </a:extLst>
          </p:cNvPr>
          <p:cNvSpPr>
            <a:spLocks noGrp="1"/>
          </p:cNvSpPr>
          <p:nvPr>
            <p:ph type="title" idx="4294967295"/>
          </p:nvPr>
        </p:nvSpPr>
        <p:spPr>
          <a:xfrm>
            <a:off x="0" y="0"/>
            <a:ext cx="12192000" cy="649464"/>
          </a:xfrm>
          <a:prstGeom prst="rect">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354013"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bg1"/>
                </a:solidFill>
                <a:effectLst/>
                <a:uLnTx/>
                <a:uFillTx/>
                <a:latin typeface="+mn-lt"/>
                <a:ea typeface="+mn-ea"/>
                <a:cs typeface="+mn-cs"/>
              </a:rPr>
              <a:t>Addressing inequalities  </a:t>
            </a:r>
          </a:p>
        </p:txBody>
      </p:sp>
      <p:sp>
        <p:nvSpPr>
          <p:cNvPr id="2" name="Content Placeholder 1">
            <a:extLst>
              <a:ext uri="{FF2B5EF4-FFF2-40B4-BE49-F238E27FC236}">
                <a16:creationId xmlns:a16="http://schemas.microsoft.com/office/drawing/2014/main" id="{8C759C7B-CDC9-4267-B885-6D4D0FDF4999}"/>
              </a:ext>
            </a:extLst>
          </p:cNvPr>
          <p:cNvSpPr>
            <a:spLocks noGrp="1"/>
          </p:cNvSpPr>
          <p:nvPr>
            <p:ph sz="quarter" idx="10"/>
          </p:nvPr>
        </p:nvSpPr>
        <p:spPr>
          <a:xfrm>
            <a:off x="259239" y="971550"/>
            <a:ext cx="11673522" cy="6149340"/>
          </a:xfrm>
        </p:spPr>
        <p:txBody>
          <a:bodyPr/>
          <a:lstStyle/>
          <a:p>
            <a:pPr>
              <a:lnSpc>
                <a:spcPct val="107000"/>
              </a:lnSpc>
              <a:spcAft>
                <a:spcPts val="800"/>
              </a:spcAft>
            </a:pPr>
            <a:r>
              <a:rPr lang="en-GB"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By mid-March 2021 the pandemic had led to 119,000 excess deaths in the UK and in 2020                        caused a 9.9% drop in GDP. Behind these overall figures lie the unequal burdens carried by different population groups and regions. </a:t>
            </a:r>
          </a:p>
          <a:p>
            <a:pPr>
              <a:lnSpc>
                <a:spcPct val="107000"/>
              </a:lnSpc>
              <a:spcAft>
                <a:spcPts val="800"/>
              </a:spcAft>
            </a:pPr>
            <a:r>
              <a:rPr lang="en-GB"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pandemic has revealed stark differences in the health of the working age population – those younger than 65 in the poorest 10% of areas in England were almost four times more likely to die from COVID-19 than those in wealthiest. </a:t>
            </a:r>
          </a:p>
          <a:p>
            <a:pPr>
              <a:lnSpc>
                <a:spcPct val="107000"/>
              </a:lnSpc>
              <a:spcAft>
                <a:spcPts val="800"/>
              </a:spcAft>
            </a:pPr>
            <a:r>
              <a:rPr lang="en-GB"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type and quality of people’s work, housing conditions, and access to financial support to self-isolate all contributed to different exposures to the virus.</a:t>
            </a:r>
          </a:p>
          <a:p>
            <a:pPr>
              <a:lnSpc>
                <a:spcPct val="107000"/>
              </a:lnSpc>
              <a:spcAft>
                <a:spcPts val="800"/>
              </a:spcAft>
            </a:pPr>
            <a:r>
              <a:rPr lang="en-GB"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Some groups, such as young people, those with disabilities, care home residents and minority ethnic groups have also been disproportionately affected by the pandemic. </a:t>
            </a:r>
          </a:p>
          <a:p>
            <a:pPr marL="0" indent="0">
              <a:lnSpc>
                <a:spcPct val="107000"/>
              </a:lnSpc>
              <a:spcAft>
                <a:spcPts val="800"/>
              </a:spcAft>
              <a:buNone/>
            </a:pPr>
            <a:r>
              <a:rPr lang="en-GB"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As part of its ongoing work to address inequalities the B&amp;NES, Swindon and Wiltshire (BSW) Partnership </a:t>
            </a:r>
            <a:r>
              <a:rPr lang="en-GB" sz="20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has developed</a:t>
            </a:r>
            <a:r>
              <a:rPr lang="en-GB"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 new strategy to make sure that tackling inequalities is everybody’s business and that there is a long-term commitment to addressing these issues across the system.</a:t>
            </a:r>
            <a:endParaRPr lang="en-GB" sz="1400" b="1" dirty="0">
              <a:solidFill>
                <a:srgbClr val="333333"/>
              </a:solidFill>
              <a:ea typeface="Calibri" panose="020F0502020204030204" pitchFamily="34" charset="0"/>
              <a:cs typeface="Times New Roman" panose="02020603050405020304" pitchFamily="18" charset="0"/>
            </a:endParaRPr>
          </a:p>
          <a:p>
            <a:pPr marL="0" indent="0">
              <a:buNone/>
            </a:pPr>
            <a:r>
              <a:rPr lang="en-GB" sz="1400" dirty="0">
                <a:solidFill>
                  <a:srgbClr val="333333"/>
                </a:solidFill>
                <a:ea typeface="Calibri" panose="020F0502020204030204" pitchFamily="34" charset="0"/>
                <a:cs typeface="Times New Roman" panose="02020603050405020304" pitchFamily="18" charset="0"/>
              </a:rPr>
              <a:t>Source: </a:t>
            </a:r>
            <a:r>
              <a:rPr lang="en-GB" sz="14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The Health Foundation (2021): Unequal pandemic, fairer recovery: </a:t>
            </a:r>
            <a:r>
              <a:rPr lang="en-GB" sz="1400" u="sng"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hlinkClick r:id="rId2"/>
              </a:rPr>
              <a:t>https://www.health.org.uk/publications/reports/unequal-pandemic-fairer-recovery#:~:text=Despite%20these%20efforts%2C%20by%20mid,different%20population%20groups%20and%20regions</a:t>
            </a:r>
            <a:r>
              <a:rPr lang="en-GB" sz="14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031054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24115</TotalTime>
  <Words>1612</Words>
  <Application>Microsoft Office PowerPoint</Application>
  <PresentationFormat>Widescreen</PresentationFormat>
  <Paragraphs>131</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Symbol</vt:lpstr>
      <vt:lpstr>Wingdings</vt:lpstr>
      <vt:lpstr>Office Theme</vt:lpstr>
      <vt:lpstr> B&amp;NES Living Safely and Fairly with COVID-19, 2022-2024  Summary slide-set</vt:lpstr>
      <vt:lpstr>Plan on a page </vt:lpstr>
      <vt:lpstr> What we aim to achieve</vt:lpstr>
      <vt:lpstr> Why we can live safely with COVID-19</vt:lpstr>
      <vt:lpstr>Possible future COVID-19 scenarios </vt:lpstr>
      <vt:lpstr>Learning from the past – building upon strengths and opportunities  </vt:lpstr>
      <vt:lpstr>Learning from the past – building upon strengths and opportunities- continued  </vt:lpstr>
      <vt:lpstr>How we will seek to protect the public from COVID-19 related harms  </vt:lpstr>
      <vt:lpstr>Addressing inequalities  </vt:lpstr>
      <vt:lpstr>How we will ensure delivery of the Plan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Thomas</dc:creator>
  <cp:lastModifiedBy>Jenny Mistry</cp:lastModifiedBy>
  <cp:revision>272</cp:revision>
  <dcterms:created xsi:type="dcterms:W3CDTF">2020-05-13T12:32:44Z</dcterms:created>
  <dcterms:modified xsi:type="dcterms:W3CDTF">2022-10-26T13:51:52Z</dcterms:modified>
</cp:coreProperties>
</file>