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256" r:id="rId3"/>
    <p:sldId id="298" r:id="rId4"/>
    <p:sldId id="299" r:id="rId5"/>
    <p:sldId id="296" r:id="rId6"/>
    <p:sldId id="300" r:id="rId7"/>
    <p:sldId id="292" r:id="rId8"/>
    <p:sldId id="301" r:id="rId9"/>
    <p:sldId id="303" r:id="rId10"/>
    <p:sldId id="272" r:id="rId11"/>
    <p:sldId id="258" r:id="rId12"/>
    <p:sldId id="265" r:id="rId13"/>
    <p:sldId id="271" r:id="rId14"/>
    <p:sldId id="273" r:id="rId15"/>
    <p:sldId id="281" r:id="rId16"/>
    <p:sldId id="283" r:id="rId17"/>
    <p:sldId id="284" r:id="rId18"/>
    <p:sldId id="285" r:id="rId19"/>
    <p:sldId id="286" r:id="rId20"/>
    <p:sldId id="302" r:id="rId21"/>
    <p:sldId id="304" r:id="rId22"/>
    <p:sldId id="305" r:id="rId23"/>
    <p:sldId id="306" r:id="rId24"/>
    <p:sldId id="307" r:id="rId25"/>
    <p:sldId id="294" r:id="rId26"/>
    <p:sldId id="295" r:id="rId2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chard\Desktop\20150517Book_%20Bugs_Sunflower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outhwj\AppData\Local\Microsoft\Windows\Temporary%20Internet%20Files\Content.Outlook\7GO4402J\Book%20Bugs%20Keynsham%20settings%20master%20shee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outhwj\AppData\Local\Microsoft\Windows\Temporary%20Internet%20Files\Content.Outlook\7GO4402J\Book%20Bugs%20Keynsham%20settings%20master%20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ichard\Desktop\20150517Book_%20Bugs_St_Nick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ichard\Desktop\Book%20Bugs\20150519Book_Bugs_Overall_Impact_SELE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ichard\Desktop\Book%20Bugs\20150519Book_Bugs_Overall_Impact_SELEC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ichard\Desktop\20150517Book_%20Bugs_Sunflower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ichard\Desktop\Book%20Bugs\20150517Book_%20Bugs_St_Nick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ichard\Desktop\Book%20Bugs\20150517Book_%20Bugs_Radstoc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ichard\Desktop\Book%20Bugs\20150519Book_%20Bugs_Westfiel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ichard\Desktop\Book%20Bugs\20150519Book_%20Bugs_Wis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'Sunflowers Child A'!$C$8</c:f>
              <c:strCache>
                <c:ptCount val="1"/>
                <c:pt idx="0">
                  <c:v>Before</c:v>
                </c:pt>
              </c:strCache>
            </c:strRef>
          </c:tx>
          <c:marker>
            <c:symbol val="none"/>
          </c:marker>
          <c:cat>
            <c:strRef>
              <c:f>'Sunflowers Child A'!$B$9:$B$15</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'Sunflowers Child A'!$C$9:$C$15</c:f>
              <c:numCache>
                <c:formatCode>General</c:formatCode>
                <c:ptCount val="7"/>
                <c:pt idx="0">
                  <c:v>2</c:v>
                </c:pt>
                <c:pt idx="1">
                  <c:v>2</c:v>
                </c:pt>
                <c:pt idx="2">
                  <c:v>1</c:v>
                </c:pt>
                <c:pt idx="3">
                  <c:v>1</c:v>
                </c:pt>
                <c:pt idx="4">
                  <c:v>1</c:v>
                </c:pt>
                <c:pt idx="5">
                  <c:v>1</c:v>
                </c:pt>
                <c:pt idx="6">
                  <c:v>1</c:v>
                </c:pt>
              </c:numCache>
            </c:numRef>
          </c:val>
        </c:ser>
        <c:ser>
          <c:idx val="1"/>
          <c:order val="1"/>
          <c:tx>
            <c:strRef>
              <c:f>'Sunflowers Child A'!$D$8</c:f>
              <c:strCache>
                <c:ptCount val="1"/>
                <c:pt idx="0">
                  <c:v>After</c:v>
                </c:pt>
              </c:strCache>
            </c:strRef>
          </c:tx>
          <c:marker>
            <c:symbol val="none"/>
          </c:marker>
          <c:cat>
            <c:strRef>
              <c:f>'Sunflowers Child A'!$B$9:$B$15</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'Sunflowers Child A'!$D$9:$D$15</c:f>
              <c:numCache>
                <c:formatCode>General</c:formatCode>
                <c:ptCount val="7"/>
                <c:pt idx="0">
                  <c:v>4</c:v>
                </c:pt>
                <c:pt idx="1">
                  <c:v>3</c:v>
                </c:pt>
                <c:pt idx="2">
                  <c:v>2</c:v>
                </c:pt>
                <c:pt idx="3">
                  <c:v>2</c:v>
                </c:pt>
                <c:pt idx="4">
                  <c:v>3</c:v>
                </c:pt>
                <c:pt idx="5">
                  <c:v>3</c:v>
                </c:pt>
                <c:pt idx="6">
                  <c:v>1</c:v>
                </c:pt>
              </c:numCache>
            </c:numRef>
          </c:val>
        </c:ser>
        <c:dLbls>
          <c:showLegendKey val="0"/>
          <c:showVal val="0"/>
          <c:showCatName val="0"/>
          <c:showSerName val="0"/>
          <c:showPercent val="0"/>
          <c:showBubbleSize val="0"/>
        </c:dLbls>
        <c:axId val="137021696"/>
        <c:axId val="140451840"/>
      </c:radarChart>
      <c:catAx>
        <c:axId val="137021696"/>
        <c:scaling>
          <c:orientation val="minMax"/>
        </c:scaling>
        <c:delete val="0"/>
        <c:axPos val="b"/>
        <c:majorGridlines/>
        <c:majorTickMark val="out"/>
        <c:minorTickMark val="none"/>
        <c:tickLblPos val="nextTo"/>
        <c:crossAx val="140451840"/>
        <c:crosses val="autoZero"/>
        <c:auto val="1"/>
        <c:lblAlgn val="ctr"/>
        <c:lblOffset val="100"/>
        <c:noMultiLvlLbl val="0"/>
      </c:catAx>
      <c:valAx>
        <c:axId val="140451840"/>
        <c:scaling>
          <c:orientation val="minMax"/>
        </c:scaling>
        <c:delete val="0"/>
        <c:axPos val="l"/>
        <c:majorGridlines/>
        <c:numFmt formatCode="General" sourceLinked="1"/>
        <c:majorTickMark val="cross"/>
        <c:minorTickMark val="none"/>
        <c:tickLblPos val="nextTo"/>
        <c:crossAx val="137021696"/>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St Keyna </a:t>
            </a:r>
            <a:r>
              <a:rPr lang="en-GB" sz="1800" b="1" i="0" u="none" strike="noStrike" baseline="0">
                <a:effectLst/>
              </a:rPr>
              <a:t>overall impact</a:t>
            </a:r>
            <a:endParaRPr lang="en-GB"/>
          </a:p>
        </c:rich>
      </c:tx>
      <c:overlay val="0"/>
    </c:title>
    <c:autoTitleDeleted val="0"/>
    <c:plotArea>
      <c:layout/>
      <c:radarChart>
        <c:radarStyle val="marker"/>
        <c:varyColors val="0"/>
        <c:ser>
          <c:idx val="0"/>
          <c:order val="0"/>
          <c:tx>
            <c:strRef>
              <c:f>'Summary - St Keyna'!$C$2</c:f>
              <c:strCache>
                <c:ptCount val="1"/>
                <c:pt idx="0">
                  <c:v>Before</c:v>
                </c:pt>
              </c:strCache>
            </c:strRef>
          </c:tx>
          <c:marker>
            <c:symbol val="none"/>
          </c:marker>
          <c:cat>
            <c:strRef>
              <c:f>'Summary - St Keyna'!$B$3:$B$9</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'Summary - St Keyna'!$C$3:$C$9</c:f>
              <c:numCache>
                <c:formatCode>0.00</c:formatCode>
                <c:ptCount val="7"/>
                <c:pt idx="0">
                  <c:v>1.3333333333333333</c:v>
                </c:pt>
                <c:pt idx="1">
                  <c:v>2</c:v>
                </c:pt>
                <c:pt idx="2">
                  <c:v>1.6666666666666667</c:v>
                </c:pt>
                <c:pt idx="3">
                  <c:v>2</c:v>
                </c:pt>
                <c:pt idx="4">
                  <c:v>1.6666666666666667</c:v>
                </c:pt>
                <c:pt idx="5">
                  <c:v>1</c:v>
                </c:pt>
                <c:pt idx="6">
                  <c:v>2</c:v>
                </c:pt>
              </c:numCache>
            </c:numRef>
          </c:val>
        </c:ser>
        <c:ser>
          <c:idx val="1"/>
          <c:order val="1"/>
          <c:tx>
            <c:strRef>
              <c:f>'Summary - St Keyna'!$D$2</c:f>
              <c:strCache>
                <c:ptCount val="1"/>
                <c:pt idx="0">
                  <c:v>After</c:v>
                </c:pt>
              </c:strCache>
            </c:strRef>
          </c:tx>
          <c:marker>
            <c:symbol val="none"/>
          </c:marker>
          <c:cat>
            <c:strRef>
              <c:f>'Summary - St Keyna'!$B$3:$B$9</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'Summary - St Keyna'!$D$3:$D$9</c:f>
              <c:numCache>
                <c:formatCode>0.00</c:formatCode>
                <c:ptCount val="7"/>
                <c:pt idx="0">
                  <c:v>3</c:v>
                </c:pt>
                <c:pt idx="1">
                  <c:v>3.6666666666666665</c:v>
                </c:pt>
                <c:pt idx="2">
                  <c:v>3.3333333333333335</c:v>
                </c:pt>
                <c:pt idx="3">
                  <c:v>3.6666666666666665</c:v>
                </c:pt>
                <c:pt idx="4">
                  <c:v>3</c:v>
                </c:pt>
                <c:pt idx="5">
                  <c:v>3</c:v>
                </c:pt>
                <c:pt idx="6">
                  <c:v>3</c:v>
                </c:pt>
              </c:numCache>
            </c:numRef>
          </c:val>
        </c:ser>
        <c:dLbls>
          <c:showLegendKey val="0"/>
          <c:showVal val="0"/>
          <c:showCatName val="0"/>
          <c:showSerName val="0"/>
          <c:showPercent val="0"/>
          <c:showBubbleSize val="0"/>
        </c:dLbls>
        <c:axId val="143475840"/>
        <c:axId val="143477376"/>
      </c:radarChart>
      <c:catAx>
        <c:axId val="143475840"/>
        <c:scaling>
          <c:orientation val="minMax"/>
        </c:scaling>
        <c:delete val="0"/>
        <c:axPos val="b"/>
        <c:majorGridlines/>
        <c:majorTickMark val="none"/>
        <c:minorTickMark val="none"/>
        <c:tickLblPos val="nextTo"/>
        <c:spPr>
          <a:ln w="9525">
            <a:noFill/>
          </a:ln>
        </c:spPr>
        <c:crossAx val="143477376"/>
        <c:crosses val="autoZero"/>
        <c:auto val="1"/>
        <c:lblAlgn val="ctr"/>
        <c:lblOffset val="100"/>
        <c:noMultiLvlLbl val="0"/>
      </c:catAx>
      <c:valAx>
        <c:axId val="143477376"/>
        <c:scaling>
          <c:orientation val="minMax"/>
        </c:scaling>
        <c:delete val="0"/>
        <c:axPos val="l"/>
        <c:majorGridlines/>
        <c:numFmt formatCode="0.00" sourceLinked="1"/>
        <c:majorTickMark val="none"/>
        <c:minorTickMark val="none"/>
        <c:tickLblPos val="nextTo"/>
        <c:crossAx val="143475840"/>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Keynsham CC </a:t>
            </a:r>
            <a:r>
              <a:rPr lang="en-GB" sz="1800" b="1" i="0" u="none" strike="noStrike" baseline="0">
                <a:effectLst/>
              </a:rPr>
              <a:t>overall impact</a:t>
            </a:r>
            <a:endParaRPr lang="en-GB"/>
          </a:p>
        </c:rich>
      </c:tx>
      <c:overlay val="0"/>
    </c:title>
    <c:autoTitleDeleted val="0"/>
    <c:plotArea>
      <c:layout/>
      <c:radarChart>
        <c:radarStyle val="marker"/>
        <c:varyColors val="0"/>
        <c:ser>
          <c:idx val="0"/>
          <c:order val="0"/>
          <c:tx>
            <c:strRef>
              <c:f>'Summary - Keynsham CC'!$C$2</c:f>
              <c:strCache>
                <c:ptCount val="1"/>
                <c:pt idx="0">
                  <c:v>Before</c:v>
                </c:pt>
              </c:strCache>
            </c:strRef>
          </c:tx>
          <c:marker>
            <c:symbol val="none"/>
          </c:marker>
          <c:cat>
            <c:strRef>
              <c:f>'Summary - Keynsham CC'!$B$3:$B$9</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'Summary - Keynsham CC'!$C$3:$C$9</c:f>
              <c:numCache>
                <c:formatCode>General</c:formatCode>
                <c:ptCount val="7"/>
                <c:pt idx="0">
                  <c:v>2.5</c:v>
                </c:pt>
                <c:pt idx="1">
                  <c:v>2</c:v>
                </c:pt>
                <c:pt idx="2">
                  <c:v>1.5</c:v>
                </c:pt>
                <c:pt idx="3">
                  <c:v>1</c:v>
                </c:pt>
                <c:pt idx="4">
                  <c:v>1</c:v>
                </c:pt>
                <c:pt idx="5">
                  <c:v>1</c:v>
                </c:pt>
                <c:pt idx="6">
                  <c:v>1</c:v>
                </c:pt>
              </c:numCache>
            </c:numRef>
          </c:val>
        </c:ser>
        <c:ser>
          <c:idx val="1"/>
          <c:order val="1"/>
          <c:tx>
            <c:strRef>
              <c:f>'Summary - Keynsham CC'!$D$2</c:f>
              <c:strCache>
                <c:ptCount val="1"/>
                <c:pt idx="0">
                  <c:v>After</c:v>
                </c:pt>
              </c:strCache>
            </c:strRef>
          </c:tx>
          <c:marker>
            <c:symbol val="none"/>
          </c:marker>
          <c:cat>
            <c:strRef>
              <c:f>'Summary - Keynsham CC'!$B$3:$B$9</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'Summary - Keynsham CC'!$D$3:$D$9</c:f>
              <c:numCache>
                <c:formatCode>General</c:formatCode>
                <c:ptCount val="7"/>
                <c:pt idx="0">
                  <c:v>3.5</c:v>
                </c:pt>
                <c:pt idx="1">
                  <c:v>3.5</c:v>
                </c:pt>
                <c:pt idx="2">
                  <c:v>1.5</c:v>
                </c:pt>
                <c:pt idx="3">
                  <c:v>2</c:v>
                </c:pt>
                <c:pt idx="4">
                  <c:v>1</c:v>
                </c:pt>
                <c:pt idx="5">
                  <c:v>1.5</c:v>
                </c:pt>
                <c:pt idx="6">
                  <c:v>1</c:v>
                </c:pt>
              </c:numCache>
            </c:numRef>
          </c:val>
        </c:ser>
        <c:dLbls>
          <c:showLegendKey val="0"/>
          <c:showVal val="0"/>
          <c:showCatName val="0"/>
          <c:showSerName val="0"/>
          <c:showPercent val="0"/>
          <c:showBubbleSize val="0"/>
        </c:dLbls>
        <c:axId val="143397248"/>
        <c:axId val="143398784"/>
      </c:radarChart>
      <c:catAx>
        <c:axId val="143397248"/>
        <c:scaling>
          <c:orientation val="minMax"/>
        </c:scaling>
        <c:delete val="0"/>
        <c:axPos val="b"/>
        <c:majorGridlines/>
        <c:majorTickMark val="none"/>
        <c:minorTickMark val="none"/>
        <c:tickLblPos val="nextTo"/>
        <c:spPr>
          <a:ln w="9525">
            <a:noFill/>
          </a:ln>
        </c:spPr>
        <c:crossAx val="143398784"/>
        <c:crosses val="autoZero"/>
        <c:auto val="1"/>
        <c:lblAlgn val="ctr"/>
        <c:lblOffset val="100"/>
        <c:noMultiLvlLbl val="0"/>
      </c:catAx>
      <c:valAx>
        <c:axId val="143398784"/>
        <c:scaling>
          <c:orientation val="minMax"/>
        </c:scaling>
        <c:delete val="0"/>
        <c:axPos val="l"/>
        <c:majorGridlines/>
        <c:numFmt formatCode="General" sourceLinked="1"/>
        <c:majorTickMark val="none"/>
        <c:minorTickMark val="none"/>
        <c:tickLblPos val="nextTo"/>
        <c:crossAx val="14339724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'St Nicks Child JD'!$C$8</c:f>
              <c:strCache>
                <c:ptCount val="1"/>
                <c:pt idx="0">
                  <c:v>Before</c:v>
                </c:pt>
              </c:strCache>
            </c:strRef>
          </c:tx>
          <c:marker>
            <c:symbol val="none"/>
          </c:marker>
          <c:cat>
            <c:strRef>
              <c:f>'St Nicks Child JD'!$B$9:$B$15</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'St Nicks Child JD'!$C$9:$C$15</c:f>
              <c:numCache>
                <c:formatCode>General</c:formatCode>
                <c:ptCount val="7"/>
                <c:pt idx="0">
                  <c:v>2</c:v>
                </c:pt>
                <c:pt idx="1">
                  <c:v>2</c:v>
                </c:pt>
                <c:pt idx="2">
                  <c:v>2</c:v>
                </c:pt>
                <c:pt idx="3">
                  <c:v>2</c:v>
                </c:pt>
                <c:pt idx="4">
                  <c:v>2</c:v>
                </c:pt>
                <c:pt idx="5">
                  <c:v>2</c:v>
                </c:pt>
                <c:pt idx="6">
                  <c:v>2</c:v>
                </c:pt>
              </c:numCache>
            </c:numRef>
          </c:val>
        </c:ser>
        <c:ser>
          <c:idx val="1"/>
          <c:order val="1"/>
          <c:tx>
            <c:strRef>
              <c:f>'St Nicks Child JD'!$D$8</c:f>
              <c:strCache>
                <c:ptCount val="1"/>
                <c:pt idx="0">
                  <c:v>After</c:v>
                </c:pt>
              </c:strCache>
            </c:strRef>
          </c:tx>
          <c:marker>
            <c:symbol val="none"/>
          </c:marker>
          <c:cat>
            <c:strRef>
              <c:f>'St Nicks Child JD'!$B$9:$B$15</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'St Nicks Child JD'!$D$9:$D$15</c:f>
              <c:numCache>
                <c:formatCode>General</c:formatCode>
                <c:ptCount val="7"/>
                <c:pt idx="0">
                  <c:v>4</c:v>
                </c:pt>
                <c:pt idx="1">
                  <c:v>4</c:v>
                </c:pt>
                <c:pt idx="2">
                  <c:v>3</c:v>
                </c:pt>
                <c:pt idx="3">
                  <c:v>4</c:v>
                </c:pt>
                <c:pt idx="4">
                  <c:v>3</c:v>
                </c:pt>
                <c:pt idx="5">
                  <c:v>3</c:v>
                </c:pt>
                <c:pt idx="6">
                  <c:v>3</c:v>
                </c:pt>
              </c:numCache>
            </c:numRef>
          </c:val>
        </c:ser>
        <c:dLbls>
          <c:showLegendKey val="0"/>
          <c:showVal val="0"/>
          <c:showCatName val="0"/>
          <c:showSerName val="0"/>
          <c:showPercent val="0"/>
          <c:showBubbleSize val="0"/>
        </c:dLbls>
        <c:axId val="140486912"/>
        <c:axId val="140488704"/>
      </c:radarChart>
      <c:catAx>
        <c:axId val="140486912"/>
        <c:scaling>
          <c:orientation val="minMax"/>
        </c:scaling>
        <c:delete val="0"/>
        <c:axPos val="b"/>
        <c:majorGridlines/>
        <c:majorTickMark val="out"/>
        <c:minorTickMark val="none"/>
        <c:tickLblPos val="nextTo"/>
        <c:crossAx val="140488704"/>
        <c:crosses val="autoZero"/>
        <c:auto val="1"/>
        <c:lblAlgn val="ctr"/>
        <c:lblOffset val="100"/>
        <c:noMultiLvlLbl val="0"/>
      </c:catAx>
      <c:valAx>
        <c:axId val="140488704"/>
        <c:scaling>
          <c:orientation val="minMax"/>
        </c:scaling>
        <c:delete val="0"/>
        <c:axPos val="l"/>
        <c:majorGridlines/>
        <c:numFmt formatCode="General" sourceLinked="1"/>
        <c:majorTickMark val="cross"/>
        <c:minorTickMark val="none"/>
        <c:tickLblPos val="nextTo"/>
        <c:crossAx val="14048691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'Overall Impact'!$C$9</c:f>
              <c:strCache>
                <c:ptCount val="1"/>
                <c:pt idx="0">
                  <c:v>Before</c:v>
                </c:pt>
              </c:strCache>
            </c:strRef>
          </c:tx>
          <c:marker>
            <c:symbol val="none"/>
          </c:marker>
          <c:cat>
            <c:strRef>
              <c:f>'Overall Impact'!$B$10:$B$16</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'Overall Impact'!$C$10:$C$16</c:f>
              <c:numCache>
                <c:formatCode>0.0</c:formatCode>
                <c:ptCount val="7"/>
                <c:pt idx="0">
                  <c:v>1.7</c:v>
                </c:pt>
                <c:pt idx="1">
                  <c:v>2.416666666666667</c:v>
                </c:pt>
                <c:pt idx="2">
                  <c:v>1.65</c:v>
                </c:pt>
                <c:pt idx="3">
                  <c:v>1.3333333333333335</c:v>
                </c:pt>
                <c:pt idx="4">
                  <c:v>1.5166666666666668</c:v>
                </c:pt>
                <c:pt idx="5">
                  <c:v>1.55</c:v>
                </c:pt>
                <c:pt idx="6">
                  <c:v>1.55</c:v>
                </c:pt>
              </c:numCache>
            </c:numRef>
          </c:val>
        </c:ser>
        <c:ser>
          <c:idx val="1"/>
          <c:order val="1"/>
          <c:tx>
            <c:strRef>
              <c:f>'Overall Impact'!$D$9</c:f>
              <c:strCache>
                <c:ptCount val="1"/>
                <c:pt idx="0">
                  <c:v>After</c:v>
                </c:pt>
              </c:strCache>
            </c:strRef>
          </c:tx>
          <c:marker>
            <c:symbol val="none"/>
          </c:marker>
          <c:cat>
            <c:strRef>
              <c:f>'Overall Impact'!$B$10:$B$16</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'Overall Impact'!$D$10:$D$16</c:f>
              <c:numCache>
                <c:formatCode>0.0</c:formatCode>
                <c:ptCount val="7"/>
                <c:pt idx="0">
                  <c:v>3.6</c:v>
                </c:pt>
                <c:pt idx="1">
                  <c:v>3.7</c:v>
                </c:pt>
                <c:pt idx="2">
                  <c:v>3.0166666666666666</c:v>
                </c:pt>
                <c:pt idx="3">
                  <c:v>2.9833333333333334</c:v>
                </c:pt>
                <c:pt idx="4">
                  <c:v>2.9</c:v>
                </c:pt>
                <c:pt idx="5">
                  <c:v>3.0666666666666664</c:v>
                </c:pt>
                <c:pt idx="6">
                  <c:v>2.7666666666666666</c:v>
                </c:pt>
              </c:numCache>
            </c:numRef>
          </c:val>
        </c:ser>
        <c:dLbls>
          <c:showLegendKey val="0"/>
          <c:showVal val="0"/>
          <c:showCatName val="0"/>
          <c:showSerName val="0"/>
          <c:showPercent val="0"/>
          <c:showBubbleSize val="0"/>
        </c:dLbls>
        <c:axId val="140585216"/>
        <c:axId val="140607488"/>
      </c:radarChart>
      <c:catAx>
        <c:axId val="140585216"/>
        <c:scaling>
          <c:orientation val="minMax"/>
        </c:scaling>
        <c:delete val="0"/>
        <c:axPos val="b"/>
        <c:majorGridlines/>
        <c:majorTickMark val="none"/>
        <c:minorTickMark val="none"/>
        <c:tickLblPos val="nextTo"/>
        <c:spPr>
          <a:ln w="9525">
            <a:noFill/>
          </a:ln>
        </c:spPr>
        <c:crossAx val="140607488"/>
        <c:crosses val="autoZero"/>
        <c:auto val="1"/>
        <c:lblAlgn val="ctr"/>
        <c:lblOffset val="100"/>
        <c:noMultiLvlLbl val="0"/>
      </c:catAx>
      <c:valAx>
        <c:axId val="140607488"/>
        <c:scaling>
          <c:orientation val="minMax"/>
        </c:scaling>
        <c:delete val="0"/>
        <c:axPos val="l"/>
        <c:majorGridlines/>
        <c:numFmt formatCode="0.0" sourceLinked="1"/>
        <c:majorTickMark val="none"/>
        <c:minorTickMark val="none"/>
        <c:tickLblPos val="nextTo"/>
        <c:crossAx val="14058521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'Overall Impact'!$B$35:$B$41</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'Overall Impact'!$C$35:$C$41</c:f>
              <c:numCache>
                <c:formatCode>0%</c:formatCode>
                <c:ptCount val="7"/>
                <c:pt idx="0">
                  <c:v>0.78620689655172404</c:v>
                </c:pt>
                <c:pt idx="1">
                  <c:v>0.75490196078431371</c:v>
                </c:pt>
                <c:pt idx="2">
                  <c:v>0.8282828282828284</c:v>
                </c:pt>
                <c:pt idx="3">
                  <c:v>1.2374999999999998</c:v>
                </c:pt>
                <c:pt idx="4">
                  <c:v>0.91208791208791185</c:v>
                </c:pt>
                <c:pt idx="5">
                  <c:v>0.97849462365591378</c:v>
                </c:pt>
                <c:pt idx="6">
                  <c:v>0.78494623655913964</c:v>
                </c:pt>
              </c:numCache>
            </c:numRef>
          </c:val>
        </c:ser>
        <c:dLbls>
          <c:showLegendKey val="0"/>
          <c:showVal val="0"/>
          <c:showCatName val="0"/>
          <c:showSerName val="0"/>
          <c:showPercent val="0"/>
          <c:showBubbleSize val="0"/>
        </c:dLbls>
        <c:gapWidth val="150"/>
        <c:axId val="140629888"/>
        <c:axId val="140631424"/>
      </c:barChart>
      <c:catAx>
        <c:axId val="140629888"/>
        <c:scaling>
          <c:orientation val="minMax"/>
        </c:scaling>
        <c:delete val="0"/>
        <c:axPos val="b"/>
        <c:majorTickMark val="out"/>
        <c:minorTickMark val="none"/>
        <c:tickLblPos val="nextTo"/>
        <c:crossAx val="140631424"/>
        <c:crosses val="autoZero"/>
        <c:auto val="1"/>
        <c:lblAlgn val="ctr"/>
        <c:lblOffset val="100"/>
        <c:noMultiLvlLbl val="0"/>
      </c:catAx>
      <c:valAx>
        <c:axId val="140631424"/>
        <c:scaling>
          <c:orientation val="minMax"/>
        </c:scaling>
        <c:delete val="0"/>
        <c:axPos val="l"/>
        <c:majorGridlines/>
        <c:numFmt formatCode="0%" sourceLinked="1"/>
        <c:majorTickMark val="out"/>
        <c:minorTickMark val="none"/>
        <c:tickLblPos val="nextTo"/>
        <c:crossAx val="1406298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'Sunflowers Average'!$C$6</c:f>
              <c:strCache>
                <c:ptCount val="1"/>
                <c:pt idx="0">
                  <c:v>Before</c:v>
                </c:pt>
              </c:strCache>
            </c:strRef>
          </c:tx>
          <c:marker>
            <c:symbol val="none"/>
          </c:marker>
          <c:cat>
            <c:strRef>
              <c:f>'Sunflowers Average'!$B$7:$B$13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'Sunflowers Average'!$C$7:$C$13</c:f>
              <c:numCache>
                <c:formatCode>0.0</c:formatCode>
                <c:ptCount val="7"/>
                <c:pt idx="0">
                  <c:v>2.8333333333333335</c:v>
                </c:pt>
                <c:pt idx="1">
                  <c:v>2.8333333333333335</c:v>
                </c:pt>
                <c:pt idx="2">
                  <c:v>2</c:v>
                </c:pt>
                <c:pt idx="3">
                  <c:v>1.5</c:v>
                </c:pt>
                <c:pt idx="4">
                  <c:v>1.6666666666666667</c:v>
                </c:pt>
                <c:pt idx="5">
                  <c:v>2</c:v>
                </c:pt>
                <c:pt idx="6">
                  <c:v>2</c:v>
                </c:pt>
              </c:numCache>
            </c:numRef>
          </c:val>
        </c:ser>
        <c:ser>
          <c:idx val="1"/>
          <c:order val="1"/>
          <c:tx>
            <c:strRef>
              <c:f>'Sunflowers Average'!$D$6</c:f>
              <c:strCache>
                <c:ptCount val="1"/>
                <c:pt idx="0">
                  <c:v>After</c:v>
                </c:pt>
              </c:strCache>
            </c:strRef>
          </c:tx>
          <c:marker>
            <c:symbol val="none"/>
          </c:marker>
          <c:cat>
            <c:strRef>
              <c:f>'Sunflowers Average'!$B$7:$B$13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'Sunflowers Average'!$D$7:$D$13</c:f>
              <c:numCache>
                <c:formatCode>0.0</c:formatCode>
                <c:ptCount val="7"/>
                <c:pt idx="0">
                  <c:v>3.8333333333333335</c:v>
                </c:pt>
                <c:pt idx="1">
                  <c:v>3.8333333333333335</c:v>
                </c:pt>
                <c:pt idx="2">
                  <c:v>3.3333333333333335</c:v>
                </c:pt>
                <c:pt idx="3">
                  <c:v>3</c:v>
                </c:pt>
                <c:pt idx="4">
                  <c:v>3.3333333333333335</c:v>
                </c:pt>
                <c:pt idx="5">
                  <c:v>3.1666666666666665</c:v>
                </c:pt>
                <c:pt idx="6">
                  <c:v>2.8333333333333335</c:v>
                </c:pt>
              </c:numCache>
            </c:numRef>
          </c:val>
        </c:ser>
        <c:dLbls>
          <c:showLegendKey val="0"/>
          <c:showVal val="0"/>
          <c:showCatName val="0"/>
          <c:showSerName val="0"/>
          <c:showPercent val="0"/>
          <c:showBubbleSize val="0"/>
        </c:dLbls>
        <c:axId val="141866496"/>
        <c:axId val="141868032"/>
      </c:radarChart>
      <c:catAx>
        <c:axId val="141866496"/>
        <c:scaling>
          <c:orientation val="minMax"/>
        </c:scaling>
        <c:delete val="0"/>
        <c:axPos val="b"/>
        <c:majorGridlines/>
        <c:majorTickMark val="out"/>
        <c:minorTickMark val="none"/>
        <c:tickLblPos val="nextTo"/>
        <c:crossAx val="141868032"/>
        <c:crosses val="autoZero"/>
        <c:auto val="1"/>
        <c:lblAlgn val="ctr"/>
        <c:lblOffset val="100"/>
        <c:noMultiLvlLbl val="0"/>
      </c:catAx>
      <c:valAx>
        <c:axId val="141868032"/>
        <c:scaling>
          <c:orientation val="minMax"/>
        </c:scaling>
        <c:delete val="0"/>
        <c:axPos val="l"/>
        <c:majorGridlines/>
        <c:numFmt formatCode="0.0" sourceLinked="1"/>
        <c:majorTickMark val="cross"/>
        <c:minorTickMark val="none"/>
        <c:tickLblPos val="nextTo"/>
        <c:crossAx val="141866496"/>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'St Nicks Impact'!$C$6</c:f>
              <c:strCache>
                <c:ptCount val="1"/>
                <c:pt idx="0">
                  <c:v>Before</c:v>
                </c:pt>
              </c:strCache>
            </c:strRef>
          </c:tx>
          <c:marker>
            <c:symbol val="none"/>
          </c:marker>
          <c:cat>
            <c:strRef>
              <c:f>'St Nicks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'St Nicks Impact'!$C$7:$C$13</c:f>
              <c:numCache>
                <c:formatCode>0.0</c:formatCode>
                <c:ptCount val="7"/>
                <c:pt idx="0">
                  <c:v>1.6666666666666667</c:v>
                </c:pt>
                <c:pt idx="1">
                  <c:v>2</c:v>
                </c:pt>
                <c:pt idx="2">
                  <c:v>2</c:v>
                </c:pt>
                <c:pt idx="3">
                  <c:v>1.6666666666666667</c:v>
                </c:pt>
                <c:pt idx="4">
                  <c:v>1.6666666666666667</c:v>
                </c:pt>
                <c:pt idx="5">
                  <c:v>2</c:v>
                </c:pt>
                <c:pt idx="6">
                  <c:v>2</c:v>
                </c:pt>
              </c:numCache>
            </c:numRef>
          </c:val>
        </c:ser>
        <c:ser>
          <c:idx val="1"/>
          <c:order val="1"/>
          <c:tx>
            <c:strRef>
              <c:f>'St Nicks Impact'!$D$6</c:f>
              <c:strCache>
                <c:ptCount val="1"/>
                <c:pt idx="0">
                  <c:v>After</c:v>
                </c:pt>
              </c:strCache>
            </c:strRef>
          </c:tx>
          <c:marker>
            <c:symbol val="none"/>
          </c:marker>
          <c:cat>
            <c:strRef>
              <c:f>'St Nicks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'St Nicks Impact'!$D$7:$D$13</c:f>
              <c:numCache>
                <c:formatCode>0.0</c:formatCode>
                <c:ptCount val="7"/>
                <c:pt idx="0">
                  <c:v>3.6666666666666665</c:v>
                </c:pt>
                <c:pt idx="1">
                  <c:v>3.6666666666666665</c:v>
                </c:pt>
                <c:pt idx="2">
                  <c:v>3</c:v>
                </c:pt>
                <c:pt idx="3">
                  <c:v>3.6666666666666665</c:v>
                </c:pt>
                <c:pt idx="4">
                  <c:v>2.6666666666666665</c:v>
                </c:pt>
                <c:pt idx="5">
                  <c:v>2.6666666666666665</c:v>
                </c:pt>
                <c:pt idx="6">
                  <c:v>3</c:v>
                </c:pt>
              </c:numCache>
            </c:numRef>
          </c:val>
        </c:ser>
        <c:dLbls>
          <c:showLegendKey val="0"/>
          <c:showVal val="0"/>
          <c:showCatName val="0"/>
          <c:showSerName val="0"/>
          <c:showPercent val="0"/>
          <c:showBubbleSize val="0"/>
        </c:dLbls>
        <c:axId val="141915648"/>
        <c:axId val="141917184"/>
      </c:radarChart>
      <c:catAx>
        <c:axId val="141915648"/>
        <c:scaling>
          <c:orientation val="minMax"/>
        </c:scaling>
        <c:delete val="0"/>
        <c:axPos val="b"/>
        <c:majorGridlines/>
        <c:majorTickMark val="none"/>
        <c:minorTickMark val="none"/>
        <c:tickLblPos val="nextTo"/>
        <c:spPr>
          <a:ln w="9525">
            <a:noFill/>
          </a:ln>
        </c:spPr>
        <c:crossAx val="141917184"/>
        <c:crosses val="autoZero"/>
        <c:auto val="1"/>
        <c:lblAlgn val="ctr"/>
        <c:lblOffset val="100"/>
        <c:noMultiLvlLbl val="0"/>
      </c:catAx>
      <c:valAx>
        <c:axId val="141917184"/>
        <c:scaling>
          <c:orientation val="minMax"/>
        </c:scaling>
        <c:delete val="0"/>
        <c:axPos val="l"/>
        <c:majorGridlines/>
        <c:numFmt formatCode="0.0" sourceLinked="1"/>
        <c:majorTickMark val="none"/>
        <c:minorTickMark val="none"/>
        <c:tickLblPos val="nextTo"/>
        <c:crossAx val="141915648"/>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'Radstock Impact'!$C$6</c:f>
              <c:strCache>
                <c:ptCount val="1"/>
                <c:pt idx="0">
                  <c:v>Before</c:v>
                </c:pt>
              </c:strCache>
            </c:strRef>
          </c:tx>
          <c:marker>
            <c:symbol val="none"/>
          </c:marker>
          <c:cat>
            <c:strRef>
              <c:f>'Radstock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'Radstock Impact'!$C$7:$C$13</c:f>
              <c:numCache>
                <c:formatCode>0.0</c:formatCode>
                <c:ptCount val="7"/>
                <c:pt idx="0">
                  <c:v>1.5</c:v>
                </c:pt>
                <c:pt idx="1">
                  <c:v>2</c:v>
                </c:pt>
                <c:pt idx="2">
                  <c:v>2</c:v>
                </c:pt>
                <c:pt idx="3">
                  <c:v>1.5</c:v>
                </c:pt>
                <c:pt idx="4">
                  <c:v>1.5</c:v>
                </c:pt>
                <c:pt idx="5">
                  <c:v>1.5</c:v>
                </c:pt>
                <c:pt idx="6">
                  <c:v>1.5</c:v>
                </c:pt>
              </c:numCache>
            </c:numRef>
          </c:val>
        </c:ser>
        <c:ser>
          <c:idx val="1"/>
          <c:order val="1"/>
          <c:tx>
            <c:strRef>
              <c:f>'Radstock Impact'!$D$6</c:f>
              <c:strCache>
                <c:ptCount val="1"/>
                <c:pt idx="0">
                  <c:v>After</c:v>
                </c:pt>
              </c:strCache>
            </c:strRef>
          </c:tx>
          <c:marker>
            <c:symbol val="none"/>
          </c:marker>
          <c:cat>
            <c:strRef>
              <c:f>'Radstock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'Radstock Impact'!$D$7:$D$13</c:f>
              <c:numCache>
                <c:formatCode>0.0</c:formatCode>
                <c:ptCount val="7"/>
                <c:pt idx="0">
                  <c:v>4</c:v>
                </c:pt>
                <c:pt idx="1">
                  <c:v>4</c:v>
                </c:pt>
                <c:pt idx="2">
                  <c:v>3</c:v>
                </c:pt>
                <c:pt idx="3">
                  <c:v>3</c:v>
                </c:pt>
                <c:pt idx="4">
                  <c:v>2.5</c:v>
                </c:pt>
                <c:pt idx="5">
                  <c:v>3</c:v>
                </c:pt>
                <c:pt idx="6">
                  <c:v>2.5</c:v>
                </c:pt>
              </c:numCache>
            </c:numRef>
          </c:val>
        </c:ser>
        <c:dLbls>
          <c:showLegendKey val="0"/>
          <c:showVal val="0"/>
          <c:showCatName val="0"/>
          <c:showSerName val="0"/>
          <c:showPercent val="0"/>
          <c:showBubbleSize val="0"/>
        </c:dLbls>
        <c:axId val="143144448"/>
        <c:axId val="143145984"/>
      </c:radarChart>
      <c:catAx>
        <c:axId val="143144448"/>
        <c:scaling>
          <c:orientation val="minMax"/>
        </c:scaling>
        <c:delete val="0"/>
        <c:axPos val="b"/>
        <c:majorGridlines/>
        <c:majorTickMark val="none"/>
        <c:minorTickMark val="none"/>
        <c:tickLblPos val="nextTo"/>
        <c:spPr>
          <a:ln w="9525">
            <a:noFill/>
          </a:ln>
        </c:spPr>
        <c:crossAx val="143145984"/>
        <c:crosses val="autoZero"/>
        <c:auto val="1"/>
        <c:lblAlgn val="ctr"/>
        <c:lblOffset val="100"/>
        <c:noMultiLvlLbl val="0"/>
      </c:catAx>
      <c:valAx>
        <c:axId val="143145984"/>
        <c:scaling>
          <c:orientation val="minMax"/>
        </c:scaling>
        <c:delete val="0"/>
        <c:axPos val="l"/>
        <c:majorGridlines/>
        <c:numFmt formatCode="0.0" sourceLinked="1"/>
        <c:majorTickMark val="none"/>
        <c:minorTickMark val="none"/>
        <c:tickLblPos val="nextTo"/>
        <c:crossAx val="143144448"/>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'Westfield Impact'!$C$6</c:f>
              <c:strCache>
                <c:ptCount val="1"/>
                <c:pt idx="0">
                  <c:v>Before</c:v>
                </c:pt>
              </c:strCache>
            </c:strRef>
          </c:tx>
          <c:marker>
            <c:symbol val="none"/>
          </c:marker>
          <c:cat>
            <c:strRef>
              <c:f>'Westfield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'Westfield Impact'!$C$7:$C$13</c:f>
              <c:numCache>
                <c:formatCode>0.0</c:formatCode>
                <c:ptCount val="7"/>
                <c:pt idx="0">
                  <c:v>1</c:v>
                </c:pt>
                <c:pt idx="1">
                  <c:v>2.25</c:v>
                </c:pt>
                <c:pt idx="2">
                  <c:v>1.25</c:v>
                </c:pt>
                <c:pt idx="3">
                  <c:v>1</c:v>
                </c:pt>
                <c:pt idx="4">
                  <c:v>1.75</c:v>
                </c:pt>
                <c:pt idx="5">
                  <c:v>1.25</c:v>
                </c:pt>
                <c:pt idx="6">
                  <c:v>1.25</c:v>
                </c:pt>
              </c:numCache>
            </c:numRef>
          </c:val>
        </c:ser>
        <c:ser>
          <c:idx val="1"/>
          <c:order val="1"/>
          <c:tx>
            <c:strRef>
              <c:f>'Westfield Impact'!$D$6</c:f>
              <c:strCache>
                <c:ptCount val="1"/>
                <c:pt idx="0">
                  <c:v>After</c:v>
                </c:pt>
              </c:strCache>
            </c:strRef>
          </c:tx>
          <c:marker>
            <c:symbol val="none"/>
          </c:marker>
          <c:cat>
            <c:strRef>
              <c:f>'Westfield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'Westfield Impact'!$D$7:$D$13</c:f>
              <c:numCache>
                <c:formatCode>0.0</c:formatCode>
                <c:ptCount val="7"/>
                <c:pt idx="0">
                  <c:v>3</c:v>
                </c:pt>
                <c:pt idx="1">
                  <c:v>3.5</c:v>
                </c:pt>
                <c:pt idx="2">
                  <c:v>3.75</c:v>
                </c:pt>
                <c:pt idx="3">
                  <c:v>3.25</c:v>
                </c:pt>
                <c:pt idx="4">
                  <c:v>3.5</c:v>
                </c:pt>
                <c:pt idx="5">
                  <c:v>3.5</c:v>
                </c:pt>
                <c:pt idx="6">
                  <c:v>3.5</c:v>
                </c:pt>
              </c:numCache>
            </c:numRef>
          </c:val>
        </c:ser>
        <c:dLbls>
          <c:showLegendKey val="0"/>
          <c:showVal val="0"/>
          <c:showCatName val="0"/>
          <c:showSerName val="0"/>
          <c:showPercent val="0"/>
          <c:showBubbleSize val="0"/>
        </c:dLbls>
        <c:axId val="143181312"/>
        <c:axId val="143182848"/>
      </c:radarChart>
      <c:catAx>
        <c:axId val="143181312"/>
        <c:scaling>
          <c:orientation val="minMax"/>
        </c:scaling>
        <c:delete val="0"/>
        <c:axPos val="b"/>
        <c:majorGridlines/>
        <c:majorTickMark val="none"/>
        <c:minorTickMark val="none"/>
        <c:tickLblPos val="nextTo"/>
        <c:spPr>
          <a:ln w="9525">
            <a:noFill/>
          </a:ln>
        </c:spPr>
        <c:crossAx val="143182848"/>
        <c:crosses val="autoZero"/>
        <c:auto val="1"/>
        <c:lblAlgn val="ctr"/>
        <c:lblOffset val="100"/>
        <c:noMultiLvlLbl val="0"/>
      </c:catAx>
      <c:valAx>
        <c:axId val="143182848"/>
        <c:scaling>
          <c:orientation val="minMax"/>
        </c:scaling>
        <c:delete val="0"/>
        <c:axPos val="l"/>
        <c:majorGridlines/>
        <c:numFmt formatCode="0.0" sourceLinked="1"/>
        <c:majorTickMark val="none"/>
        <c:minorTickMark val="none"/>
        <c:tickLblPos val="nextTo"/>
        <c:crossAx val="143181312"/>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'Whisty Impact'!$C$6</c:f>
              <c:strCache>
                <c:ptCount val="1"/>
                <c:pt idx="0">
                  <c:v>Before</c:v>
                </c:pt>
              </c:strCache>
            </c:strRef>
          </c:tx>
          <c:marker>
            <c:symbol val="none"/>
          </c:marker>
          <c:cat>
            <c:strRef>
              <c:f>'Whisty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'Whisty Impact'!$C$7:$C$13</c:f>
              <c:numCache>
                <c:formatCode>0.0</c:formatCode>
                <c:ptCount val="7"/>
                <c:pt idx="0">
                  <c:v>1.5</c:v>
                </c:pt>
                <c:pt idx="1">
                  <c:v>3</c:v>
                </c:pt>
                <c:pt idx="2">
                  <c:v>1</c:v>
                </c:pt>
                <c:pt idx="3">
                  <c:v>1</c:v>
                </c:pt>
                <c:pt idx="4">
                  <c:v>1</c:v>
                </c:pt>
                <c:pt idx="5">
                  <c:v>1</c:v>
                </c:pt>
                <c:pt idx="6">
                  <c:v>1</c:v>
                </c:pt>
              </c:numCache>
            </c:numRef>
          </c:val>
        </c:ser>
        <c:ser>
          <c:idx val="1"/>
          <c:order val="1"/>
          <c:tx>
            <c:strRef>
              <c:f>'Whisty Impact'!$D$6</c:f>
              <c:strCache>
                <c:ptCount val="1"/>
                <c:pt idx="0">
                  <c:v>After</c:v>
                </c:pt>
              </c:strCache>
            </c:strRef>
          </c:tx>
          <c:marker>
            <c:symbol val="none"/>
          </c:marker>
          <c:cat>
            <c:strRef>
              <c:f>'Whisty Impact'!$B$7:$B$13</c:f>
              <c:strCache>
                <c:ptCount val="7"/>
                <c:pt idx="0">
                  <c:v>Asks for a book to be shared </c:v>
                </c:pt>
                <c:pt idx="1">
                  <c:v>Looks at books independently</c:v>
                </c:pt>
                <c:pt idx="2">
                  <c:v>Shows interest in words</c:v>
                </c:pt>
                <c:pt idx="3">
                  <c:v>Fills in missing words</c:v>
                </c:pt>
                <c:pt idx="4">
                  <c:v>Uses some vocabulary</c:v>
                </c:pt>
                <c:pt idx="5">
                  <c:v>Talks with others</c:v>
                </c:pt>
                <c:pt idx="6">
                  <c:v>Knows that info can be discovered</c:v>
                </c:pt>
              </c:strCache>
            </c:strRef>
          </c:cat>
          <c:val>
            <c:numRef>
              <c:f>'Whisty Impact'!$D$7:$D$13</c:f>
              <c:numCache>
                <c:formatCode>0.0</c:formatCode>
                <c:ptCount val="7"/>
                <c:pt idx="0">
                  <c:v>3.5</c:v>
                </c:pt>
                <c:pt idx="1">
                  <c:v>3.5</c:v>
                </c:pt>
                <c:pt idx="2">
                  <c:v>2</c:v>
                </c:pt>
                <c:pt idx="3">
                  <c:v>2</c:v>
                </c:pt>
                <c:pt idx="4">
                  <c:v>2.5</c:v>
                </c:pt>
                <c:pt idx="5">
                  <c:v>3</c:v>
                </c:pt>
                <c:pt idx="6">
                  <c:v>2</c:v>
                </c:pt>
              </c:numCache>
            </c:numRef>
          </c:val>
        </c:ser>
        <c:dLbls>
          <c:showLegendKey val="0"/>
          <c:showVal val="0"/>
          <c:showCatName val="0"/>
          <c:showSerName val="0"/>
          <c:showPercent val="0"/>
          <c:showBubbleSize val="0"/>
        </c:dLbls>
        <c:axId val="143324672"/>
        <c:axId val="143326208"/>
      </c:radarChart>
      <c:catAx>
        <c:axId val="143324672"/>
        <c:scaling>
          <c:orientation val="minMax"/>
        </c:scaling>
        <c:delete val="0"/>
        <c:axPos val="b"/>
        <c:majorGridlines/>
        <c:majorTickMark val="none"/>
        <c:minorTickMark val="none"/>
        <c:tickLblPos val="nextTo"/>
        <c:spPr>
          <a:ln w="9525">
            <a:noFill/>
          </a:ln>
        </c:spPr>
        <c:crossAx val="143326208"/>
        <c:crosses val="autoZero"/>
        <c:auto val="1"/>
        <c:lblAlgn val="ctr"/>
        <c:lblOffset val="100"/>
        <c:noMultiLvlLbl val="0"/>
      </c:catAx>
      <c:valAx>
        <c:axId val="143326208"/>
        <c:scaling>
          <c:orientation val="minMax"/>
        </c:scaling>
        <c:delete val="0"/>
        <c:axPos val="l"/>
        <c:majorGridlines/>
        <c:numFmt formatCode="0.0" sourceLinked="1"/>
        <c:majorTickMark val="none"/>
        <c:minorTickMark val="none"/>
        <c:tickLblPos val="nextTo"/>
        <c:crossAx val="14332467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A16900A9-EAD3-43F8-AC3D-8354122AC1C5}" type="datetimeFigureOut">
              <a:rPr lang="en-GB" smtClean="0"/>
              <a:t>22/10/2015</a:t>
            </a:fld>
            <a:endParaRPr lang="en-GB"/>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F55B066-DFAB-4F69-BFB1-7AFC0C11BB89}" type="slidenum">
              <a:rPr lang="en-GB" smtClean="0"/>
              <a:t>‹#›</a:t>
            </a:fld>
            <a:endParaRPr lang="en-GB"/>
          </a:p>
        </p:txBody>
      </p:sp>
    </p:spTree>
    <p:extLst>
      <p:ext uri="{BB962C8B-B14F-4D97-AF65-F5344CB8AC3E}">
        <p14:creationId xmlns:p14="http://schemas.microsoft.com/office/powerpoint/2010/main" val="2824711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2"/>
            <a:ext cx="2921582" cy="493633"/>
          </a:xfrm>
          <a:prstGeom prst="rect">
            <a:avLst/>
          </a:prstGeom>
        </p:spPr>
        <p:txBody>
          <a:bodyPr vert="horz" lIns="91440" tIns="45720" rIns="91440" bIns="45720" rtlCol="0"/>
          <a:lstStyle>
            <a:lvl1pPr algn="r">
              <a:defRPr sz="1200"/>
            </a:lvl1pPr>
          </a:lstStyle>
          <a:p>
            <a:fld id="{FAE294C2-051B-4EA0-9ABB-561EE9F6721A}" type="datetimeFigureOut">
              <a:rPr lang="en-GB" smtClean="0"/>
              <a:pPr/>
              <a:t>22/10/2015</a:t>
            </a:fld>
            <a:endParaRPr lang="en-GB"/>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3633"/>
          </a:xfrm>
          <a:prstGeom prst="rect">
            <a:avLst/>
          </a:prstGeom>
        </p:spPr>
        <p:txBody>
          <a:bodyPr vert="horz" lIns="91440" tIns="45720" rIns="91440" bIns="45720" rtlCol="0" anchor="b"/>
          <a:lstStyle>
            <a:lvl1pPr algn="r">
              <a:defRPr sz="1200"/>
            </a:lvl1pPr>
          </a:lstStyle>
          <a:p>
            <a:fld id="{039F5BE5-A833-4180-BA44-86B32146C82A}" type="slidenum">
              <a:rPr lang="en-GB" smtClean="0"/>
              <a:pPr/>
              <a:t>‹#›</a:t>
            </a:fld>
            <a:endParaRPr lang="en-GB"/>
          </a:p>
        </p:txBody>
      </p:sp>
    </p:spTree>
    <p:extLst>
      <p:ext uri="{BB962C8B-B14F-4D97-AF65-F5344CB8AC3E}">
        <p14:creationId xmlns:p14="http://schemas.microsoft.com/office/powerpoint/2010/main" val="40040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6181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61816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t>4</a:t>
            </a:fld>
            <a:endParaRPr lang="en-GB"/>
          </a:p>
        </p:txBody>
      </p:sp>
    </p:spTree>
    <p:extLst>
      <p:ext uri="{BB962C8B-B14F-4D97-AF65-F5344CB8AC3E}">
        <p14:creationId xmlns:p14="http://schemas.microsoft.com/office/powerpoint/2010/main" val="361816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t>5</a:t>
            </a:fld>
            <a:endParaRPr lang="en-GB"/>
          </a:p>
        </p:txBody>
      </p:sp>
    </p:spTree>
    <p:extLst>
      <p:ext uri="{BB962C8B-B14F-4D97-AF65-F5344CB8AC3E}">
        <p14:creationId xmlns:p14="http://schemas.microsoft.com/office/powerpoint/2010/main" val="36181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1816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61816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2B74F562-D1D6-4813-A9F9-1C31A12EA93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61816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9F5BE5-A833-4180-BA44-86B32146C82A}"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159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6915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5700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914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31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8732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778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052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61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182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612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0A42-AB11-4553-B7A7-74600783E8B0}" type="datetimeFigureOut">
              <a:rPr lang="en-GB" smtClean="0">
                <a:solidFill>
                  <a:prstClr val="black">
                    <a:tint val="75000"/>
                  </a:prstClr>
                </a:solidFill>
              </a:rPr>
              <a:pPr/>
              <a:t>22/10/2015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004C1-CE41-4D54-8F0C-A9E1410F78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286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7.jpe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23.png"/><Relationship Id="rId5" Type="http://schemas.openxmlformats.org/officeDocument/2006/relationships/image" Target="../media/image7.jpeg"/><Relationship Id="rId10" Type="http://schemas.openxmlformats.org/officeDocument/2006/relationships/image" Target="../media/image1.pn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10" Type="http://schemas.openxmlformats.org/officeDocument/2006/relationships/image" Target="../media/image9.pn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jpe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7.jpeg"/><Relationship Id="rId4" Type="http://schemas.openxmlformats.org/officeDocument/2006/relationships/hyperlink" Target="http://www.google.co.uk/imgres?q=book+bugs&amp;hl=en&amp;safe=active&amp;sa=X&amp;biw=1024&amp;bih=585&amp;tbm=isch&amp;tbnid=QeCE4mI4Hx25JM:&amp;imgrefurl=http://www.celticbug.com/BugBooks/List1.html&amp;docid=YS4LyM7MXSD4CM&amp;imgurl=http://www.celticbug.com/BugBooks/BugsWBooksSm.gif&amp;w=313&amp;h=468&amp;ei=Jkw_UfeOL6LL0AXQsYCQCw&amp;zoom=1&amp;iact=hc&amp;vpx=2&amp;vpy=57&amp;dur=78&amp;hovh=275&amp;hovw=184&amp;tx=65&amp;ty=174&amp;page=4&amp;tbnh=133&amp;tbnw=89&amp;start=71&amp;ndsp=25&amp;ved=1t:429,r:77,s:0,i:316" TargetMode="Externa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b="1" dirty="0" smtClean="0"/>
              <a:t>Book Bugs </a:t>
            </a:r>
            <a:br>
              <a:rPr lang="en-GB" sz="6600" b="1" dirty="0" smtClean="0"/>
            </a:br>
            <a:r>
              <a:rPr lang="en-GB" sz="6600" b="1" dirty="0" smtClean="0"/>
              <a:t>Evaluation </a:t>
            </a:r>
            <a:r>
              <a:rPr lang="en-GB" sz="6600" b="1" dirty="0"/>
              <a:t>of Impact </a:t>
            </a:r>
          </a:p>
        </p:txBody>
      </p:sp>
      <p:sp>
        <p:nvSpPr>
          <p:cNvPr id="3" name="Subtitle 2"/>
          <p:cNvSpPr>
            <a:spLocks noGrp="1"/>
          </p:cNvSpPr>
          <p:nvPr>
            <p:ph type="subTitle" idx="1"/>
          </p:nvPr>
        </p:nvSpPr>
        <p:spPr>
          <a:xfrm>
            <a:off x="1371600" y="4724400"/>
            <a:ext cx="6400800" cy="1752600"/>
          </a:xfrm>
        </p:spPr>
        <p:txBody>
          <a:bodyPr/>
          <a:lstStyle/>
          <a:p>
            <a:r>
              <a:rPr lang="en-GB" dirty="0" smtClean="0"/>
              <a:t>May/June 2015</a:t>
            </a:r>
            <a:endParaRPr lang="en-GB" dirty="0"/>
          </a:p>
        </p:txBody>
      </p:sp>
      <p:sp>
        <p:nvSpPr>
          <p:cNvPr id="6"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GB" sz="2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GB" sz="24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Helping boys to catch the love and fun of reading  </a:t>
            </a:r>
            <a:endParaRPr kumimoji="0" lang="en-GB"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black"/>
                </a:solidFill>
                <a:effectLst/>
                <a:uLnTx/>
                <a:uFillTx/>
              </a:rPr>
              <a:t>Summer 2011											      </a:t>
            </a:r>
            <a:endParaRPr kumimoji="0" lang="en-GB"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p:txBody>
      </p:sp>
      <p:sp>
        <p:nvSpPr>
          <p:cNvPr id="7"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pic>
        <p:nvPicPr>
          <p:cNvPr id="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19431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879" y="539809"/>
            <a:ext cx="1128847" cy="121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Example of improvement by one child</a:t>
            </a:r>
            <a:endParaRPr lang="en-GB"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Example 2 Improvement </a:t>
            </a:r>
            <a:r>
              <a:rPr lang="en-GB" b="1" dirty="0"/>
              <a:t>by </a:t>
            </a:r>
            <a:r>
              <a:rPr lang="en-GB" b="1" dirty="0" smtClean="0"/>
              <a:t>one child</a:t>
            </a:r>
            <a:endParaRPr lang="en-GB"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smtClean="0"/>
              <a:t>Overall Impact in Radstock</a:t>
            </a:r>
            <a:r>
              <a:rPr lang="en-GB" b="1" dirty="0" smtClean="0"/>
              <a:t/>
            </a:r>
            <a:br>
              <a:rPr lang="en-GB" b="1" dirty="0" smtClean="0"/>
            </a:br>
            <a:r>
              <a:rPr lang="en-GB" sz="3600" dirty="0" smtClean="0"/>
              <a:t>Five Settings; Seventeen Children </a:t>
            </a:r>
            <a:endParaRPr lang="en-GB" sz="3600" dirty="0"/>
          </a:p>
        </p:txBody>
      </p:sp>
      <p:pic>
        <p:nvPicPr>
          <p:cNvPr id="7" name="Picture 6" descr="Book Bugs Logo.JPG"/>
          <p:cNvPicPr>
            <a:picLocks noChangeAspect="1"/>
          </p:cNvPicPr>
          <p:nvPr/>
        </p:nvPicPr>
        <p:blipFill>
          <a:blip r:embed="rId3" cstate="print"/>
          <a:stretch>
            <a:fillRect/>
          </a:stretch>
        </p:blipFill>
        <p:spPr>
          <a:xfrm>
            <a:off x="7772400" y="5378604"/>
            <a:ext cx="1104900" cy="1212695"/>
          </a:xfrm>
          <a:prstGeom prst="rect">
            <a:avLst/>
          </a:prstGeom>
        </p:spPr>
      </p:pic>
      <p:graphicFrame>
        <p:nvGraphicFramePr>
          <p:cNvPr id="6" name="Chart 5"/>
          <p:cNvGraphicFramePr/>
          <p:nvPr/>
        </p:nvGraphicFramePr>
        <p:xfrm>
          <a:off x="304800" y="1600200"/>
          <a:ext cx="8610600" cy="502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2.1  Overall Improvement (%)</a:t>
            </a:r>
            <a:endParaRPr lang="en-GB" b="1" dirty="0"/>
          </a:p>
        </p:txBody>
      </p:sp>
      <p:graphicFrame>
        <p:nvGraphicFramePr>
          <p:cNvPr id="5" name="Chart 4"/>
          <p:cNvGraphicFramePr/>
          <p:nvPr/>
        </p:nvGraphicFramePr>
        <p:xfrm>
          <a:off x="304800" y="1524000"/>
          <a:ext cx="85344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Sunflowers Overall Impact</a:t>
            </a:r>
            <a:endParaRPr lang="en-GB"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 Nicholas Overall Impact </a:t>
            </a:r>
            <a:endParaRPr lang="en-GB" b="1"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Radstock CC nursery Overall Impact </a:t>
            </a:r>
            <a:endParaRPr lang="en-GB" b="1"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Westfield Overall Impact</a:t>
            </a:r>
            <a:endParaRPr lang="en-GB" b="1"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Whisty</a:t>
            </a:r>
            <a:r>
              <a:rPr lang="en-GB" b="1" dirty="0" smtClean="0"/>
              <a:t> Overall Impact</a:t>
            </a:r>
            <a:endParaRPr lang="en-GB" b="1"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smtClean="0"/>
              <a:t>Overall Impact in Keynsham</a:t>
            </a:r>
            <a:r>
              <a:rPr lang="en-GB" b="1" dirty="0" smtClean="0"/>
              <a:t/>
            </a:r>
            <a:br>
              <a:rPr lang="en-GB" b="1" dirty="0" smtClean="0"/>
            </a:br>
            <a:r>
              <a:rPr lang="en-GB" sz="3600" dirty="0" smtClean="0"/>
              <a:t>Five Settings; fifteen Children</a:t>
            </a:r>
            <a:endParaRPr lang="en-GB" sz="3600" dirty="0"/>
          </a:p>
        </p:txBody>
      </p:sp>
      <p:pic>
        <p:nvPicPr>
          <p:cNvPr id="7" name="Picture 6" descr="Book Bugs Logo.JPG"/>
          <p:cNvPicPr>
            <a:picLocks noChangeAspect="1"/>
          </p:cNvPicPr>
          <p:nvPr/>
        </p:nvPicPr>
        <p:blipFill>
          <a:blip r:embed="rId3" cstate="print"/>
          <a:stretch>
            <a:fillRect/>
          </a:stretch>
        </p:blipFill>
        <p:spPr>
          <a:xfrm>
            <a:off x="7772400" y="5378604"/>
            <a:ext cx="1104900" cy="1212695"/>
          </a:xfrm>
          <a:prstGeom prst="rect">
            <a:avLst/>
          </a:prstGeom>
          <a:ln>
            <a:noFill/>
          </a:ln>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1600200"/>
            <a:ext cx="62611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656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674641"/>
            <a:ext cx="7162800" cy="1752600"/>
          </a:xfrm>
        </p:spPr>
        <p:txBody>
          <a:bodyPr>
            <a:normAutofit/>
          </a:bodyPr>
          <a:lstStyle/>
          <a:p>
            <a:endParaRPr lang="en-GB" sz="2500" b="1" dirty="0">
              <a:latin typeface="Arial" panose="020B0604020202020204" pitchFamily="34" charset="0"/>
              <a:cs typeface="Arial" panose="020B0604020202020204" pitchFamily="34" charset="0"/>
            </a:endParaRPr>
          </a:p>
        </p:txBody>
      </p:sp>
      <p:sp>
        <p:nvSpPr>
          <p:cNvPr id="6"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GB" sz="2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GB" sz="24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Helping boys to catch the love and fun of reading  </a:t>
            </a:r>
            <a:endParaRPr kumimoji="0" lang="en-GB"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black"/>
                </a:solidFill>
                <a:effectLst/>
                <a:uLnTx/>
                <a:uFillTx/>
              </a:rPr>
              <a:t>Summer 2011											      </a:t>
            </a:r>
            <a:endParaRPr kumimoji="0" lang="en-GB"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p:txBody>
      </p:sp>
      <p:sp>
        <p:nvSpPr>
          <p:cNvPr id="7"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pic>
        <p:nvPicPr>
          <p:cNvPr id="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1458966198"/>
              </p:ext>
            </p:extLst>
          </p:nvPr>
        </p:nvGraphicFramePr>
        <p:xfrm>
          <a:off x="463512" y="1981200"/>
          <a:ext cx="8229600" cy="2743200"/>
        </p:xfrm>
        <a:graphic>
          <a:graphicData uri="http://schemas.openxmlformats.org/drawingml/2006/table">
            <a:tbl>
              <a:tblPr>
                <a:tableStyleId>{5C22544A-7EE6-4342-B048-85BDC9FD1C3A}</a:tableStyleId>
              </a:tblPr>
              <a:tblGrid>
                <a:gridCol w="8229600"/>
              </a:tblGrid>
              <a:tr h="0">
                <a:tc>
                  <a:txBody>
                    <a:bodyPr/>
                    <a:lstStyle/>
                    <a:p>
                      <a:pPr algn="l">
                        <a:spcAft>
                          <a:spcPts val="0"/>
                        </a:spcAft>
                      </a:pPr>
                      <a:r>
                        <a:rPr lang="en-GB" sz="1200" b="1" dirty="0" smtClean="0">
                          <a:effectLst/>
                          <a:latin typeface="Arial" panose="020B0604020202020204" pitchFamily="34" charset="0"/>
                          <a:cs typeface="Arial" panose="020B0604020202020204" pitchFamily="34" charset="0"/>
                        </a:rPr>
                        <a:t>What is Book Bugs?</a:t>
                      </a:r>
                    </a:p>
                    <a:p>
                      <a:pPr lvl="1" algn="l">
                        <a:spcAft>
                          <a:spcPts val="0"/>
                        </a:spcAft>
                      </a:pPr>
                      <a:r>
                        <a:rPr lang="en-GB" sz="1200" dirty="0" smtClean="0">
                          <a:latin typeface="Arial" panose="020B0604020202020204" pitchFamily="34" charset="0"/>
                          <a:cs typeface="Arial" panose="020B0604020202020204" pitchFamily="34" charset="0"/>
                        </a:rPr>
                        <a:t>A programme linking male volunteers with early years settings to increase boys’ engagement with books and support their early reading skills</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endParaRPr lang="en-GB" sz="1200" b="1" dirty="0" smtClean="0">
                        <a:effectLst/>
                        <a:latin typeface="Arial" panose="020B0604020202020204" pitchFamily="34" charset="0"/>
                        <a:cs typeface="Arial" panose="020B0604020202020204" pitchFamily="34" charset="0"/>
                      </a:endParaRPr>
                    </a:p>
                    <a:p>
                      <a:pPr algn="l">
                        <a:spcAft>
                          <a:spcPts val="0"/>
                        </a:spcAft>
                      </a:pPr>
                      <a:r>
                        <a:rPr lang="en-GB" sz="1200" b="1" dirty="0" smtClean="0">
                          <a:effectLst/>
                          <a:latin typeface="Arial" panose="020B0604020202020204" pitchFamily="34" charset="0"/>
                          <a:cs typeface="Arial" panose="020B0604020202020204" pitchFamily="34" charset="0"/>
                        </a:rPr>
                        <a:t>Why </a:t>
                      </a:r>
                      <a:r>
                        <a:rPr lang="en-GB" sz="1200" b="1" dirty="0">
                          <a:effectLst/>
                          <a:latin typeface="Arial" panose="020B0604020202020204" pitchFamily="34" charset="0"/>
                          <a:cs typeface="Arial" panose="020B0604020202020204" pitchFamily="34" charset="0"/>
                        </a:rPr>
                        <a:t>Book Bugs?  </a:t>
                      </a:r>
                    </a:p>
                    <a:p>
                      <a:pPr marL="457200" algn="l">
                        <a:spcAft>
                          <a:spcPts val="0"/>
                        </a:spcAft>
                      </a:pPr>
                      <a:r>
                        <a:rPr lang="en-GB" sz="1200" dirty="0">
                          <a:effectLst/>
                          <a:latin typeface="Arial" panose="020B0604020202020204" pitchFamily="34" charset="0"/>
                          <a:cs typeface="Arial" panose="020B0604020202020204" pitchFamily="34" charset="0"/>
                        </a:rPr>
                        <a:t>Early Years Foundation Stage Profile </a:t>
                      </a:r>
                      <a:r>
                        <a:rPr lang="en-GB" sz="1200" dirty="0" smtClean="0">
                          <a:effectLst/>
                          <a:latin typeface="Arial" panose="020B0604020202020204" pitchFamily="34" charset="0"/>
                          <a:cs typeface="Arial" panose="020B0604020202020204" pitchFamily="34" charset="0"/>
                        </a:rPr>
                        <a:t>assessment</a:t>
                      </a:r>
                      <a:r>
                        <a:rPr lang="en-GB" sz="1200" baseline="0" dirty="0" smtClean="0">
                          <a:effectLst/>
                          <a:latin typeface="Arial" panose="020B0604020202020204" pitchFamily="34" charset="0"/>
                          <a:cs typeface="Arial" panose="020B0604020202020204" pitchFamily="34" charset="0"/>
                        </a:rPr>
                        <a:t>s </a:t>
                      </a:r>
                      <a:r>
                        <a:rPr lang="en-GB" sz="1200" dirty="0" smtClean="0">
                          <a:effectLst/>
                          <a:latin typeface="Arial" panose="020B0604020202020204" pitchFamily="34" charset="0"/>
                          <a:cs typeface="Arial" panose="020B0604020202020204" pitchFamily="34" charset="0"/>
                        </a:rPr>
                        <a:t>indicate </a:t>
                      </a:r>
                      <a:r>
                        <a:rPr lang="en-GB" sz="1200" dirty="0">
                          <a:effectLst/>
                          <a:latin typeface="Arial" panose="020B0604020202020204" pitchFamily="34" charset="0"/>
                          <a:cs typeface="Arial" panose="020B0604020202020204" pitchFamily="34" charset="0"/>
                        </a:rPr>
                        <a:t>that in some areas boys are not reaching the expected level of development in reading at the end of their reception year </a:t>
                      </a:r>
                      <a:r>
                        <a:rPr lang="en-GB" sz="1200" dirty="0" smtClean="0">
                          <a:effectLst/>
                          <a:latin typeface="Arial" panose="020B0604020202020204" pitchFamily="34" charset="0"/>
                          <a:cs typeface="Arial" panose="020B0604020202020204" pitchFamily="34" charset="0"/>
                        </a:rPr>
                        <a:t>meaning they </a:t>
                      </a:r>
                      <a:r>
                        <a:rPr lang="en-GB" sz="1200" dirty="0">
                          <a:effectLst/>
                          <a:latin typeface="Arial" panose="020B0604020202020204" pitchFamily="34" charset="0"/>
                          <a:cs typeface="Arial" panose="020B0604020202020204" pitchFamily="34" charset="0"/>
                        </a:rPr>
                        <a:t>will not be as well-equipped as their peers to fly forward with their learning as they go into Key Stage 1.</a:t>
                      </a:r>
                    </a:p>
                    <a:p>
                      <a:pPr algn="l">
                        <a:spcAft>
                          <a:spcPts val="0"/>
                        </a:spcAft>
                      </a:pPr>
                      <a:r>
                        <a:rPr lang="en-GB" sz="1200" dirty="0">
                          <a:effectLst/>
                          <a:latin typeface="Arial" panose="020B0604020202020204" pitchFamily="34" charset="0"/>
                          <a:cs typeface="Arial" panose="020B0604020202020204" pitchFamily="34" charset="0"/>
                        </a:rPr>
                        <a:t> </a:t>
                      </a:r>
                    </a:p>
                    <a:p>
                      <a:pPr algn="l">
                        <a:spcAft>
                          <a:spcPts val="0"/>
                        </a:spcAft>
                      </a:pPr>
                      <a:r>
                        <a:rPr lang="en-GB" sz="1200" b="1" dirty="0">
                          <a:effectLst/>
                          <a:latin typeface="Arial" panose="020B0604020202020204" pitchFamily="34" charset="0"/>
                          <a:cs typeface="Arial" panose="020B0604020202020204" pitchFamily="34" charset="0"/>
                        </a:rPr>
                        <a:t>What </a:t>
                      </a:r>
                      <a:r>
                        <a:rPr lang="en-GB" sz="1200" b="1" dirty="0" smtClean="0">
                          <a:effectLst/>
                          <a:latin typeface="Arial" panose="020B0604020202020204" pitchFamily="34" charset="0"/>
                          <a:cs typeface="Arial" panose="020B0604020202020204" pitchFamily="34" charset="0"/>
                        </a:rPr>
                        <a:t>was </a:t>
                      </a:r>
                      <a:r>
                        <a:rPr lang="en-GB" sz="1200" b="1" dirty="0">
                          <a:effectLst/>
                          <a:latin typeface="Arial" panose="020B0604020202020204" pitchFamily="34" charset="0"/>
                          <a:cs typeface="Arial" panose="020B0604020202020204" pitchFamily="34" charset="0"/>
                        </a:rPr>
                        <a:t>Book Bugs aiming to do?  </a:t>
                      </a:r>
                    </a:p>
                    <a:p>
                      <a:pPr marL="342900" lvl="0" indent="-342900" algn="l">
                        <a:spcAft>
                          <a:spcPts val="0"/>
                        </a:spcAft>
                        <a:buSzPts val="1000"/>
                        <a:buFont typeface="Symbol"/>
                        <a:buChar char=""/>
                        <a:tabLst>
                          <a:tab pos="457200" algn="l"/>
                        </a:tabLst>
                      </a:pPr>
                      <a:r>
                        <a:rPr lang="en-GB" sz="1200" dirty="0">
                          <a:effectLst/>
                          <a:latin typeface="Arial" panose="020B0604020202020204" pitchFamily="34" charset="0"/>
                          <a:cs typeface="Arial" panose="020B0604020202020204" pitchFamily="34" charset="0"/>
                        </a:rPr>
                        <a:t>To increase boys’ confidence and skills as readers by encouraging their active interest in and enjoyment of books from an early age.</a:t>
                      </a:r>
                    </a:p>
                    <a:p>
                      <a:pPr marL="342900" lvl="0" indent="-342900" algn="l">
                        <a:spcAft>
                          <a:spcPts val="0"/>
                        </a:spcAft>
                        <a:buSzPts val="1000"/>
                        <a:buFont typeface="Symbol"/>
                        <a:buChar char=""/>
                        <a:tabLst>
                          <a:tab pos="457200" algn="l"/>
                        </a:tabLst>
                      </a:pPr>
                      <a:r>
                        <a:rPr lang="en-GB" sz="1200" dirty="0">
                          <a:effectLst/>
                          <a:latin typeface="Arial" panose="020B0604020202020204" pitchFamily="34" charset="0"/>
                          <a:cs typeface="Arial" panose="020B0604020202020204" pitchFamily="34" charset="0"/>
                        </a:rPr>
                        <a:t>For male volunteers from the community to visit early years settings for one hour per week and be positive role models for reading and enjoying books </a:t>
                      </a:r>
                    </a:p>
                    <a:p>
                      <a:pPr marL="342900" lvl="0" indent="-342900" algn="l">
                        <a:spcAft>
                          <a:spcPts val="0"/>
                        </a:spcAft>
                        <a:buSzPts val="1000"/>
                        <a:buFont typeface="Symbol"/>
                        <a:buChar char=""/>
                        <a:tabLst>
                          <a:tab pos="457200" algn="l"/>
                        </a:tabLst>
                      </a:pPr>
                      <a:r>
                        <a:rPr lang="en-GB" sz="1200" dirty="0">
                          <a:effectLst/>
                          <a:latin typeface="Arial" panose="020B0604020202020204" pitchFamily="34" charset="0"/>
                          <a:cs typeface="Arial" panose="020B0604020202020204" pitchFamily="34" charset="0"/>
                        </a:rPr>
                        <a:t>To increase children and families’ use of  local  library service</a:t>
                      </a:r>
                      <a:endParaRPr lang="en-GB" sz="1200" dirty="0">
                        <a:effectLst/>
                        <a:latin typeface="Arial" panose="020B0604020202020204" pitchFamily="34" charset="0"/>
                        <a:ea typeface="Times New Roman"/>
                        <a:cs typeface="Arial" panose="020B0604020202020204" pitchFamily="34" charset="0"/>
                      </a:endParaRPr>
                    </a:p>
                  </a:txBody>
                  <a:tcPr marL="114300" marR="114300" marT="0" marB="0"/>
                </a:tc>
              </a:tr>
            </a:tbl>
          </a:graphicData>
        </a:graphic>
      </p:graphicFrame>
      <p:sp>
        <p:nvSpPr>
          <p:cNvPr id="16" name="Rectangle 4"/>
          <p:cNvSpPr>
            <a:spLocks noGrp="1" noChangeArrowheads="1"/>
          </p:cNvSpPr>
          <p:nvPr>
            <p:ph type="ctrTitle"/>
          </p:nvPr>
        </p:nvSpPr>
        <p:spPr bwMode="auto">
          <a:xfrm>
            <a:off x="1600200" y="1094360"/>
            <a:ext cx="556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Book Bugs 2014- 2015 </a:t>
            </a:r>
            <a:r>
              <a:rPr kumimoji="0" lang="en-GB"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Helping boys to catch the love and fun of reading</a:t>
            </a:r>
            <a:r>
              <a:rPr kumimoji="0" lang="en-GB"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922325423"/>
              </p:ext>
            </p:extLst>
          </p:nvPr>
        </p:nvGraphicFramePr>
        <p:xfrm>
          <a:off x="463512" y="5028447"/>
          <a:ext cx="7156488" cy="762000"/>
        </p:xfrm>
        <a:graphic>
          <a:graphicData uri="http://schemas.openxmlformats.org/drawingml/2006/table">
            <a:tbl>
              <a:tblPr>
                <a:tableStyleId>{5C22544A-7EE6-4342-B048-85BDC9FD1C3A}</a:tableStyleId>
              </a:tblPr>
              <a:tblGrid>
                <a:gridCol w="7156488"/>
              </a:tblGrid>
              <a:tr h="762000">
                <a:tc>
                  <a:txBody>
                    <a:bodyPr/>
                    <a:lstStyle/>
                    <a:p>
                      <a:pPr algn="l">
                        <a:spcAft>
                          <a:spcPts val="0"/>
                        </a:spcAft>
                      </a:pPr>
                      <a:r>
                        <a:rPr lang="en-GB" sz="1200" b="1" dirty="0" smtClean="0">
                          <a:effectLst/>
                          <a:latin typeface="Arial" panose="020B0604020202020204" pitchFamily="34" charset="0"/>
                          <a:cs typeface="Arial" panose="020B0604020202020204" pitchFamily="34" charset="0"/>
                        </a:rPr>
                        <a:t>What happened?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The project has run in 2 areas of Bath and North East Somerset:</a:t>
                      </a:r>
                    </a:p>
                    <a:p>
                      <a:pPr lvl="1" algn="l"/>
                      <a:r>
                        <a:rPr lang="en-GB" sz="1200" dirty="0" smtClean="0">
                          <a:latin typeface="Arial" panose="020B0604020202020204" pitchFamily="34" charset="0"/>
                          <a:cs typeface="Arial" panose="020B0604020202020204" pitchFamily="34" charset="0"/>
                        </a:rPr>
                        <a:t>In Radstock: 8 volunteers visited 7 settings (8 groups of children)</a:t>
                      </a:r>
                    </a:p>
                    <a:p>
                      <a:pPr lvl="1" algn="l"/>
                      <a:r>
                        <a:rPr lang="en-GB" sz="1200" dirty="0" smtClean="0">
                          <a:latin typeface="Arial" panose="020B0604020202020204" pitchFamily="34" charset="0"/>
                          <a:cs typeface="Arial" panose="020B0604020202020204" pitchFamily="34" charset="0"/>
                        </a:rPr>
                        <a:t>In Keynsham: 10 volunteers visited 5 settings (9 groups of children) </a:t>
                      </a:r>
                    </a:p>
                  </a:txBody>
                  <a:tcPr marL="114300" marR="114300" marT="0" marB="0"/>
                </a:tc>
              </a:tr>
            </a:tbl>
          </a:graphicData>
        </a:graphic>
      </p:graphicFrame>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33400"/>
            <a:ext cx="81121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4185"/>
            <a:ext cx="193833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40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Chandag Overall Impact</a:t>
            </a:r>
            <a:endParaRPr lang="en-GB" dirty="0">
              <a:latin typeface="Arial" panose="020B0604020202020204" pitchFamily="34" charset="0"/>
              <a:cs typeface="Arial" panose="020B0604020202020204" pitchFamily="34" charset="0"/>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459" y="1600200"/>
            <a:ext cx="6309715" cy="431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9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Castle </a:t>
            </a:r>
            <a:r>
              <a:rPr lang="en-GB" dirty="0">
                <a:latin typeface="Arial" panose="020B0604020202020204" pitchFamily="34" charset="0"/>
                <a:cs typeface="Arial" panose="020B0604020202020204" pitchFamily="34" charset="0"/>
              </a:rPr>
              <a:t>Overall Impact</a:t>
            </a:r>
            <a:endParaRPr lang="en-GB"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5446" y="1656238"/>
            <a:ext cx="6133108" cy="4413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8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St.Keyna</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Overall Impact</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494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anose="020B0604020202020204" pitchFamily="34" charset="0"/>
                <a:cs typeface="Arial" panose="020B0604020202020204" pitchFamily="34" charset="0"/>
              </a:rPr>
              <a:t>Keynsham CC nursery </a:t>
            </a:r>
            <a:r>
              <a:rPr lang="en-GB" sz="3600" dirty="0">
                <a:latin typeface="Arial" panose="020B0604020202020204" pitchFamily="34" charset="0"/>
                <a:cs typeface="Arial" panose="020B0604020202020204" pitchFamily="34" charset="0"/>
              </a:rPr>
              <a:t>Overall Impact</a:t>
            </a:r>
            <a:endParaRPr lang="en-GB"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977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22571"/>
            <a:ext cx="5256584" cy="792088"/>
          </a:xfrm>
        </p:spPr>
        <p:txBody>
          <a:bodyPr>
            <a:normAutofit fontScale="90000"/>
          </a:bodyPr>
          <a:lstStyle/>
          <a:p>
            <a:r>
              <a:rPr lang="en-GB" b="1" dirty="0"/>
              <a:t/>
            </a:r>
            <a:br>
              <a:rPr lang="en-GB" b="1" dirty="0"/>
            </a:br>
            <a:endParaRPr lang="en-GB" sz="1800" dirty="0">
              <a:latin typeface="Arial" pitchFamily="34" charset="0"/>
              <a:cs typeface="Arial" pitchFamily="34" charset="0"/>
            </a:endParaRPr>
          </a:p>
        </p:txBody>
      </p:sp>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3775" y="1053562"/>
            <a:ext cx="719586" cy="1080120"/>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prstClr val="white"/>
                </a:solidFill>
              </a:rPr>
              <a:t>Bath and  </a:t>
            </a:r>
            <a:r>
              <a:rPr lang="en-GB" dirty="0">
                <a:solidFill>
                  <a:prstClr val="white"/>
                </a:solidFill>
              </a:rPr>
              <a:t>North East Somerset </a:t>
            </a:r>
            <a:r>
              <a:rPr lang="en-GB" dirty="0" smtClean="0">
                <a:solidFill>
                  <a:prstClr val="white"/>
                </a:solidFill>
              </a:rPr>
              <a:t>– </a:t>
            </a:r>
            <a:r>
              <a:rPr lang="en-GB" i="1" dirty="0" smtClean="0">
                <a:solidFill>
                  <a:prstClr val="white"/>
                </a:solidFill>
              </a:rPr>
              <a:t>The</a:t>
            </a:r>
            <a:r>
              <a:rPr lang="en-GB" dirty="0" smtClean="0">
                <a:solidFill>
                  <a:prstClr val="white"/>
                </a:solidFill>
              </a:rPr>
              <a:t> place </a:t>
            </a:r>
            <a:r>
              <a:rPr lang="en-GB" dirty="0">
                <a:solidFill>
                  <a:prstClr val="white"/>
                </a:solidFill>
              </a:rPr>
              <a:t>to live, </a:t>
            </a:r>
            <a:r>
              <a:rPr lang="en-GB">
                <a:solidFill>
                  <a:prstClr val="white"/>
                </a:solidFill>
              </a:rPr>
              <a:t>work </a:t>
            </a:r>
            <a:r>
              <a:rPr lang="en-GB" smtClean="0">
                <a:solidFill>
                  <a:prstClr val="white"/>
                </a:solidFill>
              </a:rPr>
              <a:t>and visit</a:t>
            </a:r>
            <a:endParaRPr lang="en-GB" dirty="0">
              <a:solidFill>
                <a:prstClr val="whit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98947115"/>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3091"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1434" y="381000"/>
            <a:ext cx="92611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prstClr val="white"/>
                </a:solidFill>
                <a:latin typeface="Arial" panose="020B0604020202020204" pitchFamily="34" charset="0"/>
                <a:cs typeface="Arial" panose="020B0604020202020204" pitchFamily="34" charset="0"/>
              </a:rPr>
              <a:t> </a:t>
            </a:r>
            <a:r>
              <a:rPr lang="en-GB" sz="2000" b="1" dirty="0">
                <a:solidFill>
                  <a:prstClr val="white"/>
                </a:solidFill>
                <a:latin typeface="Arial" panose="020B0604020202020204" pitchFamily="34" charset="0"/>
                <a:cs typeface="Arial" panose="020B0604020202020204" pitchFamily="34" charset="0"/>
              </a:rPr>
              <a:t> </a:t>
            </a:r>
            <a:endParaRPr lang="en-GB" sz="2000" b="1" dirty="0" smtClean="0">
              <a:solidFill>
                <a:prstClr val="white"/>
              </a:solidFill>
              <a:latin typeface="Arial" panose="020B0604020202020204" pitchFamily="34" charset="0"/>
              <a:cs typeface="Arial" panose="020B0604020202020204" pitchFamily="34" charset="0"/>
            </a:endParaRPr>
          </a:p>
          <a:p>
            <a:r>
              <a:rPr lang="en-GB" sz="2000" b="1" dirty="0">
                <a:solidFill>
                  <a:prstClr val="white"/>
                </a:solidFill>
                <a:latin typeface="Arial" panose="020B0604020202020204" pitchFamily="34" charset="0"/>
                <a:cs typeface="Arial" panose="020B0604020202020204" pitchFamily="34" charset="0"/>
              </a:rPr>
              <a:t> </a:t>
            </a:r>
            <a:r>
              <a:rPr lang="en-GB" sz="2000" b="1" dirty="0" smtClean="0">
                <a:solidFill>
                  <a:prstClr val="white"/>
                </a:solidFill>
                <a:latin typeface="Arial" panose="020B0604020202020204" pitchFamily="34" charset="0"/>
                <a:cs typeface="Arial" panose="020B0604020202020204" pitchFamily="34" charset="0"/>
              </a:rPr>
              <a:t>      </a:t>
            </a:r>
            <a:r>
              <a:rPr lang="en-GB" sz="2400" b="1" dirty="0" smtClean="0">
                <a:solidFill>
                  <a:prstClr val="white"/>
                </a:solidFill>
                <a:latin typeface="Arial" panose="020B0604020202020204" pitchFamily="34" charset="0"/>
                <a:cs typeface="Arial" panose="020B0604020202020204" pitchFamily="34" charset="0"/>
              </a:rPr>
              <a:t>Helping </a:t>
            </a:r>
            <a:r>
              <a:rPr lang="en-GB" sz="2400" b="1" dirty="0">
                <a:solidFill>
                  <a:prstClr val="white"/>
                </a:solidFill>
                <a:latin typeface="Arial" panose="020B0604020202020204" pitchFamily="34" charset="0"/>
                <a:cs typeface="Arial" panose="020B0604020202020204" pitchFamily="34" charset="0"/>
              </a:rPr>
              <a:t>boys to catch the love and fun of reading  </a:t>
            </a:r>
            <a:endParaRPr lang="en-GB" sz="2400" dirty="0">
              <a:solidFill>
                <a:prstClr val="white"/>
              </a:solidFill>
              <a:latin typeface="Arial" panose="020B0604020202020204" pitchFamily="34" charset="0"/>
              <a:cs typeface="Arial" panose="020B0604020202020204" pitchFamily="34" charset="0"/>
            </a:endParaRP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b="1" dirty="0">
                <a:solidFill>
                  <a:prstClr val="black"/>
                </a:solidFill>
              </a:rPr>
              <a:t>Summer 2011											      </a:t>
            </a:r>
            <a:endParaRPr lang="en-GB" dirty="0">
              <a:solidFill>
                <a:prstClr val="black"/>
              </a:solidFill>
            </a:endParaRPr>
          </a:p>
          <a:p>
            <a:r>
              <a:rPr lang="en-GB" dirty="0">
                <a:solidFill>
                  <a:prstClr val="black"/>
                </a:solidFill>
              </a:rPr>
              <a:t> </a:t>
            </a:r>
          </a:p>
          <a:p>
            <a:endParaRPr lang="en-GB" dirty="0">
              <a:solidFill>
                <a:prstClr val="black"/>
              </a:solidFill>
            </a:endParaRPr>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2" name="Oval Callout 11"/>
          <p:cNvSpPr/>
          <p:nvPr/>
        </p:nvSpPr>
        <p:spPr>
          <a:xfrm>
            <a:off x="1187624" y="1429459"/>
            <a:ext cx="3689176" cy="1927533"/>
          </a:xfrm>
          <a:prstGeom prst="wedgeEllipseCallout">
            <a:avLst>
              <a:gd name="adj1" fmla="val -64681"/>
              <a:gd name="adj2" fmla="val 47688"/>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smtClean="0">
              <a:solidFill>
                <a:schemeClr val="tx1"/>
              </a:solidFill>
              <a:latin typeface="Arial" panose="020B0604020202020204" pitchFamily="34" charset="0"/>
              <a:ea typeface="Times New Roman"/>
              <a:cs typeface="Arial" panose="020B0604020202020204" pitchFamily="34" charset="0"/>
            </a:endParaRPr>
          </a:p>
          <a:p>
            <a:endParaRPr lang="en-GB" sz="1400" dirty="0">
              <a:solidFill>
                <a:schemeClr val="tx1"/>
              </a:solidFill>
              <a:latin typeface="Arial" panose="020B0604020202020204" pitchFamily="34" charset="0"/>
              <a:ea typeface="Times New Roman"/>
              <a:cs typeface="Arial" panose="020B0604020202020204" pitchFamily="34" charset="0"/>
            </a:endParaRPr>
          </a:p>
          <a:p>
            <a:endParaRPr lang="en-GB" sz="1400" dirty="0" smtClean="0">
              <a:solidFill>
                <a:schemeClr val="tx1"/>
              </a:solidFill>
              <a:latin typeface="Arial" panose="020B0604020202020204" pitchFamily="34" charset="0"/>
              <a:ea typeface="Times New Roman"/>
              <a:cs typeface="Arial" panose="020B0604020202020204" pitchFamily="34" charset="0"/>
            </a:endParaRPr>
          </a:p>
          <a:p>
            <a:endParaRPr lang="en-GB" sz="1400" dirty="0">
              <a:solidFill>
                <a:schemeClr val="tx1"/>
              </a:solidFill>
              <a:latin typeface="Arial" panose="020B0604020202020204" pitchFamily="34" charset="0"/>
              <a:ea typeface="Times New Roman"/>
              <a:cs typeface="Arial" panose="020B0604020202020204" pitchFamily="34" charset="0"/>
            </a:endParaRPr>
          </a:p>
          <a:p>
            <a:endParaRPr lang="en-GB" sz="1400" dirty="0" smtClean="0">
              <a:solidFill>
                <a:schemeClr val="tx1"/>
              </a:solidFill>
              <a:latin typeface="Arial" panose="020B0604020202020204" pitchFamily="34" charset="0"/>
              <a:ea typeface="Times New Roman"/>
              <a:cs typeface="Arial" panose="020B0604020202020204" pitchFamily="34" charset="0"/>
            </a:endParaRPr>
          </a:p>
          <a:p>
            <a:endParaRPr lang="en-GB" sz="1400" dirty="0">
              <a:solidFill>
                <a:schemeClr val="tx1"/>
              </a:solidFill>
              <a:latin typeface="Arial" panose="020B0604020202020204" pitchFamily="34" charset="0"/>
              <a:ea typeface="Times New Roman"/>
              <a:cs typeface="Arial" panose="020B0604020202020204" pitchFamily="34" charset="0"/>
            </a:endParaRPr>
          </a:p>
          <a:p>
            <a:endParaRPr lang="en-GB" sz="1400" dirty="0" smtClean="0">
              <a:solidFill>
                <a:schemeClr val="tx1"/>
              </a:solidFill>
              <a:latin typeface="Arial" panose="020B0604020202020204" pitchFamily="34" charset="0"/>
              <a:ea typeface="Times New Roman"/>
              <a:cs typeface="Arial" panose="020B0604020202020204" pitchFamily="34" charset="0"/>
            </a:endParaRPr>
          </a:p>
          <a:p>
            <a:r>
              <a:rPr lang="en-GB" sz="1400" dirty="0" smtClean="0">
                <a:solidFill>
                  <a:schemeClr val="tx1"/>
                </a:solidFill>
                <a:latin typeface="Arial" panose="020B0604020202020204" pitchFamily="34" charset="0"/>
                <a:ea typeface="Times New Roman"/>
                <a:cs typeface="Arial" panose="020B0604020202020204" pitchFamily="34" charset="0"/>
              </a:rPr>
              <a:t>Perhaps a </a:t>
            </a:r>
            <a:r>
              <a:rPr lang="en-GB" sz="1400" dirty="0">
                <a:solidFill>
                  <a:schemeClr val="tx1"/>
                </a:solidFill>
                <a:latin typeface="Arial" panose="020B0604020202020204" pitchFamily="34" charset="0"/>
                <a:ea typeface="Times New Roman"/>
                <a:cs typeface="Arial" panose="020B0604020202020204" pitchFamily="34" charset="0"/>
              </a:rPr>
              <a:t>little more time to get to know the volunteer before embarking on </a:t>
            </a:r>
            <a:r>
              <a:rPr lang="en-GB" sz="1400" dirty="0" smtClean="0">
                <a:solidFill>
                  <a:schemeClr val="tx1"/>
                </a:solidFill>
                <a:latin typeface="Arial" panose="020B0604020202020204" pitchFamily="34" charset="0"/>
                <a:ea typeface="Times New Roman"/>
                <a:cs typeface="Arial" panose="020B0604020202020204" pitchFamily="34" charset="0"/>
              </a:rPr>
              <a:t>the project </a:t>
            </a:r>
            <a:r>
              <a:rPr lang="en-GB" sz="1400" dirty="0">
                <a:solidFill>
                  <a:schemeClr val="tx1"/>
                </a:solidFill>
                <a:latin typeface="Arial" panose="020B0604020202020204" pitchFamily="34" charset="0"/>
                <a:ea typeface="Times New Roman"/>
                <a:cs typeface="Arial" panose="020B0604020202020204" pitchFamily="34" charset="0"/>
              </a:rPr>
              <a:t>to discuss worries</a:t>
            </a:r>
            <a:r>
              <a:rPr lang="en-GB" sz="1400" dirty="0" smtClean="0">
                <a:solidFill>
                  <a:schemeClr val="tx1"/>
                </a:solidFill>
                <a:latin typeface="Arial" panose="020B0604020202020204" pitchFamily="34" charset="0"/>
                <a:ea typeface="Times New Roman"/>
                <a:cs typeface="Arial" panose="020B0604020202020204" pitchFamily="34" charset="0"/>
              </a:rPr>
              <a:t>/ concerns/target </a:t>
            </a:r>
            <a:r>
              <a:rPr lang="en-GB" sz="1400" dirty="0">
                <a:solidFill>
                  <a:schemeClr val="tx1"/>
                </a:solidFill>
                <a:latin typeface="Arial" panose="020B0604020202020204" pitchFamily="34" charset="0"/>
                <a:ea typeface="Times New Roman"/>
                <a:cs typeface="Arial" panose="020B0604020202020204" pitchFamily="34" charset="0"/>
              </a:rPr>
              <a:t>children and strategies to develop? </a:t>
            </a:r>
            <a:r>
              <a:rPr lang="en-GB" sz="1400" dirty="0" smtClean="0"/>
              <a:t>sessions</a:t>
            </a:r>
            <a:endParaRPr lang="en-GB" sz="1400" dirty="0" smtClean="0">
              <a:solidFill>
                <a:prstClr val="white"/>
              </a:solidFill>
            </a:endParaRPr>
          </a:p>
          <a:p>
            <a:endParaRPr lang="en-GB" dirty="0" smtClean="0">
              <a:solidFill>
                <a:prstClr val="white"/>
              </a:solidFill>
            </a:endParaRPr>
          </a:p>
          <a:p>
            <a:endParaRPr lang="en-GB" dirty="0" smtClean="0">
              <a:solidFill>
                <a:prstClr val="white"/>
              </a:solidFill>
            </a:endParaRPr>
          </a:p>
          <a:p>
            <a:endParaRPr lang="en-GB" dirty="0" smtClean="0">
              <a:solidFill>
                <a:prstClr val="white"/>
              </a:solidFill>
            </a:endParaRPr>
          </a:p>
          <a:p>
            <a:r>
              <a:rPr lang="en-GB" dirty="0" smtClean="0">
                <a:solidFill>
                  <a:srgbClr val="0000FF"/>
                </a:solidFill>
                <a:latin typeface="Arial" pitchFamily="34" charset="0"/>
                <a:cs typeface="Arial" pitchFamily="34" charset="0"/>
              </a:rPr>
              <a:t>  </a:t>
            </a:r>
          </a:p>
          <a:p>
            <a:pPr algn="ctr"/>
            <a:endParaRPr lang="en-GB" dirty="0">
              <a:solidFill>
                <a:prstClr val="white"/>
              </a:solidFill>
            </a:endParaRPr>
          </a:p>
        </p:txBody>
      </p:sp>
      <p:sp>
        <p:nvSpPr>
          <p:cNvPr id="4" name="Rectangle 3"/>
          <p:cNvSpPr/>
          <p:nvPr/>
        </p:nvSpPr>
        <p:spPr>
          <a:xfrm>
            <a:off x="2405964" y="286426"/>
            <a:ext cx="3942184" cy="754053"/>
          </a:xfrm>
          <a:prstGeom prst="rect">
            <a:avLst/>
          </a:prstGeom>
        </p:spPr>
        <p:txBody>
          <a:bodyPr wrap="square">
            <a:spAutoFit/>
          </a:bodyPr>
          <a:lstStyle/>
          <a:p>
            <a:pPr algn="ctr"/>
            <a:r>
              <a:rPr lang="en-GB" sz="2700" b="1" dirty="0" smtClean="0">
                <a:solidFill>
                  <a:srgbClr val="FF0000"/>
                </a:solidFill>
                <a:latin typeface="Arial" pitchFamily="34" charset="0"/>
                <a:cs typeface="Arial" pitchFamily="34" charset="0"/>
              </a:rPr>
              <a:t>    The </a:t>
            </a:r>
            <a:r>
              <a:rPr lang="en-GB" sz="2700" b="1" dirty="0">
                <a:solidFill>
                  <a:srgbClr val="FF0000"/>
                </a:solidFill>
                <a:latin typeface="Arial" pitchFamily="34" charset="0"/>
                <a:cs typeface="Arial" pitchFamily="34" charset="0"/>
              </a:rPr>
              <a:t>story so far…</a:t>
            </a:r>
            <a:br>
              <a:rPr lang="en-GB" sz="2700" b="1" dirty="0">
                <a:solidFill>
                  <a:srgbClr val="FF0000"/>
                </a:solidFill>
                <a:latin typeface="Arial" pitchFamily="34" charset="0"/>
                <a:cs typeface="Arial" pitchFamily="34" charset="0"/>
              </a:rPr>
            </a:br>
            <a:r>
              <a:rPr lang="en-GB" sz="1600" b="1" dirty="0" smtClean="0">
                <a:latin typeface="Arial" pitchFamily="34" charset="0"/>
                <a:cs typeface="Arial" pitchFamily="34" charset="0"/>
              </a:rPr>
              <a:t>Suggestions for next time?</a:t>
            </a:r>
            <a:endParaRPr lang="en-GB" sz="1600" dirty="0"/>
          </a:p>
        </p:txBody>
      </p:sp>
      <p:sp>
        <p:nvSpPr>
          <p:cNvPr id="17" name="Oval Callout 16"/>
          <p:cNvSpPr/>
          <p:nvPr/>
        </p:nvSpPr>
        <p:spPr>
          <a:xfrm>
            <a:off x="4861133" y="1905000"/>
            <a:ext cx="4067943" cy="2124236"/>
          </a:xfrm>
          <a:prstGeom prst="wedgeEllipseCallout">
            <a:avLst>
              <a:gd name="adj1" fmla="val -51433"/>
              <a:gd name="adj2" fmla="val 42191"/>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From the Al</a:t>
            </a:r>
          </a:p>
          <a:p>
            <a:endParaRPr lang="en-GB" dirty="0"/>
          </a:p>
          <a:p>
            <a:endParaRPr lang="en-GB" dirty="0" smtClean="0"/>
          </a:p>
          <a:p>
            <a:endParaRPr lang="en-GB" dirty="0">
              <a:solidFill>
                <a:schemeClr val="tx1"/>
              </a:solidFill>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r>
              <a:rPr lang="en-GB" sz="1400" dirty="0" smtClean="0">
                <a:solidFill>
                  <a:schemeClr val="tx1"/>
                </a:solidFill>
                <a:latin typeface="Arial" panose="020B0604020202020204" pitchFamily="34" charset="0"/>
                <a:cs typeface="Arial" panose="020B0604020202020204" pitchFamily="34" charset="0"/>
              </a:rPr>
              <a:t>It </a:t>
            </a:r>
            <a:r>
              <a:rPr lang="en-GB" sz="1400" dirty="0">
                <a:solidFill>
                  <a:schemeClr val="tx1"/>
                </a:solidFill>
                <a:latin typeface="Arial" panose="020B0604020202020204" pitchFamily="34" charset="0"/>
                <a:cs typeface="Arial" panose="020B0604020202020204" pitchFamily="34" charset="0"/>
              </a:rPr>
              <a:t>has been important to feed back </a:t>
            </a:r>
            <a:r>
              <a:rPr lang="en-GB" sz="1400" dirty="0" smtClean="0">
                <a:solidFill>
                  <a:schemeClr val="tx1"/>
                </a:solidFill>
                <a:latin typeface="Arial" panose="020B0604020202020204" pitchFamily="34" charset="0"/>
                <a:cs typeface="Arial" panose="020B0604020202020204" pitchFamily="34" charset="0"/>
              </a:rPr>
              <a:t>with </a:t>
            </a:r>
            <a:r>
              <a:rPr lang="en-GB" sz="1400" dirty="0">
                <a:solidFill>
                  <a:schemeClr val="tx1"/>
                </a:solidFill>
                <a:latin typeface="Arial" panose="020B0604020202020204" pitchFamily="34" charset="0"/>
                <a:cs typeface="Arial" panose="020B0604020202020204" pitchFamily="34" charset="0"/>
              </a:rPr>
              <a:t>supportive comments and ideas. Hopefully both our Book bugs will continue next year and will become more confident about their abilities</a:t>
            </a:r>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r>
              <a:rPr lang="en-GB" dirty="0" smtClean="0">
                <a:solidFill>
                  <a:schemeClr val="tx1"/>
                </a:solidFill>
              </a:rPr>
              <a:t>                     </a:t>
            </a:r>
          </a:p>
          <a:p>
            <a:r>
              <a:rPr lang="en-GB" dirty="0">
                <a:solidFill>
                  <a:schemeClr val="tx1"/>
                </a:solidFill>
              </a:rPr>
              <a:t> </a:t>
            </a:r>
            <a:r>
              <a:rPr lang="en-GB" dirty="0" smtClean="0">
                <a:solidFill>
                  <a:schemeClr val="tx1"/>
                </a:solidFill>
              </a:rPr>
              <a:t>                        </a:t>
            </a:r>
          </a:p>
          <a:p>
            <a:r>
              <a:rPr lang="en-GB" dirty="0">
                <a:solidFill>
                  <a:schemeClr val="tx1"/>
                </a:solidFill>
              </a:rPr>
              <a:t> </a:t>
            </a:r>
            <a:r>
              <a:rPr lang="en-GB" dirty="0" smtClean="0">
                <a:solidFill>
                  <a:schemeClr val="tx1"/>
                </a:solidFill>
              </a:rPr>
              <a:t>                      Any more?</a:t>
            </a:r>
          </a:p>
          <a:p>
            <a:endParaRPr lang="en-GB" dirty="0">
              <a:solidFill>
                <a:schemeClr val="tx1"/>
              </a:solidFill>
            </a:endParaRPr>
          </a:p>
          <a:p>
            <a:r>
              <a:rPr lang="en-GB" dirty="0" smtClean="0">
                <a:solidFill>
                  <a:srgbClr val="0000FF"/>
                </a:solidFill>
                <a:latin typeface="Arial" pitchFamily="34" charset="0"/>
                <a:cs typeface="Arial" pitchFamily="34" charset="0"/>
              </a:rPr>
              <a:t>  </a:t>
            </a:r>
          </a:p>
          <a:p>
            <a:pPr algn="ctr"/>
            <a:endParaRPr lang="en-GB" dirty="0"/>
          </a:p>
        </p:txBody>
      </p:sp>
      <p:sp>
        <p:nvSpPr>
          <p:cNvPr id="18" name="Oval Callout 17"/>
          <p:cNvSpPr/>
          <p:nvPr/>
        </p:nvSpPr>
        <p:spPr>
          <a:xfrm>
            <a:off x="179513" y="4221087"/>
            <a:ext cx="2304256" cy="1603995"/>
          </a:xfrm>
          <a:prstGeom prst="wedgeEllipseCallout">
            <a:avLst>
              <a:gd name="adj1" fmla="val -47662"/>
              <a:gd name="adj2" fmla="val 51393"/>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white"/>
                </a:solidFill>
                <a:latin typeface="Arial" panose="020B0604020202020204" pitchFamily="34" charset="0"/>
                <a:cs typeface="Arial" panose="020B0604020202020204" pitchFamily="34" charset="0"/>
              </a:rPr>
              <a:t>More information pol</a:t>
            </a:r>
          </a:p>
          <a:p>
            <a:endParaRPr lang="en-GB" sz="1400" dirty="0" smtClean="0">
              <a:solidFill>
                <a:schemeClr val="tx1"/>
              </a:solidFill>
              <a:latin typeface="Arial" panose="020B0604020202020204" pitchFamily="34" charset="0"/>
              <a:cs typeface="Arial" panose="020B0604020202020204" pitchFamily="34" charset="0"/>
            </a:endParaRPr>
          </a:p>
          <a:p>
            <a:r>
              <a:rPr lang="en-GB" sz="1400" dirty="0" smtClean="0">
                <a:solidFill>
                  <a:schemeClr val="tx1"/>
                </a:solidFill>
                <a:latin typeface="Arial" panose="020B0604020202020204" pitchFamily="34" charset="0"/>
                <a:cs typeface="Arial" panose="020B0604020202020204" pitchFamily="34" charset="0"/>
              </a:rPr>
              <a:t>More information shared at training about setting’s safeguarding policies e.g. “no touch polices” </a:t>
            </a:r>
            <a:endParaRPr lang="en-GB" dirty="0" smtClean="0">
              <a:solidFill>
                <a:prstClr val="white"/>
              </a:solidFill>
              <a:latin typeface="Arial" panose="020B0604020202020204" pitchFamily="34" charset="0"/>
              <a:cs typeface="Arial" panose="020B0604020202020204" pitchFamily="34" charset="0"/>
            </a:endParaRPr>
          </a:p>
          <a:p>
            <a:endParaRPr lang="en-GB" dirty="0">
              <a:solidFill>
                <a:prstClr val="white"/>
              </a:solidFill>
              <a:latin typeface="Arial" panose="020B0604020202020204" pitchFamily="34" charset="0"/>
              <a:cs typeface="Arial" panose="020B0604020202020204" pitchFamily="34" charset="0"/>
            </a:endParaRPr>
          </a:p>
          <a:p>
            <a:pPr algn="ctr"/>
            <a:r>
              <a:rPr lang="en-GB" dirty="0" smtClean="0">
                <a:solidFill>
                  <a:prstClr val="white"/>
                </a:solidFill>
                <a:latin typeface="Arial" panose="020B0604020202020204" pitchFamily="34" charset="0"/>
                <a:cs typeface="Arial" panose="020B0604020202020204" pitchFamily="34" charset="0"/>
              </a:rPr>
              <a:t> </a:t>
            </a:r>
            <a:endParaRPr lang="en-GB" dirty="0" smtClean="0">
              <a:solidFill>
                <a:prstClr val="white"/>
              </a:solidFill>
            </a:endParaRPr>
          </a:p>
        </p:txBody>
      </p:sp>
      <p:sp>
        <p:nvSpPr>
          <p:cNvPr id="16" name="Oval Callout 15"/>
          <p:cNvSpPr/>
          <p:nvPr/>
        </p:nvSpPr>
        <p:spPr>
          <a:xfrm>
            <a:off x="2876372" y="4114800"/>
            <a:ext cx="3276600" cy="1603995"/>
          </a:xfrm>
          <a:prstGeom prst="wedgeEllipseCallout">
            <a:avLst>
              <a:gd name="adj1" fmla="val 67231"/>
              <a:gd name="adj2" fmla="val 38606"/>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white"/>
                </a:solidFill>
                <a:latin typeface="Arial" panose="020B0604020202020204" pitchFamily="34" charset="0"/>
                <a:cs typeface="Arial" panose="020B0604020202020204" pitchFamily="34" charset="0"/>
              </a:rPr>
              <a:t>More information pol</a:t>
            </a:r>
          </a:p>
          <a:p>
            <a:endParaRPr lang="en-GB" sz="1400" dirty="0" smtClean="0">
              <a:solidFill>
                <a:schemeClr val="tx1"/>
              </a:solidFill>
              <a:latin typeface="Arial" panose="020B0604020202020204" pitchFamily="34" charset="0"/>
              <a:cs typeface="Arial" panose="020B0604020202020204" pitchFamily="34" charset="0"/>
            </a:endParaRPr>
          </a:p>
          <a:p>
            <a:r>
              <a:rPr lang="en-GB" sz="1400" dirty="0" smtClean="0">
                <a:solidFill>
                  <a:schemeClr val="tx1"/>
                </a:solidFill>
                <a:latin typeface="Arial" panose="020B0604020202020204" pitchFamily="34" charset="0"/>
                <a:cs typeface="Arial" panose="020B0604020202020204" pitchFamily="34" charset="0"/>
              </a:rPr>
              <a:t>Some guidance on how to appropriately prioritise the engagement of some ‘target’ boys, who were harder to engage at times.  </a:t>
            </a:r>
            <a:endParaRPr lang="en-GB" dirty="0" smtClean="0">
              <a:solidFill>
                <a:prstClr val="white"/>
              </a:solidFill>
              <a:latin typeface="Arial" panose="020B0604020202020204" pitchFamily="34" charset="0"/>
              <a:cs typeface="Arial" panose="020B0604020202020204" pitchFamily="34" charset="0"/>
            </a:endParaRPr>
          </a:p>
          <a:p>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69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22571"/>
            <a:ext cx="5256584" cy="792088"/>
          </a:xfrm>
        </p:spPr>
        <p:txBody>
          <a:bodyPr>
            <a:normAutofit fontScale="90000"/>
          </a:bodyPr>
          <a:lstStyle/>
          <a:p>
            <a:r>
              <a:rPr lang="en-GB" b="1" dirty="0"/>
              <a:t/>
            </a:r>
            <a:br>
              <a:rPr lang="en-GB" b="1" dirty="0"/>
            </a:br>
            <a:endParaRPr lang="en-GB" sz="1800" dirty="0">
              <a:latin typeface="Arial" pitchFamily="34" charset="0"/>
              <a:cs typeface="Arial" pitchFamily="34" charset="0"/>
            </a:endParaRPr>
          </a:p>
        </p:txBody>
      </p:sp>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067943" y="2947324"/>
            <a:ext cx="1008111" cy="1282742"/>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prstClr val="white"/>
                </a:solidFill>
              </a:rPr>
              <a:t>Bath and  </a:t>
            </a:r>
            <a:r>
              <a:rPr lang="en-GB" dirty="0">
                <a:solidFill>
                  <a:prstClr val="white"/>
                </a:solidFill>
              </a:rPr>
              <a:t>North East Somerset </a:t>
            </a:r>
            <a:r>
              <a:rPr lang="en-GB" dirty="0" smtClean="0">
                <a:solidFill>
                  <a:prstClr val="white"/>
                </a:solidFill>
              </a:rPr>
              <a:t>– </a:t>
            </a:r>
            <a:r>
              <a:rPr lang="en-GB" i="1" dirty="0" smtClean="0">
                <a:solidFill>
                  <a:prstClr val="white"/>
                </a:solidFill>
              </a:rPr>
              <a:t>The</a:t>
            </a:r>
            <a:r>
              <a:rPr lang="en-GB" dirty="0" smtClean="0">
                <a:solidFill>
                  <a:prstClr val="white"/>
                </a:solidFill>
              </a:rPr>
              <a:t> place </a:t>
            </a:r>
            <a:r>
              <a:rPr lang="en-GB" dirty="0">
                <a:solidFill>
                  <a:prstClr val="white"/>
                </a:solidFill>
              </a:rPr>
              <a:t>to live, </a:t>
            </a:r>
            <a:r>
              <a:rPr lang="en-GB">
                <a:solidFill>
                  <a:prstClr val="white"/>
                </a:solidFill>
              </a:rPr>
              <a:t>work </a:t>
            </a:r>
            <a:r>
              <a:rPr lang="en-GB" smtClean="0">
                <a:solidFill>
                  <a:prstClr val="white"/>
                </a:solidFill>
              </a:rPr>
              <a:t>and visit</a:t>
            </a:r>
            <a:endParaRPr lang="en-GB" dirty="0">
              <a:solidFill>
                <a:prstClr val="whit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79425020"/>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4116"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pic>
        <p:nvPicPr>
          <p:cNvPr id="10" name="Picture 2" descr="LSCB_CF_logo_lef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8148" y="404664"/>
            <a:ext cx="2632588" cy="63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7476" y="1268760"/>
            <a:ext cx="1203354" cy="1188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prstClr val="white"/>
                </a:solidFill>
                <a:latin typeface="Arial" panose="020B0604020202020204" pitchFamily="34" charset="0"/>
                <a:cs typeface="Arial" panose="020B0604020202020204" pitchFamily="34" charset="0"/>
              </a:rPr>
              <a:t> </a:t>
            </a:r>
            <a:r>
              <a:rPr lang="en-GB" sz="2000" b="1" dirty="0">
                <a:solidFill>
                  <a:prstClr val="white"/>
                </a:solidFill>
                <a:latin typeface="Arial" panose="020B0604020202020204" pitchFamily="34" charset="0"/>
                <a:cs typeface="Arial" panose="020B0604020202020204" pitchFamily="34" charset="0"/>
              </a:rPr>
              <a:t> </a:t>
            </a:r>
            <a:endParaRPr lang="en-GB" sz="2000" b="1" dirty="0" smtClean="0">
              <a:solidFill>
                <a:prstClr val="white"/>
              </a:solidFill>
              <a:latin typeface="Arial" panose="020B0604020202020204" pitchFamily="34" charset="0"/>
              <a:cs typeface="Arial" panose="020B0604020202020204" pitchFamily="34" charset="0"/>
            </a:endParaRPr>
          </a:p>
          <a:p>
            <a:r>
              <a:rPr lang="en-GB" sz="2000" b="1" dirty="0">
                <a:solidFill>
                  <a:prstClr val="white"/>
                </a:solidFill>
                <a:latin typeface="Arial" panose="020B0604020202020204" pitchFamily="34" charset="0"/>
                <a:cs typeface="Arial" panose="020B0604020202020204" pitchFamily="34" charset="0"/>
              </a:rPr>
              <a:t> </a:t>
            </a:r>
            <a:r>
              <a:rPr lang="en-GB" sz="2000" b="1" dirty="0" smtClean="0">
                <a:solidFill>
                  <a:prstClr val="white"/>
                </a:solidFill>
                <a:latin typeface="Arial" panose="020B0604020202020204" pitchFamily="34" charset="0"/>
                <a:cs typeface="Arial" panose="020B0604020202020204" pitchFamily="34" charset="0"/>
              </a:rPr>
              <a:t>      </a:t>
            </a:r>
            <a:r>
              <a:rPr lang="en-GB" sz="2400" b="1" dirty="0" smtClean="0">
                <a:solidFill>
                  <a:prstClr val="white"/>
                </a:solidFill>
                <a:latin typeface="Arial" panose="020B0604020202020204" pitchFamily="34" charset="0"/>
                <a:cs typeface="Arial" panose="020B0604020202020204" pitchFamily="34" charset="0"/>
              </a:rPr>
              <a:t>Helping </a:t>
            </a:r>
            <a:r>
              <a:rPr lang="en-GB" sz="2400" b="1" dirty="0">
                <a:solidFill>
                  <a:prstClr val="white"/>
                </a:solidFill>
                <a:latin typeface="Arial" panose="020B0604020202020204" pitchFamily="34" charset="0"/>
                <a:cs typeface="Arial" panose="020B0604020202020204" pitchFamily="34" charset="0"/>
              </a:rPr>
              <a:t>boys to catch the love and fun of reading  </a:t>
            </a:r>
            <a:endParaRPr lang="en-GB" sz="2400" dirty="0">
              <a:solidFill>
                <a:prstClr val="white"/>
              </a:solidFill>
              <a:latin typeface="Arial" panose="020B0604020202020204" pitchFamily="34" charset="0"/>
              <a:cs typeface="Arial" panose="020B0604020202020204" pitchFamily="34" charset="0"/>
            </a:endParaRP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b="1" dirty="0">
                <a:solidFill>
                  <a:prstClr val="black"/>
                </a:solidFill>
              </a:rPr>
              <a:t>Summer 2011											      </a:t>
            </a:r>
            <a:endParaRPr lang="en-GB" dirty="0">
              <a:solidFill>
                <a:prstClr val="black"/>
              </a:solidFill>
            </a:endParaRPr>
          </a:p>
          <a:p>
            <a:r>
              <a:rPr lang="en-GB" dirty="0">
                <a:solidFill>
                  <a:prstClr val="black"/>
                </a:solidFill>
              </a:rPr>
              <a:t> </a:t>
            </a:r>
          </a:p>
          <a:p>
            <a:endParaRPr lang="en-GB" dirty="0">
              <a:solidFill>
                <a:prstClr val="black"/>
              </a:solidFill>
            </a:endParaRPr>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Rectangle 3"/>
          <p:cNvSpPr/>
          <p:nvPr/>
        </p:nvSpPr>
        <p:spPr>
          <a:xfrm>
            <a:off x="2405964" y="286426"/>
            <a:ext cx="3942184" cy="507831"/>
          </a:xfrm>
          <a:prstGeom prst="rect">
            <a:avLst/>
          </a:prstGeom>
        </p:spPr>
        <p:txBody>
          <a:bodyPr wrap="square">
            <a:spAutoFit/>
          </a:bodyPr>
          <a:lstStyle/>
          <a:p>
            <a:pPr algn="ctr"/>
            <a:r>
              <a:rPr lang="en-GB" sz="2700" b="1" dirty="0" smtClean="0">
                <a:solidFill>
                  <a:srgbClr val="FF0000"/>
                </a:solidFill>
                <a:latin typeface="Arial" pitchFamily="34" charset="0"/>
                <a:cs typeface="Arial" pitchFamily="34" charset="0"/>
              </a:rPr>
              <a:t>     </a:t>
            </a:r>
            <a:endParaRPr lang="en-GB" sz="1600" dirty="0"/>
          </a:p>
        </p:txBody>
      </p:sp>
      <p:sp>
        <p:nvSpPr>
          <p:cNvPr id="9" name="Rectangle 8"/>
          <p:cNvSpPr/>
          <p:nvPr/>
        </p:nvSpPr>
        <p:spPr>
          <a:xfrm>
            <a:off x="538973" y="3580345"/>
            <a:ext cx="7676166" cy="2554545"/>
          </a:xfrm>
          <a:prstGeom prst="rect">
            <a:avLst/>
          </a:prstGeom>
        </p:spPr>
        <p:txBody>
          <a:bodyPr wrap="square">
            <a:spAutoFit/>
          </a:bodyPr>
          <a:lstStyle/>
          <a:p>
            <a:r>
              <a:rPr lang="en-GB" sz="4400" b="1" dirty="0" smtClean="0">
                <a:latin typeface="Bradley Hand ITC" panose="03070402050302030203" pitchFamily="66" charset="0"/>
              </a:rPr>
              <a:t>       </a:t>
            </a:r>
          </a:p>
          <a:p>
            <a:pPr algn="ctr"/>
            <a:r>
              <a:rPr lang="en-GB" sz="4400" b="1" dirty="0" smtClean="0">
                <a:latin typeface="Bradley Hand ITC" panose="03070402050302030203" pitchFamily="66" charset="0"/>
              </a:rPr>
              <a:t>Thank you</a:t>
            </a:r>
            <a:r>
              <a:rPr lang="en-GB" dirty="0"/>
              <a:t> </a:t>
            </a:r>
            <a:r>
              <a:rPr lang="en-GB" dirty="0" smtClean="0"/>
              <a:t> </a:t>
            </a:r>
            <a:r>
              <a:rPr lang="en-GB" sz="4400" b="1" dirty="0" smtClean="0">
                <a:latin typeface="Bradley Hand ITC" panose="03070402050302030203" pitchFamily="66" charset="0"/>
              </a:rPr>
              <a:t>very much</a:t>
            </a:r>
            <a:endParaRPr lang="en-GB" sz="4400" b="1" dirty="0">
              <a:latin typeface="Bradley Hand ITC" panose="03070402050302030203" pitchFamily="66" charset="0"/>
            </a:endParaRPr>
          </a:p>
          <a:p>
            <a:pPr algn="ctr"/>
            <a:r>
              <a:rPr lang="en-GB" dirty="0"/>
              <a:t>for taking part in the Book Bugs project 2014 </a:t>
            </a:r>
            <a:r>
              <a:rPr lang="en-GB" dirty="0" smtClean="0"/>
              <a:t>– 2015 . </a:t>
            </a:r>
          </a:p>
          <a:p>
            <a:r>
              <a:rPr lang="en-GB" dirty="0" smtClean="0"/>
              <a:t>Your commitment of time, energy, interest  and  your willingness to participate and make a positive difference to children is very much appreciated.</a:t>
            </a:r>
            <a:endParaRPr lang="en-GB" dirty="0"/>
          </a:p>
          <a:p>
            <a:r>
              <a:rPr lang="en-GB" dirty="0"/>
              <a:t> </a:t>
            </a:r>
          </a:p>
        </p:txBody>
      </p: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2043" y="48948"/>
            <a:ext cx="3805904" cy="296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31523" y="904695"/>
            <a:ext cx="3816424" cy="1554272"/>
          </a:xfrm>
          <a:prstGeom prst="rect">
            <a:avLst/>
          </a:prstGeom>
          <a:noFill/>
        </p:spPr>
        <p:txBody>
          <a:bodyPr wrap="square" rtlCol="0">
            <a:spAutoFit/>
          </a:bodyPr>
          <a:lstStyle/>
          <a:p>
            <a:pPr lvl="1"/>
            <a:r>
              <a:rPr lang="en-GB" sz="1400" dirty="0" smtClean="0">
                <a:latin typeface="Arial" panose="020B0604020202020204" pitchFamily="34" charset="0"/>
                <a:cs typeface="Arial" panose="020B0604020202020204" pitchFamily="34" charset="0"/>
              </a:rPr>
              <a:t>“We </a:t>
            </a:r>
            <a:r>
              <a:rPr lang="en-GB" sz="1400" dirty="0">
                <a:latin typeface="Arial" panose="020B0604020202020204" pitchFamily="34" charset="0"/>
                <a:cs typeface="Arial" panose="020B0604020202020204" pitchFamily="34" charset="0"/>
              </a:rPr>
              <a:t>have greatly enjoyed the project. Our volunteer has been fantastic and has promoted our ethos of fun and exploration. </a:t>
            </a:r>
            <a:r>
              <a:rPr lang="en-GB" sz="1400" dirty="0" smtClean="0">
                <a:latin typeface="Arial" panose="020B0604020202020204" pitchFamily="34" charset="0"/>
                <a:cs typeface="Arial" panose="020B0604020202020204" pitchFamily="34" charset="0"/>
              </a:rPr>
              <a:t>Our volunteer will be continuing to visit the nursery after the project Thank </a:t>
            </a:r>
            <a:r>
              <a:rPr lang="en-GB" sz="1400" dirty="0">
                <a:latin typeface="Arial" panose="020B0604020202020204" pitchFamily="34" charset="0"/>
                <a:cs typeface="Arial" panose="020B0604020202020204" pitchFamily="34" charset="0"/>
              </a:rPr>
              <a:t>you to all involved</a:t>
            </a:r>
            <a:r>
              <a:rPr lang="en-GB" sz="1400" dirty="0" smtClean="0">
                <a:latin typeface="Arial" panose="020B0604020202020204" pitchFamily="34" charset="0"/>
                <a:cs typeface="Arial" panose="020B0604020202020204" pitchFamily="34" charset="0"/>
              </a:rPr>
              <a:t>.” </a:t>
            </a:r>
          </a:p>
          <a:p>
            <a:pPr lvl="1"/>
            <a:r>
              <a:rPr lang="en-GB" sz="1100" dirty="0" smtClean="0">
                <a:latin typeface="Arial" panose="020B0604020202020204" pitchFamily="34" charset="0"/>
                <a:cs typeface="Arial" panose="020B0604020202020204" pitchFamily="34" charset="0"/>
              </a:rPr>
              <a:t>  Book Bugs setting</a:t>
            </a:r>
            <a:endParaRPr lang="en-GB" sz="1600" dirty="0">
              <a:latin typeface="Arial" panose="020B0604020202020204" pitchFamily="34" charset="0"/>
              <a:cs typeface="Arial" panose="020B0604020202020204" pitchFamily="34" charset="0"/>
            </a:endParaRPr>
          </a:p>
        </p:txBody>
      </p:sp>
      <p:sp>
        <p:nvSpPr>
          <p:cNvPr id="12" name="Oval Callout 11"/>
          <p:cNvSpPr/>
          <p:nvPr/>
        </p:nvSpPr>
        <p:spPr>
          <a:xfrm>
            <a:off x="5852930" y="2369742"/>
            <a:ext cx="2819400" cy="1287858"/>
          </a:xfrm>
          <a:prstGeom prst="wedgeEllipseCallout">
            <a:avLst>
              <a:gd name="adj1" fmla="val 45750"/>
              <a:gd name="adj2" fmla="val 634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215461" y="2625286"/>
            <a:ext cx="2520912" cy="1015663"/>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 </a:t>
            </a:r>
            <a:r>
              <a:rPr lang="en-GB" sz="1400" dirty="0">
                <a:latin typeface="Arial" panose="020B0604020202020204" pitchFamily="34" charset="0"/>
                <a:cs typeface="Arial" panose="020B0604020202020204" pitchFamily="34" charset="0"/>
              </a:rPr>
              <a:t>feel this has been a really beneficial project, which we </a:t>
            </a:r>
            <a:r>
              <a:rPr lang="en-GB" sz="1400" u="sng" dirty="0">
                <a:latin typeface="Arial" panose="020B0604020202020204" pitchFamily="34" charset="0"/>
                <a:cs typeface="Arial" panose="020B0604020202020204" pitchFamily="34" charset="0"/>
              </a:rPr>
              <a:t>must </a:t>
            </a:r>
            <a:r>
              <a:rPr lang="en-GB" sz="1400" dirty="0">
                <a:latin typeface="Arial" panose="020B0604020202020204" pitchFamily="34" charset="0"/>
                <a:cs typeface="Arial" panose="020B0604020202020204" pitchFamily="34" charset="0"/>
              </a:rPr>
              <a:t>find a way to continue</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p>
            <a:endParaRPr lang="en-GB" dirty="0"/>
          </a:p>
        </p:txBody>
      </p:sp>
      <p:sp>
        <p:nvSpPr>
          <p:cNvPr id="14" name="Oval Callout 13"/>
          <p:cNvSpPr/>
          <p:nvPr/>
        </p:nvSpPr>
        <p:spPr>
          <a:xfrm>
            <a:off x="152400" y="1758736"/>
            <a:ext cx="3253288" cy="2203664"/>
          </a:xfrm>
          <a:prstGeom prst="wedgeEllipseCallout">
            <a:avLst>
              <a:gd name="adj1" fmla="val 44614"/>
              <a:gd name="adj2" fmla="val 533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4563" y="2074952"/>
            <a:ext cx="3124198" cy="2046714"/>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    Certainly </a:t>
            </a:r>
            <a:r>
              <a:rPr lang="en-GB" sz="1400" dirty="0">
                <a:latin typeface="Arial" panose="020B0604020202020204" pitchFamily="34" charset="0"/>
                <a:cs typeface="Arial" panose="020B0604020202020204" pitchFamily="34" charset="0"/>
              </a:rPr>
              <a:t>in the short term I </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would </a:t>
            </a:r>
            <a:r>
              <a:rPr lang="en-GB" sz="1400" dirty="0">
                <a:latin typeface="Arial" panose="020B0604020202020204" pitchFamily="34" charset="0"/>
                <a:cs typeface="Arial" panose="020B0604020202020204" pitchFamily="34" charset="0"/>
              </a:rPr>
              <a:t>view the project as a success. </a:t>
            </a: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longer term success can only be gauged by how the boys progress with reading and enjoyment of books in the future. And not just at school </a:t>
            </a:r>
            <a:r>
              <a:rPr lang="en-GB" sz="1400" dirty="0" smtClean="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but </a:t>
            </a:r>
            <a:r>
              <a:rPr lang="en-GB" sz="1400" dirty="0">
                <a:latin typeface="Arial" panose="020B0604020202020204" pitchFamily="34" charset="0"/>
                <a:cs typeface="Arial" panose="020B0604020202020204" pitchFamily="34" charset="0"/>
              </a:rPr>
              <a:t>at home too.</a:t>
            </a:r>
          </a:p>
          <a:p>
            <a:pPr marL="0" lvl="1"/>
            <a:r>
              <a:rPr lang="en-GB" sz="1100" dirty="0" smtClean="0">
                <a:latin typeface="Arial" panose="020B0604020202020204" pitchFamily="34" charset="0"/>
                <a:cs typeface="Arial" panose="020B0604020202020204" pitchFamily="34" charset="0"/>
              </a:rPr>
              <a:t>                     Book </a:t>
            </a:r>
            <a:r>
              <a:rPr lang="en-GB" sz="1100" dirty="0">
                <a:latin typeface="Arial" panose="020B0604020202020204" pitchFamily="34" charset="0"/>
                <a:cs typeface="Arial" panose="020B0604020202020204" pitchFamily="34" charset="0"/>
              </a:rPr>
              <a:t>Bugs </a:t>
            </a:r>
            <a:r>
              <a:rPr lang="en-GB" sz="1100" dirty="0" smtClean="0">
                <a:latin typeface="Arial" panose="020B0604020202020204" pitchFamily="34" charset="0"/>
                <a:cs typeface="Arial" panose="020B0604020202020204" pitchFamily="34" charset="0"/>
              </a:rPr>
              <a:t>Volunteer</a:t>
            </a: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1593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GB" sz="2800" b="1" dirty="0" smtClean="0">
                <a:latin typeface="Arial" panose="020B0604020202020204" pitchFamily="34" charset="0"/>
                <a:cs typeface="Arial" panose="020B0604020202020204" pitchFamily="34" charset="0"/>
              </a:rPr>
              <a:t>What difference have Book Bug visits made?</a:t>
            </a:r>
            <a:br>
              <a:rPr lang="en-GB" sz="28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How do we know?</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953000"/>
          </a:xfrm>
        </p:spPr>
        <p:txBody>
          <a:bodyPr>
            <a:normAutofit lnSpcReduction="10000"/>
          </a:bodyPr>
          <a:lstStyle/>
          <a:p>
            <a:pPr marL="0" indent="0">
              <a:buNone/>
            </a:pPr>
            <a:r>
              <a:rPr lang="en-GB" sz="2400" dirty="0" smtClean="0">
                <a:latin typeface="Arial" panose="020B0604020202020204" pitchFamily="34" charset="0"/>
                <a:cs typeface="Arial" panose="020B0604020202020204" pitchFamily="34" charset="0"/>
              </a:rPr>
              <a:t>Settings and volunteers were asked to complete an evaluation summary, commenting on:</a:t>
            </a:r>
          </a:p>
          <a:p>
            <a:pPr marL="0" indent="0">
              <a:buNone/>
            </a:pPr>
            <a:endParaRPr lang="en-GB" sz="2400" dirty="0" smtClean="0">
              <a:latin typeface="Arial" panose="020B0604020202020204" pitchFamily="34" charset="0"/>
              <a:cs typeface="Arial" panose="020B0604020202020204" pitchFamily="34" charset="0"/>
            </a:endParaRPr>
          </a:p>
          <a:p>
            <a:pPr marL="800100" lvl="1" indent="-342900">
              <a:buFont typeface="+mj-lt"/>
              <a:buAutoNum type="arabicPeriod"/>
            </a:pPr>
            <a:r>
              <a:rPr lang="en-GB" sz="2400" dirty="0">
                <a:latin typeface="Arial" panose="020B0604020202020204" pitchFamily="34" charset="0"/>
                <a:cs typeface="Arial" panose="020B0604020202020204" pitchFamily="34" charset="0"/>
              </a:rPr>
              <a:t>S</a:t>
            </a:r>
            <a:r>
              <a:rPr lang="en-GB" sz="2400" dirty="0" smtClean="0">
                <a:latin typeface="Arial" panose="020B0604020202020204" pitchFamily="34" charset="0"/>
                <a:cs typeface="Arial" panose="020B0604020202020204" pitchFamily="34" charset="0"/>
              </a:rPr>
              <a:t>ome of the ways you have noticed that a particular child or children have benefited from the Book Bug visits</a:t>
            </a:r>
          </a:p>
          <a:p>
            <a:pPr marL="800100" lvl="1" indent="-342900">
              <a:buFont typeface="+mj-lt"/>
              <a:buAutoNum type="arabicPeriod"/>
            </a:pPr>
            <a:r>
              <a:rPr lang="en-GB" sz="2400" dirty="0" smtClean="0">
                <a:latin typeface="Arial" panose="020B0604020202020204" pitchFamily="34" charset="0"/>
                <a:cs typeface="Arial" panose="020B0604020202020204" pitchFamily="34" charset="0"/>
              </a:rPr>
              <a:t>Any other perceived benefits?</a:t>
            </a:r>
          </a:p>
          <a:p>
            <a:pPr marL="800100" lvl="1" indent="-342900">
              <a:buFont typeface="+mj-lt"/>
              <a:buAutoNum type="arabicPeriod"/>
            </a:pPr>
            <a:r>
              <a:rPr lang="en-GB" sz="2400" dirty="0" smtClean="0">
                <a:latin typeface="Arial" panose="020B0604020202020204" pitchFamily="34" charset="0"/>
                <a:cs typeface="Arial" panose="020B0604020202020204" pitchFamily="34" charset="0"/>
              </a:rPr>
              <a:t>Anything that could be improved or changed in future projects?</a:t>
            </a:r>
          </a:p>
          <a:p>
            <a:pPr marL="457200" lvl="1" indent="0">
              <a:buNone/>
            </a:pPr>
            <a:endParaRPr lang="en-GB" sz="2000" dirty="0">
              <a:latin typeface="Arial" panose="020B0604020202020204" pitchFamily="34" charset="0"/>
              <a:cs typeface="Arial" panose="020B0604020202020204" pitchFamily="34" charset="0"/>
            </a:endParaRPr>
          </a:p>
          <a:p>
            <a:pPr marL="57150" indent="0">
              <a:buNone/>
            </a:pPr>
            <a:r>
              <a:rPr lang="en-GB" sz="2400" dirty="0" smtClean="0">
                <a:latin typeface="Arial" panose="020B0604020202020204" pitchFamily="34" charset="0"/>
                <a:cs typeface="Arial" panose="020B0604020202020204" pitchFamily="34" charset="0"/>
              </a:rPr>
              <a:t>In addition settings were asked to complete an observational assessment of a few focus children at the start and end of the visit.  </a:t>
            </a:r>
          </a:p>
          <a:p>
            <a:pPr marL="800100" lvl="1" indent="-342900">
              <a:buFont typeface="+mj-lt"/>
              <a:buAutoNum type="arabicPeriod"/>
            </a:pPr>
            <a:endParaRPr lang="en-GB" sz="1400" dirty="0" smtClean="0">
              <a:latin typeface="Arial" panose="020B0604020202020204" pitchFamily="34" charset="0"/>
              <a:cs typeface="Arial" panose="020B0604020202020204" pitchFamily="34" charset="0"/>
            </a:endParaRPr>
          </a:p>
          <a:p>
            <a:pPr marL="800100" lvl="1" indent="-342900">
              <a:buFont typeface="+mj-lt"/>
              <a:buAutoNum type="arabicPeriod"/>
            </a:pPr>
            <a:endParaRPr lang="en-GB" sz="14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715000"/>
            <a:ext cx="7121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308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44257" y="1268043"/>
            <a:ext cx="719586" cy="1080120"/>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schemeClr val="bg1"/>
                </a:solidFill>
              </a:rPr>
              <a:t>Bath and</a:t>
            </a:r>
            <a:r>
              <a:rPr lang="en-GB" baseline="0" dirty="0" smtClean="0">
                <a:solidFill>
                  <a:schemeClr val="bg1"/>
                </a:solidFill>
              </a:rPr>
              <a:t> </a:t>
            </a:r>
            <a:r>
              <a:rPr lang="en-GB" dirty="0" smtClean="0">
                <a:solidFill>
                  <a:schemeClr val="bg1"/>
                </a:solidFill>
              </a:rPr>
              <a:t> </a:t>
            </a:r>
            <a:r>
              <a:rPr lang="en-GB" dirty="0">
                <a:solidFill>
                  <a:schemeClr val="bg1"/>
                </a:solidFill>
              </a:rPr>
              <a:t>North East Somerset </a:t>
            </a:r>
            <a:r>
              <a:rPr lang="en-GB" dirty="0" smtClean="0">
                <a:solidFill>
                  <a:schemeClr val="bg1"/>
                </a:solidFill>
              </a:rPr>
              <a:t>– </a:t>
            </a:r>
            <a:r>
              <a:rPr lang="en-GB" i="1" dirty="0" smtClean="0">
                <a:solidFill>
                  <a:schemeClr val="bg1"/>
                </a:solidFill>
              </a:rPr>
              <a:t>The</a:t>
            </a:r>
            <a:r>
              <a:rPr lang="en-GB" dirty="0" smtClean="0">
                <a:solidFill>
                  <a:schemeClr val="bg1"/>
                </a:solidFill>
              </a:rPr>
              <a:t> place </a:t>
            </a:r>
            <a:r>
              <a:rPr lang="en-GB" dirty="0">
                <a:solidFill>
                  <a:schemeClr val="bg1"/>
                </a:solidFill>
              </a:rPr>
              <a:t>to live, </a:t>
            </a:r>
            <a:r>
              <a:rPr lang="en-GB">
                <a:solidFill>
                  <a:schemeClr val="bg1"/>
                </a:solidFill>
              </a:rPr>
              <a:t>work </a:t>
            </a:r>
            <a:r>
              <a:rPr lang="en-GB" smtClean="0">
                <a:solidFill>
                  <a:schemeClr val="bg1"/>
                </a:solidFill>
              </a:rPr>
              <a:t>and</a:t>
            </a:r>
            <a:r>
              <a:rPr lang="en-GB" baseline="0" smtClean="0">
                <a:solidFill>
                  <a:schemeClr val="bg1"/>
                </a:solidFill>
              </a:rPr>
              <a:t> </a:t>
            </a:r>
            <a:r>
              <a:rPr lang="en-GB" smtClean="0">
                <a:solidFill>
                  <a:schemeClr val="bg1"/>
                </a:solidFill>
              </a:rPr>
              <a:t>visit</a:t>
            </a:r>
            <a:endParaRPr lang="en-GB"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98386287"/>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5137"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340" y="180984"/>
            <a:ext cx="974341" cy="96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 </a:t>
            </a:r>
            <a:endParaRPr lang="en-GB" sz="2000" b="1" dirty="0" smtClean="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 </a:t>
            </a:r>
            <a:r>
              <a:rPr lang="en-GB" sz="2000" b="1" dirty="0" smtClean="0">
                <a:solidFill>
                  <a:schemeClr val="bg1"/>
                </a:solidFill>
                <a:latin typeface="Arial" panose="020B0604020202020204" pitchFamily="34" charset="0"/>
                <a:cs typeface="Arial" panose="020B0604020202020204" pitchFamily="34" charset="0"/>
              </a:rPr>
              <a:t>      </a:t>
            </a:r>
            <a:r>
              <a:rPr lang="en-GB" sz="2400" b="1" dirty="0" smtClean="0">
                <a:solidFill>
                  <a:schemeClr val="bg1"/>
                </a:solidFill>
                <a:latin typeface="Arial" panose="020B0604020202020204" pitchFamily="34" charset="0"/>
                <a:cs typeface="Arial" panose="020B0604020202020204" pitchFamily="34" charset="0"/>
              </a:rPr>
              <a:t>Helping </a:t>
            </a:r>
            <a:r>
              <a:rPr lang="en-GB" sz="2400" b="1" dirty="0">
                <a:solidFill>
                  <a:schemeClr val="bg1"/>
                </a:solidFill>
                <a:latin typeface="Arial" panose="020B0604020202020204" pitchFamily="34" charset="0"/>
                <a:cs typeface="Arial" panose="020B0604020202020204" pitchFamily="34" charset="0"/>
              </a:rPr>
              <a:t>boys to catch the love and fun of reading  </a:t>
            </a:r>
            <a:endParaRPr lang="en-GB" sz="2400" dirty="0">
              <a:solidFill>
                <a:schemeClr val="bg1"/>
              </a:solidFill>
              <a:latin typeface="Arial" panose="020B0604020202020204" pitchFamily="34" charset="0"/>
              <a:cs typeface="Arial" panose="020B0604020202020204" pitchFamily="34" charset="0"/>
            </a:endParaRPr>
          </a:p>
          <a:p>
            <a:r>
              <a:rPr lang="en-GB" dirty="0"/>
              <a:t> </a:t>
            </a:r>
          </a:p>
          <a:p>
            <a:r>
              <a:rPr lang="en-GB" dirty="0"/>
              <a:t> </a:t>
            </a:r>
          </a:p>
          <a:p>
            <a:r>
              <a:rPr lang="en-GB" dirty="0"/>
              <a:t> </a:t>
            </a:r>
          </a:p>
          <a:p>
            <a:r>
              <a:rPr lang="en-GB" dirty="0"/>
              <a:t> </a:t>
            </a:r>
          </a:p>
          <a:p>
            <a:r>
              <a:rPr lang="en-GB" dirty="0"/>
              <a:t> </a:t>
            </a:r>
          </a:p>
          <a:p>
            <a:r>
              <a:rPr lang="en-GB" b="1" dirty="0"/>
              <a:t>Summer 2011											      </a:t>
            </a:r>
            <a:endParaRPr lang="en-GB" dirty="0"/>
          </a:p>
          <a:p>
            <a:r>
              <a:rPr lang="en-GB" dirty="0"/>
              <a:t> </a:t>
            </a:r>
          </a:p>
          <a:p>
            <a:endParaRPr lang="en-GB" dirty="0"/>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6" name="Rectangle 15"/>
          <p:cNvSpPr/>
          <p:nvPr/>
        </p:nvSpPr>
        <p:spPr>
          <a:xfrm>
            <a:off x="2600908" y="260648"/>
            <a:ext cx="4923420" cy="1000274"/>
          </a:xfrm>
          <a:prstGeom prst="rect">
            <a:avLst/>
          </a:prstGeom>
        </p:spPr>
        <p:txBody>
          <a:bodyPr wrap="square">
            <a:spAutoFit/>
          </a:bodyPr>
          <a:lstStyle/>
          <a:p>
            <a:pPr algn="ctr"/>
            <a:r>
              <a:rPr lang="en-GB" sz="2700" b="1" dirty="0" smtClean="0">
                <a:solidFill>
                  <a:srgbClr val="FF0000"/>
                </a:solidFill>
                <a:latin typeface="Arial" pitchFamily="34" charset="0"/>
                <a:cs typeface="Arial" pitchFamily="34" charset="0"/>
              </a:rPr>
              <a:t>    The </a:t>
            </a:r>
            <a:r>
              <a:rPr lang="en-GB" sz="2700" b="1" dirty="0">
                <a:solidFill>
                  <a:srgbClr val="FF0000"/>
                </a:solidFill>
                <a:latin typeface="Arial" pitchFamily="34" charset="0"/>
                <a:cs typeface="Arial" pitchFamily="34" charset="0"/>
              </a:rPr>
              <a:t>story so far…</a:t>
            </a:r>
            <a:br>
              <a:rPr lang="en-GB" sz="2700" b="1" dirty="0">
                <a:solidFill>
                  <a:srgbClr val="FF0000"/>
                </a:solidFill>
                <a:latin typeface="Arial" pitchFamily="34" charset="0"/>
                <a:cs typeface="Arial" pitchFamily="34" charset="0"/>
              </a:rPr>
            </a:br>
            <a:r>
              <a:rPr lang="en-GB" sz="1600" b="1" dirty="0">
                <a:latin typeface="Arial" pitchFamily="34" charset="0"/>
                <a:cs typeface="Arial" pitchFamily="34" charset="0"/>
              </a:rPr>
              <a:t>What difference has it made to </a:t>
            </a:r>
            <a:r>
              <a:rPr lang="en-GB" sz="1600" b="1" dirty="0" smtClean="0">
                <a:latin typeface="Arial" pitchFamily="34" charset="0"/>
                <a:cs typeface="Arial" pitchFamily="34" charset="0"/>
              </a:rPr>
              <a:t>the children?  </a:t>
            </a:r>
            <a:r>
              <a:rPr lang="en-GB" sz="1600" dirty="0">
                <a:latin typeface="Arial" pitchFamily="34" charset="0"/>
                <a:cs typeface="Arial" pitchFamily="34" charset="0"/>
              </a:rPr>
              <a:t/>
            </a:r>
            <a:br>
              <a:rPr lang="en-GB" sz="1600" dirty="0">
                <a:latin typeface="Arial" pitchFamily="34" charset="0"/>
                <a:cs typeface="Arial" pitchFamily="34" charset="0"/>
              </a:rPr>
            </a:br>
            <a:endParaRPr lang="en-GB" sz="1600" dirty="0"/>
          </a:p>
        </p:txBody>
      </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774" y="4509120"/>
            <a:ext cx="2460117" cy="15421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79960" y="2924944"/>
            <a:ext cx="3600776" cy="369332"/>
          </a:xfrm>
          <a:prstGeom prst="rect">
            <a:avLst/>
          </a:prstGeom>
          <a:noFill/>
        </p:spPr>
        <p:txBody>
          <a:bodyPr wrap="square" rtlCol="0">
            <a:spAutoFit/>
          </a:bodyPr>
          <a:lstStyle/>
          <a:p>
            <a:endParaRPr lang="en-GB" dirty="0"/>
          </a:p>
        </p:txBody>
      </p:sp>
      <p:sp>
        <p:nvSpPr>
          <p:cNvPr id="15" name="Rectangle 14"/>
          <p:cNvSpPr/>
          <p:nvPr/>
        </p:nvSpPr>
        <p:spPr>
          <a:xfrm>
            <a:off x="969540" y="1241659"/>
            <a:ext cx="4572000" cy="1415772"/>
          </a:xfrm>
          <a:prstGeom prst="rect">
            <a:avLst/>
          </a:prstGeom>
        </p:spPr>
        <p:txBody>
          <a:bodyPr>
            <a:spAutoFit/>
          </a:bodyPr>
          <a:lstStyle/>
          <a:p>
            <a:pPr lvl="0"/>
            <a:r>
              <a:rPr lang="en-GB" sz="1200" dirty="0" smtClean="0">
                <a:solidFill>
                  <a:prstClr val="black"/>
                </a:solidFill>
                <a:latin typeface="Arial" panose="020B0604020202020204" pitchFamily="34" charset="0"/>
                <a:cs typeface="Arial" panose="020B0604020202020204" pitchFamily="34" charset="0"/>
              </a:rPr>
              <a:t>“Since </a:t>
            </a:r>
            <a:r>
              <a:rPr lang="en-GB" sz="1200" dirty="0">
                <a:solidFill>
                  <a:prstClr val="black"/>
                </a:solidFill>
                <a:latin typeface="Arial" panose="020B0604020202020204" pitchFamily="34" charset="0"/>
                <a:cs typeface="Arial" panose="020B0604020202020204" pitchFamily="34" charset="0"/>
              </a:rPr>
              <a:t>participating in Book Bugs I  have noticed a general rise in enthusiasm within the boys. Many of them are asking to bring in books from home and asking if they can share them with the class…sharing story sacks has also been popular. This has allowed some of the boys to be more actively involved with the books and has added another level of </a:t>
            </a:r>
            <a:r>
              <a:rPr lang="en-GB" sz="1200" dirty="0" smtClean="0">
                <a:solidFill>
                  <a:prstClr val="black"/>
                </a:solidFill>
                <a:latin typeface="Arial" panose="020B0604020202020204" pitchFamily="34" charset="0"/>
                <a:cs typeface="Arial" panose="020B0604020202020204" pitchFamily="34" charset="0"/>
              </a:rPr>
              <a:t>interest”. </a:t>
            </a:r>
            <a:endParaRPr lang="en-GB" sz="1200" dirty="0">
              <a:solidFill>
                <a:prstClr val="black"/>
              </a:solidFill>
              <a:latin typeface="Arial" panose="020B0604020202020204" pitchFamily="34" charset="0"/>
              <a:cs typeface="Arial" panose="020B0604020202020204" pitchFamily="34" charset="0"/>
            </a:endParaRPr>
          </a:p>
          <a:p>
            <a:pPr lvl="0"/>
            <a:endParaRPr lang="en-GB" sz="1400"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770896" y="4921486"/>
            <a:ext cx="1208985" cy="923330"/>
          </a:xfrm>
          <a:prstGeom prst="rect">
            <a:avLst/>
          </a:prstGeom>
          <a:noFill/>
        </p:spPr>
        <p:txBody>
          <a:bodyPr wrap="none" rtlCol="0">
            <a:spAutoFit/>
          </a:bodyPr>
          <a:lstStyle/>
          <a:p>
            <a:r>
              <a:rPr lang="en-GB" dirty="0" smtClean="0">
                <a:solidFill>
                  <a:prstClr val="black"/>
                </a:solidFill>
              </a:rPr>
              <a:t>Book Bugs </a:t>
            </a:r>
          </a:p>
          <a:p>
            <a:r>
              <a:rPr lang="en-GB" dirty="0" smtClean="0">
                <a:solidFill>
                  <a:prstClr val="black"/>
                </a:solidFill>
              </a:rPr>
              <a:t>Radstock</a:t>
            </a:r>
            <a:endParaRPr lang="en-GB" dirty="0">
              <a:solidFill>
                <a:prstClr val="black"/>
              </a:solidFill>
            </a:endParaRPr>
          </a:p>
          <a:p>
            <a:endParaRPr lang="en-GB" dirty="0"/>
          </a:p>
        </p:txBody>
      </p:sp>
      <p:sp>
        <p:nvSpPr>
          <p:cNvPr id="23" name="Rectangle 22"/>
          <p:cNvSpPr/>
          <p:nvPr/>
        </p:nvSpPr>
        <p:spPr>
          <a:xfrm>
            <a:off x="4119135" y="3102475"/>
            <a:ext cx="4572000" cy="1938992"/>
          </a:xfrm>
          <a:prstGeom prst="rect">
            <a:avLst/>
          </a:prstGeom>
        </p:spPr>
        <p:txBody>
          <a:bodyPr>
            <a:spAutoFit/>
          </a:bodyPr>
          <a:lstStyle/>
          <a:p>
            <a:pPr lvl="0"/>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children are very happy to see our volunteer; they talk about him throughout the week and look forward to his visits We have encourage playing with the children prior to  introducing </a:t>
            </a:r>
            <a:r>
              <a:rPr lang="en-GB" sz="1200" dirty="0" smtClean="0">
                <a:latin typeface="Arial" panose="020B0604020202020204" pitchFamily="34" charset="0"/>
                <a:cs typeface="Arial" panose="020B0604020202020204" pitchFamily="34" charset="0"/>
              </a:rPr>
              <a:t>books…This </a:t>
            </a:r>
            <a:r>
              <a:rPr lang="en-GB" sz="1200" dirty="0">
                <a:latin typeface="Arial" panose="020B0604020202020204" pitchFamily="34" charset="0"/>
                <a:cs typeface="Arial" panose="020B0604020202020204" pitchFamily="34" charset="0"/>
              </a:rPr>
              <a:t>has created a bond with child </a:t>
            </a:r>
            <a:r>
              <a:rPr lang="en-GB" sz="1200" dirty="0" smtClean="0">
                <a:latin typeface="Arial" panose="020B0604020202020204" pitchFamily="34" charset="0"/>
                <a:cs typeface="Arial" panose="020B0604020202020204" pitchFamily="34" charset="0"/>
              </a:rPr>
              <a:t>A…Their </a:t>
            </a:r>
            <a:r>
              <a:rPr lang="en-GB" sz="1200" dirty="0">
                <a:latin typeface="Arial" panose="020B0604020202020204" pitchFamily="34" charset="0"/>
                <a:cs typeface="Arial" panose="020B0604020202020204" pitchFamily="34" charset="0"/>
              </a:rPr>
              <a:t>play interactions have encouraged his desire to view books </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This particular child has no language and is described as having selective </a:t>
            </a:r>
            <a:r>
              <a:rPr lang="en-GB" sz="1200" dirty="0" err="1">
                <a:latin typeface="Arial" panose="020B0604020202020204" pitchFamily="34" charset="0"/>
                <a:cs typeface="Arial" panose="020B0604020202020204" pitchFamily="34" charset="0"/>
              </a:rPr>
              <a:t>mutism</a:t>
            </a:r>
            <a:r>
              <a:rPr lang="en-GB" sz="1200" dirty="0">
                <a:latin typeface="Arial" panose="020B0604020202020204" pitchFamily="34" charset="0"/>
                <a:cs typeface="Arial" panose="020B0604020202020204" pitchFamily="34" charset="0"/>
              </a:rPr>
              <a:t> by his Speech and Language Therapist. During interactions we are now hearing voice sounds encouraged by the books being read- roars for dinosaurs and vrooms of vehicles travelling- this is a significant </a:t>
            </a:r>
            <a:r>
              <a:rPr lang="en-GB" sz="1200" dirty="0" smtClean="0">
                <a:latin typeface="Arial" panose="020B0604020202020204" pitchFamily="34" charset="0"/>
                <a:cs typeface="Arial" panose="020B0604020202020204" pitchFamily="34" charset="0"/>
              </a:rPr>
              <a:t>improvement”</a:t>
            </a:r>
            <a:endParaRPr lang="en-GB" sz="1200"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355728" y="2780928"/>
            <a:ext cx="3312368" cy="1661993"/>
          </a:xfrm>
          <a:prstGeom prst="rect">
            <a:avLst/>
          </a:prstGeom>
          <a:noFill/>
        </p:spPr>
        <p:txBody>
          <a:bodyPr wrap="square" rtlCol="0">
            <a:spAutoFit/>
          </a:bodyPr>
          <a:lstStyle/>
          <a:p>
            <a:pPr marL="0" lvl="1"/>
            <a:r>
              <a:rPr lang="en-GB" sz="1200" dirty="0" smtClean="0">
                <a:latin typeface="Arial" panose="020B0604020202020204" pitchFamily="34" charset="0"/>
                <a:cs typeface="Arial" panose="020B0604020202020204" pitchFamily="34" charset="0"/>
              </a:rPr>
              <a:t>Our volunteer “bringing </a:t>
            </a:r>
            <a:r>
              <a:rPr lang="en-GB" sz="1200" dirty="0">
                <a:latin typeface="Arial" panose="020B0604020202020204" pitchFamily="34" charset="0"/>
                <a:cs typeface="Arial" panose="020B0604020202020204" pitchFamily="34" charset="0"/>
              </a:rPr>
              <a:t>his own school book bag has encouraged those children who were prone to forgetting their book bags to regularly bring them to school</a:t>
            </a:r>
            <a:r>
              <a:rPr lang="en-GB" sz="1200" dirty="0" smtClean="0">
                <a:latin typeface="Arial" panose="020B0604020202020204" pitchFamily="34" charset="0"/>
                <a:cs typeface="Arial" panose="020B0604020202020204" pitchFamily="34" charset="0"/>
              </a:rPr>
              <a:t>. The </a:t>
            </a:r>
            <a:r>
              <a:rPr lang="en-GB" sz="1200" dirty="0">
                <a:latin typeface="Arial" panose="020B0604020202020204" pitchFamily="34" charset="0"/>
                <a:cs typeface="Arial" panose="020B0604020202020204" pitchFamily="34" charset="0"/>
              </a:rPr>
              <a:t>target boys have all enjoyed the sessions and are keen to go into the Book Corner </a:t>
            </a:r>
            <a:r>
              <a:rPr lang="en-GB" sz="1200" dirty="0" smtClean="0">
                <a:latin typeface="Arial" panose="020B0604020202020204" pitchFamily="34" charset="0"/>
                <a:cs typeface="Arial" panose="020B0604020202020204" pitchFamily="34" charset="0"/>
              </a:rPr>
              <a:t>…He </a:t>
            </a:r>
            <a:r>
              <a:rPr lang="en-GB" sz="1200" dirty="0">
                <a:latin typeface="Arial" panose="020B0604020202020204" pitchFamily="34" charset="0"/>
                <a:cs typeface="Arial" panose="020B0604020202020204" pitchFamily="34" charset="0"/>
              </a:rPr>
              <a:t>has definitely become a great role model for </a:t>
            </a:r>
            <a:r>
              <a:rPr lang="en-GB" sz="1200" dirty="0" smtClean="0">
                <a:latin typeface="Arial" panose="020B0604020202020204" pitchFamily="34" charset="0"/>
                <a:cs typeface="Arial" panose="020B0604020202020204" pitchFamily="34" charset="0"/>
              </a:rPr>
              <a:t>them”</a:t>
            </a:r>
            <a:endParaRPr lang="en-GB" sz="1200" dirty="0">
              <a:latin typeface="Arial" panose="020B0604020202020204" pitchFamily="34" charset="0"/>
              <a:cs typeface="Arial" panose="020B0604020202020204" pitchFamily="34" charset="0"/>
            </a:endParaRPr>
          </a:p>
          <a:p>
            <a:endParaRPr lang="en-GB" dirty="0"/>
          </a:p>
        </p:txBody>
      </p:sp>
      <p:sp>
        <p:nvSpPr>
          <p:cNvPr id="18" name="TextBox 17"/>
          <p:cNvSpPr txBox="1"/>
          <p:nvPr/>
        </p:nvSpPr>
        <p:spPr>
          <a:xfrm>
            <a:off x="5535843" y="1764394"/>
            <a:ext cx="2156338" cy="138499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“We </a:t>
            </a:r>
            <a:r>
              <a:rPr lang="en-GB" sz="1200" dirty="0">
                <a:latin typeface="Arial" panose="020B0604020202020204" pitchFamily="34" charset="0"/>
                <a:cs typeface="Arial" panose="020B0604020202020204" pitchFamily="34" charset="0"/>
              </a:rPr>
              <a:t>have particularly noticed that a child within our setting has increased in confidence and his language skills have improved, being far more confident when interacting with </a:t>
            </a:r>
            <a:r>
              <a:rPr lang="en-GB" sz="1200" dirty="0" smtClean="0">
                <a:latin typeface="Arial" panose="020B0604020202020204" pitchFamily="34" charset="0"/>
                <a:cs typeface="Arial" panose="020B0604020202020204" pitchFamily="34" charset="0"/>
              </a:rPr>
              <a:t>others” </a:t>
            </a:r>
            <a:endParaRPr lang="en-GB" sz="1200" dirty="0">
              <a:latin typeface="Arial" panose="020B0604020202020204" pitchFamily="34" charset="0"/>
              <a:cs typeface="Arial" panose="020B0604020202020204" pitchFamily="34" charset="0"/>
            </a:endParaRPr>
          </a:p>
        </p:txBody>
      </p:sp>
      <p:sp>
        <p:nvSpPr>
          <p:cNvPr id="19" name="TextBox 18"/>
          <p:cNvSpPr txBox="1"/>
          <p:nvPr/>
        </p:nvSpPr>
        <p:spPr>
          <a:xfrm>
            <a:off x="3249843" y="5106152"/>
            <a:ext cx="4274485"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“Book </a:t>
            </a:r>
            <a:r>
              <a:rPr lang="en-GB" sz="1200" dirty="0">
                <a:latin typeface="Arial" panose="020B0604020202020204" pitchFamily="34" charset="0"/>
                <a:cs typeface="Arial" panose="020B0604020202020204" pitchFamily="34" charset="0"/>
              </a:rPr>
              <a:t>Bug visit are so popular with all the children. Certain ones have formed a lovely relationship </a:t>
            </a:r>
            <a:r>
              <a:rPr lang="en-GB" sz="1200" dirty="0" smtClean="0">
                <a:latin typeface="Arial" panose="020B0604020202020204" pitchFamily="34" charset="0"/>
                <a:cs typeface="Arial" panose="020B0604020202020204" pitchFamily="34" charset="0"/>
              </a:rPr>
              <a:t>with our volunteer. </a:t>
            </a:r>
            <a:r>
              <a:rPr lang="en-GB" sz="1200" dirty="0">
                <a:latin typeface="Arial" panose="020B0604020202020204" pitchFamily="34" charset="0"/>
                <a:cs typeface="Arial" panose="020B0604020202020204" pitchFamily="34" charset="0"/>
              </a:rPr>
              <a:t>Not only reading but playing games with the children. </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13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43749" y="1232807"/>
            <a:ext cx="719586" cy="1080120"/>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schemeClr val="bg1"/>
                </a:solidFill>
              </a:rPr>
              <a:t>Bath and</a:t>
            </a:r>
            <a:r>
              <a:rPr lang="en-GB" baseline="0" dirty="0" smtClean="0">
                <a:solidFill>
                  <a:schemeClr val="bg1"/>
                </a:solidFill>
              </a:rPr>
              <a:t> </a:t>
            </a:r>
            <a:r>
              <a:rPr lang="en-GB" dirty="0" smtClean="0">
                <a:solidFill>
                  <a:schemeClr val="bg1"/>
                </a:solidFill>
              </a:rPr>
              <a:t> </a:t>
            </a:r>
            <a:r>
              <a:rPr lang="en-GB" dirty="0">
                <a:solidFill>
                  <a:schemeClr val="bg1"/>
                </a:solidFill>
              </a:rPr>
              <a:t>North East Somerset </a:t>
            </a:r>
            <a:r>
              <a:rPr lang="en-GB" dirty="0" smtClean="0">
                <a:solidFill>
                  <a:schemeClr val="bg1"/>
                </a:solidFill>
              </a:rPr>
              <a:t>– </a:t>
            </a:r>
            <a:r>
              <a:rPr lang="en-GB" i="1" dirty="0" smtClean="0">
                <a:solidFill>
                  <a:schemeClr val="bg1"/>
                </a:solidFill>
              </a:rPr>
              <a:t>The</a:t>
            </a:r>
            <a:r>
              <a:rPr lang="en-GB" dirty="0" smtClean="0">
                <a:solidFill>
                  <a:schemeClr val="bg1"/>
                </a:solidFill>
              </a:rPr>
              <a:t> place </a:t>
            </a:r>
            <a:r>
              <a:rPr lang="en-GB" dirty="0">
                <a:solidFill>
                  <a:schemeClr val="bg1"/>
                </a:solidFill>
              </a:rPr>
              <a:t>to live, </a:t>
            </a:r>
            <a:r>
              <a:rPr lang="en-GB">
                <a:solidFill>
                  <a:schemeClr val="bg1"/>
                </a:solidFill>
              </a:rPr>
              <a:t>work </a:t>
            </a:r>
            <a:r>
              <a:rPr lang="en-GB" smtClean="0">
                <a:solidFill>
                  <a:schemeClr val="bg1"/>
                </a:solidFill>
              </a:rPr>
              <a:t>and</a:t>
            </a:r>
            <a:r>
              <a:rPr lang="en-GB" baseline="0" smtClean="0">
                <a:solidFill>
                  <a:schemeClr val="bg1"/>
                </a:solidFill>
              </a:rPr>
              <a:t> </a:t>
            </a:r>
            <a:r>
              <a:rPr lang="en-GB" smtClean="0">
                <a:solidFill>
                  <a:schemeClr val="bg1"/>
                </a:solidFill>
              </a:rPr>
              <a:t>visit</a:t>
            </a:r>
            <a:endParaRPr lang="en-GB"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2649501"/>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7186"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 </a:t>
            </a:r>
            <a:endParaRPr lang="en-GB" sz="2000" b="1" dirty="0" smtClean="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 </a:t>
            </a:r>
            <a:r>
              <a:rPr lang="en-GB" sz="2000" b="1" dirty="0" smtClean="0">
                <a:solidFill>
                  <a:schemeClr val="bg1"/>
                </a:solidFill>
                <a:latin typeface="Arial" panose="020B0604020202020204" pitchFamily="34" charset="0"/>
                <a:cs typeface="Arial" panose="020B0604020202020204" pitchFamily="34" charset="0"/>
              </a:rPr>
              <a:t>      </a:t>
            </a:r>
            <a:r>
              <a:rPr lang="en-GB" sz="2400" b="1" dirty="0" smtClean="0">
                <a:solidFill>
                  <a:schemeClr val="bg1"/>
                </a:solidFill>
                <a:latin typeface="Arial" panose="020B0604020202020204" pitchFamily="34" charset="0"/>
                <a:cs typeface="Arial" panose="020B0604020202020204" pitchFamily="34" charset="0"/>
              </a:rPr>
              <a:t>Helping </a:t>
            </a:r>
            <a:r>
              <a:rPr lang="en-GB" sz="2400" b="1" dirty="0">
                <a:solidFill>
                  <a:schemeClr val="bg1"/>
                </a:solidFill>
                <a:latin typeface="Arial" panose="020B0604020202020204" pitchFamily="34" charset="0"/>
                <a:cs typeface="Arial" panose="020B0604020202020204" pitchFamily="34" charset="0"/>
              </a:rPr>
              <a:t>boys to catch the love and fun of reading  </a:t>
            </a:r>
            <a:endParaRPr lang="en-GB" sz="2400" dirty="0">
              <a:solidFill>
                <a:schemeClr val="bg1"/>
              </a:solidFill>
              <a:latin typeface="Arial" panose="020B0604020202020204" pitchFamily="34" charset="0"/>
              <a:cs typeface="Arial" panose="020B0604020202020204" pitchFamily="34" charset="0"/>
            </a:endParaRPr>
          </a:p>
          <a:p>
            <a:r>
              <a:rPr lang="en-GB" dirty="0"/>
              <a:t> </a:t>
            </a:r>
          </a:p>
          <a:p>
            <a:r>
              <a:rPr lang="en-GB" dirty="0"/>
              <a:t> </a:t>
            </a:r>
          </a:p>
          <a:p>
            <a:r>
              <a:rPr lang="en-GB" dirty="0"/>
              <a:t> </a:t>
            </a:r>
          </a:p>
          <a:p>
            <a:r>
              <a:rPr lang="en-GB" dirty="0"/>
              <a:t> </a:t>
            </a:r>
          </a:p>
          <a:p>
            <a:r>
              <a:rPr lang="en-GB" dirty="0"/>
              <a:t> </a:t>
            </a:r>
          </a:p>
          <a:p>
            <a:r>
              <a:rPr lang="en-GB" b="1" dirty="0"/>
              <a:t>Summer 2011											      </a:t>
            </a:r>
            <a:endParaRPr lang="en-GB" dirty="0"/>
          </a:p>
          <a:p>
            <a:r>
              <a:rPr lang="en-GB" dirty="0"/>
              <a:t> </a:t>
            </a:r>
          </a:p>
          <a:p>
            <a:endParaRPr lang="en-GB" dirty="0"/>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6" name="Rectangle 15"/>
          <p:cNvSpPr/>
          <p:nvPr/>
        </p:nvSpPr>
        <p:spPr>
          <a:xfrm>
            <a:off x="2600908" y="260648"/>
            <a:ext cx="4714292" cy="1000274"/>
          </a:xfrm>
          <a:prstGeom prst="rect">
            <a:avLst/>
          </a:prstGeom>
        </p:spPr>
        <p:txBody>
          <a:bodyPr wrap="square">
            <a:spAutoFit/>
          </a:bodyPr>
          <a:lstStyle/>
          <a:p>
            <a:pPr algn="ctr"/>
            <a:r>
              <a:rPr lang="en-GB" sz="2700" b="1" dirty="0" smtClean="0">
                <a:solidFill>
                  <a:srgbClr val="FF0000"/>
                </a:solidFill>
                <a:latin typeface="Arial" pitchFamily="34" charset="0"/>
                <a:cs typeface="Arial" pitchFamily="34" charset="0"/>
              </a:rPr>
              <a:t>    The </a:t>
            </a:r>
            <a:r>
              <a:rPr lang="en-GB" sz="2700" b="1" dirty="0">
                <a:solidFill>
                  <a:srgbClr val="FF0000"/>
                </a:solidFill>
                <a:latin typeface="Arial" pitchFamily="34" charset="0"/>
                <a:cs typeface="Arial" pitchFamily="34" charset="0"/>
              </a:rPr>
              <a:t>story so far…</a:t>
            </a:r>
            <a:br>
              <a:rPr lang="en-GB" sz="2700" b="1" dirty="0">
                <a:solidFill>
                  <a:srgbClr val="FF0000"/>
                </a:solidFill>
                <a:latin typeface="Arial" pitchFamily="34" charset="0"/>
                <a:cs typeface="Arial" pitchFamily="34" charset="0"/>
              </a:rPr>
            </a:br>
            <a:r>
              <a:rPr lang="en-GB" sz="1600" b="1" dirty="0">
                <a:latin typeface="Arial" pitchFamily="34" charset="0"/>
                <a:cs typeface="Arial" pitchFamily="34" charset="0"/>
              </a:rPr>
              <a:t>What difference has it made to </a:t>
            </a:r>
            <a:r>
              <a:rPr lang="en-GB" sz="1600" b="1" dirty="0" smtClean="0">
                <a:latin typeface="Arial" pitchFamily="34" charset="0"/>
                <a:cs typeface="Arial" pitchFamily="34" charset="0"/>
              </a:rPr>
              <a:t>the </a:t>
            </a:r>
            <a:r>
              <a:rPr lang="en-GB" sz="1600" b="1" dirty="0">
                <a:latin typeface="Arial" pitchFamily="34" charset="0"/>
                <a:cs typeface="Arial" pitchFamily="34" charset="0"/>
              </a:rPr>
              <a:t>children? </a:t>
            </a:r>
            <a:r>
              <a:rPr lang="en-GB" sz="1600" dirty="0">
                <a:latin typeface="Arial" pitchFamily="34" charset="0"/>
                <a:cs typeface="Arial" pitchFamily="34" charset="0"/>
              </a:rPr>
              <a:t/>
            </a:r>
            <a:br>
              <a:rPr lang="en-GB" sz="1600" dirty="0">
                <a:latin typeface="Arial" pitchFamily="34" charset="0"/>
                <a:cs typeface="Arial" pitchFamily="34" charset="0"/>
              </a:rPr>
            </a:br>
            <a:endParaRPr lang="en-GB" sz="1600" dirty="0"/>
          </a:p>
        </p:txBody>
      </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865" y="4960619"/>
            <a:ext cx="2152135" cy="134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79960" y="2924944"/>
            <a:ext cx="3600776" cy="369332"/>
          </a:xfrm>
          <a:prstGeom prst="rect">
            <a:avLst/>
          </a:prstGeom>
          <a:noFill/>
        </p:spPr>
        <p:txBody>
          <a:bodyPr wrap="square" rtlCol="0">
            <a:spAutoFit/>
          </a:bodyPr>
          <a:lstStyle/>
          <a:p>
            <a:endParaRPr lang="en-GB" dirty="0"/>
          </a:p>
        </p:txBody>
      </p:sp>
      <p:sp>
        <p:nvSpPr>
          <p:cNvPr id="15" name="Rectangle 14"/>
          <p:cNvSpPr/>
          <p:nvPr/>
        </p:nvSpPr>
        <p:spPr>
          <a:xfrm>
            <a:off x="913704" y="1201593"/>
            <a:ext cx="4572000" cy="1415772"/>
          </a:xfrm>
          <a:prstGeom prst="rect">
            <a:avLst/>
          </a:prstGeom>
        </p:spPr>
        <p:txBody>
          <a:bodyPr>
            <a:spAutoFit/>
          </a:bodyPr>
          <a:lstStyle/>
          <a:p>
            <a:pPr lvl="0"/>
            <a:r>
              <a:rPr lang="en-GB" sz="1200" dirty="0" smtClean="0">
                <a:solidFill>
                  <a:prstClr val="black"/>
                </a:solidFill>
                <a:latin typeface="Arial" panose="020B0604020202020204" pitchFamily="34" charset="0"/>
                <a:cs typeface="Arial" panose="020B0604020202020204" pitchFamily="34" charset="0"/>
              </a:rPr>
              <a:t>“Since we have been receiving Book Bug visits, the children have shown a keen interest in books. They often choose to read books alongside each other, turning the pages and pointing out pictures they are interested in...The children have chosen to read outside more and they have chosen the volunteer to read to them at small group times (instead of their key person!).”</a:t>
            </a:r>
            <a:endParaRPr lang="en-GB" sz="1200" dirty="0">
              <a:solidFill>
                <a:prstClr val="black"/>
              </a:solidFill>
              <a:latin typeface="Arial" panose="020B0604020202020204" pitchFamily="34" charset="0"/>
              <a:cs typeface="Arial" panose="020B0604020202020204" pitchFamily="34" charset="0"/>
            </a:endParaRPr>
          </a:p>
          <a:p>
            <a:pPr lvl="0"/>
            <a:endParaRPr lang="en-GB" sz="1400"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603542" y="5109274"/>
            <a:ext cx="1208985" cy="923330"/>
          </a:xfrm>
          <a:prstGeom prst="rect">
            <a:avLst/>
          </a:prstGeom>
          <a:noFill/>
        </p:spPr>
        <p:txBody>
          <a:bodyPr wrap="none" rtlCol="0">
            <a:spAutoFit/>
          </a:bodyPr>
          <a:lstStyle/>
          <a:p>
            <a:r>
              <a:rPr lang="en-GB" dirty="0" smtClean="0">
                <a:solidFill>
                  <a:prstClr val="black"/>
                </a:solidFill>
              </a:rPr>
              <a:t>Book Bugs </a:t>
            </a:r>
          </a:p>
          <a:p>
            <a:r>
              <a:rPr lang="en-GB" dirty="0" smtClean="0">
                <a:solidFill>
                  <a:prstClr val="black"/>
                </a:solidFill>
              </a:rPr>
              <a:t>Keynsham</a:t>
            </a:r>
            <a:endParaRPr lang="en-GB" dirty="0">
              <a:solidFill>
                <a:prstClr val="black"/>
              </a:solidFill>
            </a:endParaRPr>
          </a:p>
          <a:p>
            <a:endParaRPr lang="en-GB" dirty="0"/>
          </a:p>
        </p:txBody>
      </p:sp>
      <p:sp>
        <p:nvSpPr>
          <p:cNvPr id="23" name="Rectangle 22"/>
          <p:cNvSpPr/>
          <p:nvPr/>
        </p:nvSpPr>
        <p:spPr>
          <a:xfrm>
            <a:off x="3657600" y="2931136"/>
            <a:ext cx="5158274" cy="1015663"/>
          </a:xfrm>
          <a:prstGeom prst="rect">
            <a:avLst/>
          </a:prstGeom>
        </p:spPr>
        <p:txBody>
          <a:bodyPr wrap="square">
            <a:spAutoFit/>
          </a:bodyPr>
          <a:lstStyle/>
          <a:p>
            <a:pPr lvl="0"/>
            <a:r>
              <a:rPr lang="en-GB" sz="1200" dirty="0" smtClean="0">
                <a:latin typeface="Arial" panose="020B0604020202020204" pitchFamily="34" charset="0"/>
                <a:cs typeface="Arial" panose="020B0604020202020204" pitchFamily="34" charset="0"/>
              </a:rPr>
              <a:t>“B would not choose the book area but from the minute Mr B invited him to listen to stories he was very engaged; he particularly liked choosing big books and was keen to choose the next one even if halfway  through the current one!. He has leaned to take turns with others over choosing books and often goes to the book area when Mr B is not here.””</a:t>
            </a:r>
            <a:endParaRPr lang="en-GB" sz="1200"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133865" y="2541020"/>
            <a:ext cx="3312368" cy="1846659"/>
          </a:xfrm>
          <a:prstGeom prst="rect">
            <a:avLst/>
          </a:prstGeom>
          <a:noFill/>
        </p:spPr>
        <p:txBody>
          <a:bodyPr wrap="square" rtlCol="0">
            <a:spAutoFit/>
          </a:bodyPr>
          <a:lstStyle/>
          <a:p>
            <a:pPr marL="0" lvl="1"/>
            <a:r>
              <a:rPr lang="en-GB" sz="1200" dirty="0" smtClean="0">
                <a:latin typeface="Arial" panose="020B0604020202020204" pitchFamily="34" charset="0"/>
                <a:cs typeface="Arial" panose="020B0604020202020204" pitchFamily="34" charset="0"/>
              </a:rPr>
              <a:t>“A has </a:t>
            </a:r>
            <a:r>
              <a:rPr lang="en-GB" sz="1200" dirty="0">
                <a:latin typeface="Arial" panose="020B0604020202020204" pitchFamily="34" charset="0"/>
                <a:cs typeface="Arial" panose="020B0604020202020204" pitchFamily="34" charset="0"/>
              </a:rPr>
              <a:t>behaviour issues and poor speech and language. He will be pupil premium under the new scheme. His face is filled with joy (no other way to describe it) when he sees our book bug, immediately takes him by the hand and leads him to the book corner. His speech has improved significantly since January, as has his interest in books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endParaRPr lang="en-GB" dirty="0"/>
          </a:p>
        </p:txBody>
      </p:sp>
      <p:sp>
        <p:nvSpPr>
          <p:cNvPr id="18" name="TextBox 17"/>
          <p:cNvSpPr txBox="1"/>
          <p:nvPr/>
        </p:nvSpPr>
        <p:spPr>
          <a:xfrm>
            <a:off x="5868845" y="1371600"/>
            <a:ext cx="2947029" cy="138499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Our twin EAL boys have formed a great relationship with our book bug and enjoy stories as well as other activities, such as playing with trains, with him. They have become much more confident about initiating conversations and discussing what they are doing. </a:t>
            </a:r>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9" name="TextBox 18"/>
          <p:cNvSpPr txBox="1"/>
          <p:nvPr/>
        </p:nvSpPr>
        <p:spPr>
          <a:xfrm>
            <a:off x="3056157" y="4062751"/>
            <a:ext cx="6072674"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“C has </a:t>
            </a:r>
            <a:r>
              <a:rPr lang="en-GB" sz="1200" dirty="0">
                <a:latin typeface="Arial" panose="020B0604020202020204" pitchFamily="34" charset="0"/>
                <a:cs typeface="Arial" panose="020B0604020202020204" pitchFamily="34" charset="0"/>
              </a:rPr>
              <a:t>a diagnosis of mild ADHD and finds listening to a story as part of a group quite challenging, however, he chooses to sit and listen as part of a small group with the book bug. He does not always stay for the whole story but is engaged whilst there. </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 name="TextBox 1"/>
          <p:cNvSpPr txBox="1"/>
          <p:nvPr/>
        </p:nvSpPr>
        <p:spPr>
          <a:xfrm>
            <a:off x="2628617" y="4835971"/>
            <a:ext cx="4991383" cy="1015663"/>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 D can find it hard to concentrate. Since having a male role model and someone who is dedicated to reading /showing an interest in what he wants to listen to, D can now sit for over 20 minutes listening to stories. If he is finding it challenging to choose something he will often choose the quiet area now and looks at books independently.”</a:t>
            </a:r>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101494" y="4175418"/>
            <a:ext cx="2936147" cy="1107996"/>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mother of one boy, </a:t>
            </a:r>
            <a:r>
              <a:rPr lang="en-GB" sz="1200" dirty="0" smtClean="0">
                <a:latin typeface="Arial" panose="020B0604020202020204" pitchFamily="34" charset="0"/>
                <a:cs typeface="Arial" panose="020B0604020202020204" pitchFamily="34" charset="0"/>
              </a:rPr>
              <a:t>said  </a:t>
            </a:r>
            <a:r>
              <a:rPr lang="en-GB" sz="1200" dirty="0">
                <a:latin typeface="Arial" panose="020B0604020202020204" pitchFamily="34" charset="0"/>
                <a:cs typeface="Arial" panose="020B0604020202020204" pitchFamily="34" charset="0"/>
              </a:rPr>
              <a:t>that my being there as a volunteer has made a big difference at home and he now asks for books which he didn’t </a:t>
            </a:r>
            <a:r>
              <a:rPr lang="en-GB" sz="1200" dirty="0" smtClean="0">
                <a:latin typeface="Arial" panose="020B0604020202020204" pitchFamily="34" charset="0"/>
                <a:cs typeface="Arial" panose="020B0604020202020204" pitchFamily="34" charset="0"/>
              </a:rPr>
              <a:t>before.”.</a:t>
            </a:r>
            <a:endParaRPr lang="en-GB" sz="1200" dirty="0">
              <a:latin typeface="Arial" panose="020B0604020202020204" pitchFamily="34" charset="0"/>
              <a:cs typeface="Arial" panose="020B0604020202020204" pitchFamily="34" charset="0"/>
            </a:endParaRPr>
          </a:p>
          <a:p>
            <a:endParaRPr lang="en-GB" dirty="0"/>
          </a:p>
        </p:txBody>
      </p:sp>
      <p:pic>
        <p:nvPicPr>
          <p:cNvPr id="718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6445" y="203797"/>
            <a:ext cx="9747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31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22571"/>
            <a:ext cx="5256584" cy="792088"/>
          </a:xfrm>
        </p:spPr>
        <p:txBody>
          <a:bodyPr>
            <a:normAutofit fontScale="90000"/>
          </a:bodyPr>
          <a:lstStyle/>
          <a:p>
            <a:r>
              <a:rPr lang="en-GB" b="1" dirty="0"/>
              <a:t/>
            </a:r>
            <a:br>
              <a:rPr lang="en-GB" b="1" dirty="0"/>
            </a:br>
            <a:endParaRPr lang="en-GB" sz="1800" dirty="0">
              <a:latin typeface="Arial" pitchFamily="34" charset="0"/>
              <a:cs typeface="Arial" pitchFamily="34" charset="0"/>
            </a:endParaRPr>
          </a:p>
        </p:txBody>
      </p:sp>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3775" y="1053562"/>
            <a:ext cx="719586" cy="1080120"/>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prstClr val="white"/>
                </a:solidFill>
              </a:rPr>
              <a:t>Bath and  </a:t>
            </a:r>
            <a:r>
              <a:rPr lang="en-GB" dirty="0">
                <a:solidFill>
                  <a:prstClr val="white"/>
                </a:solidFill>
              </a:rPr>
              <a:t>North East Somerset </a:t>
            </a:r>
            <a:r>
              <a:rPr lang="en-GB" dirty="0" smtClean="0">
                <a:solidFill>
                  <a:prstClr val="white"/>
                </a:solidFill>
              </a:rPr>
              <a:t>– </a:t>
            </a:r>
            <a:r>
              <a:rPr lang="en-GB" i="1" dirty="0" smtClean="0">
                <a:solidFill>
                  <a:prstClr val="white"/>
                </a:solidFill>
              </a:rPr>
              <a:t>The</a:t>
            </a:r>
            <a:r>
              <a:rPr lang="en-GB" dirty="0" smtClean="0">
                <a:solidFill>
                  <a:prstClr val="white"/>
                </a:solidFill>
              </a:rPr>
              <a:t> place </a:t>
            </a:r>
            <a:r>
              <a:rPr lang="en-GB" dirty="0">
                <a:solidFill>
                  <a:prstClr val="white"/>
                </a:solidFill>
              </a:rPr>
              <a:t>to live, </a:t>
            </a:r>
            <a:r>
              <a:rPr lang="en-GB">
                <a:solidFill>
                  <a:prstClr val="white"/>
                </a:solidFill>
              </a:rPr>
              <a:t>work </a:t>
            </a:r>
            <a:r>
              <a:rPr lang="en-GB" smtClean="0">
                <a:solidFill>
                  <a:prstClr val="white"/>
                </a:solidFill>
              </a:rPr>
              <a:t>and visit</a:t>
            </a:r>
            <a:endParaRPr lang="en-GB" dirty="0">
              <a:solidFill>
                <a:prstClr val="whit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75731276"/>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1042"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9239" y="320609"/>
            <a:ext cx="875920" cy="864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prstClr val="white"/>
                </a:solidFill>
                <a:latin typeface="Arial" panose="020B0604020202020204" pitchFamily="34" charset="0"/>
                <a:cs typeface="Arial" panose="020B0604020202020204" pitchFamily="34" charset="0"/>
              </a:rPr>
              <a:t> </a:t>
            </a:r>
            <a:r>
              <a:rPr lang="en-GB" sz="2000" b="1" dirty="0">
                <a:solidFill>
                  <a:prstClr val="white"/>
                </a:solidFill>
                <a:latin typeface="Arial" panose="020B0604020202020204" pitchFamily="34" charset="0"/>
                <a:cs typeface="Arial" panose="020B0604020202020204" pitchFamily="34" charset="0"/>
              </a:rPr>
              <a:t> </a:t>
            </a:r>
            <a:endParaRPr lang="en-GB" sz="2000" b="1" dirty="0" smtClean="0">
              <a:solidFill>
                <a:prstClr val="white"/>
              </a:solidFill>
              <a:latin typeface="Arial" panose="020B0604020202020204" pitchFamily="34" charset="0"/>
              <a:cs typeface="Arial" panose="020B0604020202020204" pitchFamily="34" charset="0"/>
            </a:endParaRPr>
          </a:p>
          <a:p>
            <a:r>
              <a:rPr lang="en-GB" sz="2000" b="1" dirty="0">
                <a:solidFill>
                  <a:prstClr val="white"/>
                </a:solidFill>
                <a:latin typeface="Arial" panose="020B0604020202020204" pitchFamily="34" charset="0"/>
                <a:cs typeface="Arial" panose="020B0604020202020204" pitchFamily="34" charset="0"/>
              </a:rPr>
              <a:t> </a:t>
            </a:r>
            <a:r>
              <a:rPr lang="en-GB" sz="2000" b="1" dirty="0" smtClean="0">
                <a:solidFill>
                  <a:prstClr val="white"/>
                </a:solidFill>
                <a:latin typeface="Arial" panose="020B0604020202020204" pitchFamily="34" charset="0"/>
                <a:cs typeface="Arial" panose="020B0604020202020204" pitchFamily="34" charset="0"/>
              </a:rPr>
              <a:t>      </a:t>
            </a:r>
            <a:r>
              <a:rPr lang="en-GB" sz="2400" b="1" dirty="0" smtClean="0">
                <a:solidFill>
                  <a:prstClr val="white"/>
                </a:solidFill>
                <a:latin typeface="Arial" panose="020B0604020202020204" pitchFamily="34" charset="0"/>
                <a:cs typeface="Arial" panose="020B0604020202020204" pitchFamily="34" charset="0"/>
              </a:rPr>
              <a:t>Helping </a:t>
            </a:r>
            <a:r>
              <a:rPr lang="en-GB" sz="2400" b="1" dirty="0">
                <a:solidFill>
                  <a:prstClr val="white"/>
                </a:solidFill>
                <a:latin typeface="Arial" panose="020B0604020202020204" pitchFamily="34" charset="0"/>
                <a:cs typeface="Arial" panose="020B0604020202020204" pitchFamily="34" charset="0"/>
              </a:rPr>
              <a:t>boys to catch the love and fun of reading  </a:t>
            </a:r>
            <a:endParaRPr lang="en-GB" sz="2400" dirty="0">
              <a:solidFill>
                <a:prstClr val="white"/>
              </a:solidFill>
              <a:latin typeface="Arial" panose="020B0604020202020204" pitchFamily="34" charset="0"/>
              <a:cs typeface="Arial" panose="020B0604020202020204" pitchFamily="34" charset="0"/>
            </a:endParaRP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b="1" dirty="0">
                <a:solidFill>
                  <a:prstClr val="black"/>
                </a:solidFill>
              </a:rPr>
              <a:t>											      </a:t>
            </a:r>
            <a:endParaRPr lang="en-GB" dirty="0">
              <a:solidFill>
                <a:prstClr val="black"/>
              </a:solidFill>
            </a:endParaRPr>
          </a:p>
          <a:p>
            <a:r>
              <a:rPr lang="en-GB" dirty="0">
                <a:solidFill>
                  <a:prstClr val="black"/>
                </a:solidFill>
              </a:rPr>
              <a:t> </a:t>
            </a:r>
          </a:p>
          <a:p>
            <a:endParaRPr lang="en-GB" dirty="0">
              <a:solidFill>
                <a:prstClr val="black"/>
              </a:solidFill>
            </a:endParaRPr>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2" name="Oval Callout 11"/>
          <p:cNvSpPr/>
          <p:nvPr/>
        </p:nvSpPr>
        <p:spPr>
          <a:xfrm>
            <a:off x="179513" y="4221088"/>
            <a:ext cx="2304256" cy="1477454"/>
          </a:xfrm>
          <a:prstGeom prst="wedgeEllipseCallout">
            <a:avLst>
              <a:gd name="adj1" fmla="val -44695"/>
              <a:gd name="adj2" fmla="val 47344"/>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a:p>
            <a:endParaRPr lang="en-GB" dirty="0" smtClean="0">
              <a:solidFill>
                <a:prstClr val="white"/>
              </a:solidFill>
              <a:latin typeface="Arial" panose="020B0604020202020204" pitchFamily="34" charset="0"/>
              <a:cs typeface="Arial" panose="020B0604020202020204" pitchFamily="34" charset="0"/>
            </a:endParaRPr>
          </a:p>
          <a:p>
            <a:endParaRPr lang="en-GB" dirty="0">
              <a:solidFill>
                <a:prstClr val="white"/>
              </a:solidFill>
              <a:latin typeface="Arial" panose="020B0604020202020204" pitchFamily="34" charset="0"/>
              <a:cs typeface="Arial" panose="020B0604020202020204" pitchFamily="34" charset="0"/>
            </a:endParaRPr>
          </a:p>
          <a:p>
            <a:pPr algn="ctr"/>
            <a:r>
              <a:rPr lang="en-GB" dirty="0" smtClean="0">
                <a:solidFill>
                  <a:prstClr val="white"/>
                </a:solidFill>
                <a:latin typeface="Arial" panose="020B0604020202020204" pitchFamily="34" charset="0"/>
                <a:cs typeface="Arial" panose="020B0604020202020204" pitchFamily="34" charset="0"/>
              </a:rPr>
              <a:t> </a:t>
            </a:r>
            <a:r>
              <a:rPr lang="en-GB" dirty="0" smtClean="0">
                <a:solidFill>
                  <a:prstClr val="white"/>
                </a:solidFill>
              </a:rPr>
              <a:t>in </a:t>
            </a:r>
          </a:p>
        </p:txBody>
      </p:sp>
      <p:sp>
        <p:nvSpPr>
          <p:cNvPr id="4" name="Rectangle 3"/>
          <p:cNvSpPr/>
          <p:nvPr/>
        </p:nvSpPr>
        <p:spPr>
          <a:xfrm>
            <a:off x="2405964" y="286426"/>
            <a:ext cx="3942184" cy="754053"/>
          </a:xfrm>
          <a:prstGeom prst="rect">
            <a:avLst/>
          </a:prstGeom>
        </p:spPr>
        <p:txBody>
          <a:bodyPr wrap="square">
            <a:spAutoFit/>
          </a:bodyPr>
          <a:lstStyle/>
          <a:p>
            <a:r>
              <a:rPr lang="en-GB" sz="2700" b="1" dirty="0" smtClean="0">
                <a:solidFill>
                  <a:srgbClr val="FF0000"/>
                </a:solidFill>
                <a:latin typeface="Arial" pitchFamily="34" charset="0"/>
                <a:cs typeface="Arial" pitchFamily="34" charset="0"/>
              </a:rPr>
              <a:t>    The </a:t>
            </a:r>
            <a:r>
              <a:rPr lang="en-GB" sz="2700" b="1" dirty="0">
                <a:solidFill>
                  <a:srgbClr val="FF0000"/>
                </a:solidFill>
                <a:latin typeface="Arial" pitchFamily="34" charset="0"/>
                <a:cs typeface="Arial" pitchFamily="34" charset="0"/>
              </a:rPr>
              <a:t>story so far…</a:t>
            </a:r>
            <a:br>
              <a:rPr lang="en-GB" sz="2700" b="1" dirty="0">
                <a:solidFill>
                  <a:srgbClr val="FF0000"/>
                </a:solidFill>
                <a:latin typeface="Arial" pitchFamily="34" charset="0"/>
                <a:cs typeface="Arial" pitchFamily="34" charset="0"/>
              </a:rPr>
            </a:br>
            <a:r>
              <a:rPr lang="en-GB" sz="1600" b="1" dirty="0">
                <a:solidFill>
                  <a:prstClr val="black"/>
                </a:solidFill>
                <a:latin typeface="Arial" pitchFamily="34" charset="0"/>
                <a:cs typeface="Arial" pitchFamily="34" charset="0"/>
              </a:rPr>
              <a:t>Have </a:t>
            </a:r>
            <a:r>
              <a:rPr lang="en-GB" sz="1600" b="1" dirty="0" smtClean="0">
                <a:solidFill>
                  <a:prstClr val="black"/>
                </a:solidFill>
                <a:latin typeface="Arial" pitchFamily="34" charset="0"/>
                <a:cs typeface="Arial" pitchFamily="34" charset="0"/>
              </a:rPr>
              <a:t>there </a:t>
            </a:r>
            <a:r>
              <a:rPr lang="en-GB" sz="1600" b="1" dirty="0">
                <a:solidFill>
                  <a:prstClr val="black"/>
                </a:solidFill>
                <a:latin typeface="Arial" pitchFamily="34" charset="0"/>
                <a:cs typeface="Arial" pitchFamily="34" charset="0"/>
              </a:rPr>
              <a:t>been any other benefits?</a:t>
            </a:r>
            <a:endParaRPr lang="en-GB" sz="1600" dirty="0">
              <a:solidFill>
                <a:prstClr val="black"/>
              </a:solidFill>
            </a:endParaRPr>
          </a:p>
        </p:txBody>
      </p:sp>
      <p:sp>
        <p:nvSpPr>
          <p:cNvPr id="9" name="TextBox 8"/>
          <p:cNvSpPr txBox="1"/>
          <p:nvPr/>
        </p:nvSpPr>
        <p:spPr>
          <a:xfrm>
            <a:off x="2123728" y="1251315"/>
            <a:ext cx="4752528" cy="1477328"/>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“Visits </a:t>
            </a:r>
            <a:r>
              <a:rPr lang="en-GB" sz="1200" dirty="0">
                <a:solidFill>
                  <a:prstClr val="black"/>
                </a:solidFill>
                <a:latin typeface="Arial" panose="020B0604020202020204" pitchFamily="34" charset="0"/>
                <a:cs typeface="Arial" panose="020B0604020202020204" pitchFamily="34" charset="0"/>
              </a:rPr>
              <a:t>have been really successful in generating a buzz of excitement, with many children looking forward to seeing and spending time with him. It has been really valuable in raising the self- esteem of certain individuals and allowed them to feel connected to a positive male role model that they may otherwise not have encountered in their lives</a:t>
            </a:r>
            <a:r>
              <a:rPr lang="en-GB" sz="1200" dirty="0" smtClean="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1" name="TextBox 10"/>
          <p:cNvSpPr txBox="1"/>
          <p:nvPr/>
        </p:nvSpPr>
        <p:spPr>
          <a:xfrm>
            <a:off x="436375" y="2728643"/>
            <a:ext cx="4283586" cy="923330"/>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“definitely </a:t>
            </a:r>
            <a:r>
              <a:rPr lang="en-GB" sz="1200" dirty="0">
                <a:solidFill>
                  <a:prstClr val="black"/>
                </a:solidFill>
                <a:latin typeface="Arial" panose="020B0604020202020204" pitchFamily="34" charset="0"/>
                <a:cs typeface="Arial" panose="020B0604020202020204" pitchFamily="34" charset="0"/>
              </a:rPr>
              <a:t>increased the profile of male role models within the setting and has had a positive effect on learning generally but particularly relating to the enjoyment of books.</a:t>
            </a:r>
          </a:p>
          <a:p>
            <a:endParaRPr lang="en-GB" dirty="0">
              <a:solidFill>
                <a:prstClr val="black"/>
              </a:solidFill>
            </a:endParaRPr>
          </a:p>
        </p:txBody>
      </p:sp>
      <p:sp>
        <p:nvSpPr>
          <p:cNvPr id="14" name="TextBox 13"/>
          <p:cNvSpPr txBox="1"/>
          <p:nvPr/>
        </p:nvSpPr>
        <p:spPr>
          <a:xfrm>
            <a:off x="4223912" y="3501008"/>
            <a:ext cx="4248472" cy="1107996"/>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“Lots </a:t>
            </a:r>
            <a:r>
              <a:rPr lang="en-GB" sz="1200" dirty="0">
                <a:solidFill>
                  <a:prstClr val="black"/>
                </a:solidFill>
                <a:latin typeface="Arial" panose="020B0604020202020204" pitchFamily="34" charset="0"/>
                <a:cs typeface="Arial" panose="020B0604020202020204" pitchFamily="34" charset="0"/>
              </a:rPr>
              <a:t>of good use of imagination, making up stories, lots of communication and interaction, lots of playing games, children keen to get </a:t>
            </a:r>
            <a:r>
              <a:rPr lang="en-GB" sz="1200" dirty="0" smtClean="0">
                <a:solidFill>
                  <a:prstClr val="black"/>
                </a:solidFill>
                <a:latin typeface="Arial" panose="020B0604020202020204" pitchFamily="34" charset="0"/>
                <a:cs typeface="Arial" panose="020B0604020202020204" pitchFamily="34" charset="0"/>
              </a:rPr>
              <a:t>him </a:t>
            </a:r>
            <a:r>
              <a:rPr lang="en-GB" sz="1200" dirty="0">
                <a:solidFill>
                  <a:prstClr val="black"/>
                </a:solidFill>
                <a:latin typeface="Arial" panose="020B0604020202020204" pitchFamily="34" charset="0"/>
                <a:cs typeface="Arial" panose="020B0604020202020204" pitchFamily="34" charset="0"/>
              </a:rPr>
              <a:t>involved, and as ever </a:t>
            </a:r>
            <a:r>
              <a:rPr lang="en-GB" sz="1200" dirty="0" smtClean="0">
                <a:solidFill>
                  <a:prstClr val="black"/>
                </a:solidFill>
                <a:latin typeface="Arial" panose="020B0604020202020204" pitchFamily="34" charset="0"/>
                <a:cs typeface="Arial" panose="020B0604020202020204" pitchFamily="34" charset="0"/>
              </a:rPr>
              <a:t>he </a:t>
            </a:r>
            <a:r>
              <a:rPr lang="en-GB" sz="1200" dirty="0">
                <a:solidFill>
                  <a:prstClr val="black"/>
                </a:solidFill>
                <a:latin typeface="Arial" panose="020B0604020202020204" pitchFamily="34" charset="0"/>
                <a:cs typeface="Arial" panose="020B0604020202020204" pitchFamily="34" charset="0"/>
              </a:rPr>
              <a:t>is always very enthusiastic</a:t>
            </a:r>
            <a:r>
              <a:rPr lang="en-GB" sz="1200" dirty="0" smtClean="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5" name="TextBox 14"/>
          <p:cNvSpPr txBox="1"/>
          <p:nvPr/>
        </p:nvSpPr>
        <p:spPr>
          <a:xfrm>
            <a:off x="3073372" y="4746627"/>
            <a:ext cx="3442844" cy="1292662"/>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“Enjoyable </a:t>
            </a:r>
            <a:r>
              <a:rPr lang="en-GB" sz="1200" dirty="0">
                <a:solidFill>
                  <a:prstClr val="black"/>
                </a:solidFill>
                <a:latin typeface="Arial" panose="020B0604020202020204" pitchFamily="34" charset="0"/>
                <a:cs typeface="Arial" panose="020B0604020202020204" pitchFamily="34" charset="0"/>
              </a:rPr>
              <a:t>for the children to have a new face in the </a:t>
            </a:r>
            <a:r>
              <a:rPr lang="en-GB" sz="1200" dirty="0" smtClean="0">
                <a:solidFill>
                  <a:prstClr val="black"/>
                </a:solidFill>
                <a:latin typeface="Arial" panose="020B0604020202020204" pitchFamily="34" charset="0"/>
                <a:cs typeface="Arial" panose="020B0604020202020204" pitchFamily="34" charset="0"/>
              </a:rPr>
              <a:t>nursery…All </a:t>
            </a:r>
            <a:r>
              <a:rPr lang="en-GB" sz="1200" dirty="0">
                <a:solidFill>
                  <a:prstClr val="black"/>
                </a:solidFill>
                <a:latin typeface="Arial" panose="020B0604020202020204" pitchFamily="34" charset="0"/>
                <a:cs typeface="Arial" panose="020B0604020202020204" pitchFamily="34" charset="0"/>
              </a:rPr>
              <a:t>children enjoyed looking at the special library </a:t>
            </a:r>
            <a:r>
              <a:rPr lang="en-GB" sz="1200" dirty="0" smtClean="0">
                <a:solidFill>
                  <a:prstClr val="black"/>
                </a:solidFill>
                <a:latin typeface="Arial" panose="020B0604020202020204" pitchFamily="34" charset="0"/>
                <a:cs typeface="Arial" panose="020B0604020202020204" pitchFamily="34" charset="0"/>
              </a:rPr>
              <a:t>books…Supported </a:t>
            </a:r>
            <a:r>
              <a:rPr lang="en-GB" sz="1200" dirty="0">
                <a:solidFill>
                  <a:prstClr val="black"/>
                </a:solidFill>
                <a:latin typeface="Arial" panose="020B0604020202020204" pitchFamily="34" charset="0"/>
                <a:cs typeface="Arial" panose="020B0604020202020204" pitchFamily="34" charset="0"/>
              </a:rPr>
              <a:t>us to help children understand how to look at and care for </a:t>
            </a:r>
            <a:r>
              <a:rPr lang="en-GB" sz="1200" dirty="0" smtClean="0">
                <a:solidFill>
                  <a:prstClr val="black"/>
                </a:solidFill>
                <a:latin typeface="Arial" panose="020B0604020202020204" pitchFamily="34" charset="0"/>
                <a:cs typeface="Arial" panose="020B0604020202020204" pitchFamily="34" charset="0"/>
              </a:rPr>
              <a:t>books…Shared </a:t>
            </a:r>
            <a:r>
              <a:rPr lang="en-GB" sz="1200" dirty="0">
                <a:solidFill>
                  <a:prstClr val="black"/>
                </a:solidFill>
                <a:latin typeface="Arial" panose="020B0604020202020204" pitchFamily="34" charset="0"/>
                <a:cs typeface="Arial" panose="020B0604020202020204" pitchFamily="34" charset="0"/>
              </a:rPr>
              <a:t>play with a male was </a:t>
            </a:r>
            <a:r>
              <a:rPr lang="en-GB" sz="1200" dirty="0" smtClean="0">
                <a:solidFill>
                  <a:prstClr val="black"/>
                </a:solidFill>
                <a:latin typeface="Arial" panose="020B0604020202020204" pitchFamily="34" charset="0"/>
                <a:cs typeface="Arial" panose="020B0604020202020204" pitchFamily="34" charset="0"/>
              </a:rPr>
              <a:t>enjoyable”</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8" name="TextBox 17"/>
          <p:cNvSpPr txBox="1"/>
          <p:nvPr/>
        </p:nvSpPr>
        <p:spPr>
          <a:xfrm>
            <a:off x="471982" y="4762313"/>
            <a:ext cx="1208985" cy="646331"/>
          </a:xfrm>
          <a:prstGeom prst="rect">
            <a:avLst/>
          </a:prstGeom>
          <a:noFill/>
        </p:spPr>
        <p:txBody>
          <a:bodyPr wrap="none" rtlCol="0">
            <a:spAutoFit/>
          </a:bodyPr>
          <a:lstStyle/>
          <a:p>
            <a:r>
              <a:rPr lang="en-GB" dirty="0">
                <a:solidFill>
                  <a:prstClr val="black"/>
                </a:solidFill>
              </a:rPr>
              <a:t>Book </a:t>
            </a:r>
            <a:r>
              <a:rPr lang="en-GB" dirty="0" smtClean="0">
                <a:solidFill>
                  <a:prstClr val="black"/>
                </a:solidFill>
              </a:rPr>
              <a:t>Bugs </a:t>
            </a:r>
          </a:p>
          <a:p>
            <a:r>
              <a:rPr lang="en-GB" dirty="0" smtClean="0">
                <a:solidFill>
                  <a:prstClr val="black"/>
                </a:solidFill>
              </a:rPr>
              <a:t>Radstock</a:t>
            </a:r>
            <a:endParaRPr lang="en-GB" dirty="0">
              <a:solidFill>
                <a:prstClr val="black"/>
              </a:solidFill>
            </a:endParaRPr>
          </a:p>
        </p:txBody>
      </p:sp>
    </p:spTree>
    <p:extLst>
      <p:ext uri="{BB962C8B-B14F-4D97-AF65-F5344CB8AC3E}">
        <p14:creationId xmlns:p14="http://schemas.microsoft.com/office/powerpoint/2010/main" val="2544414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22571"/>
            <a:ext cx="5256584" cy="792088"/>
          </a:xfrm>
        </p:spPr>
        <p:txBody>
          <a:bodyPr>
            <a:normAutofit fontScale="90000"/>
          </a:bodyPr>
          <a:lstStyle/>
          <a:p>
            <a:r>
              <a:rPr lang="en-GB" b="1" dirty="0"/>
              <a:t/>
            </a:r>
            <a:br>
              <a:rPr lang="en-GB" b="1" dirty="0"/>
            </a:br>
            <a:endParaRPr lang="en-GB" sz="1800" dirty="0">
              <a:latin typeface="Arial" pitchFamily="34" charset="0"/>
              <a:cs typeface="Arial" pitchFamily="34" charset="0"/>
            </a:endParaRPr>
          </a:p>
        </p:txBody>
      </p:sp>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3775" y="1053562"/>
            <a:ext cx="719586" cy="1080120"/>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prstClr val="white"/>
                </a:solidFill>
              </a:rPr>
              <a:t>Bath and  </a:t>
            </a:r>
            <a:r>
              <a:rPr lang="en-GB" dirty="0">
                <a:solidFill>
                  <a:prstClr val="white"/>
                </a:solidFill>
              </a:rPr>
              <a:t>North East Somerset </a:t>
            </a:r>
            <a:r>
              <a:rPr lang="en-GB" dirty="0" smtClean="0">
                <a:solidFill>
                  <a:prstClr val="white"/>
                </a:solidFill>
              </a:rPr>
              <a:t>– </a:t>
            </a:r>
            <a:r>
              <a:rPr lang="en-GB" i="1" dirty="0" smtClean="0">
                <a:solidFill>
                  <a:prstClr val="white"/>
                </a:solidFill>
              </a:rPr>
              <a:t>The</a:t>
            </a:r>
            <a:r>
              <a:rPr lang="en-GB" dirty="0" smtClean="0">
                <a:solidFill>
                  <a:prstClr val="white"/>
                </a:solidFill>
              </a:rPr>
              <a:t> place </a:t>
            </a:r>
            <a:r>
              <a:rPr lang="en-GB" dirty="0">
                <a:solidFill>
                  <a:prstClr val="white"/>
                </a:solidFill>
              </a:rPr>
              <a:t>to live, </a:t>
            </a:r>
            <a:r>
              <a:rPr lang="en-GB">
                <a:solidFill>
                  <a:prstClr val="white"/>
                </a:solidFill>
              </a:rPr>
              <a:t>work </a:t>
            </a:r>
            <a:r>
              <a:rPr lang="en-GB" smtClean="0">
                <a:solidFill>
                  <a:prstClr val="white"/>
                </a:solidFill>
              </a:rPr>
              <a:t>and visit</a:t>
            </a:r>
            <a:endParaRPr lang="en-GB" dirty="0">
              <a:solidFill>
                <a:prstClr val="whit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06339905"/>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8208"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600" y="314200"/>
            <a:ext cx="870862" cy="859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prstClr val="white"/>
                </a:solidFill>
                <a:latin typeface="Arial" panose="020B0604020202020204" pitchFamily="34" charset="0"/>
                <a:cs typeface="Arial" panose="020B0604020202020204" pitchFamily="34" charset="0"/>
              </a:rPr>
              <a:t> </a:t>
            </a:r>
            <a:r>
              <a:rPr lang="en-GB" sz="2000" b="1" dirty="0">
                <a:solidFill>
                  <a:prstClr val="white"/>
                </a:solidFill>
                <a:latin typeface="Arial" panose="020B0604020202020204" pitchFamily="34" charset="0"/>
                <a:cs typeface="Arial" panose="020B0604020202020204" pitchFamily="34" charset="0"/>
              </a:rPr>
              <a:t> </a:t>
            </a:r>
            <a:endParaRPr lang="en-GB" sz="2000" b="1" dirty="0" smtClean="0">
              <a:solidFill>
                <a:prstClr val="white"/>
              </a:solidFill>
              <a:latin typeface="Arial" panose="020B0604020202020204" pitchFamily="34" charset="0"/>
              <a:cs typeface="Arial" panose="020B0604020202020204" pitchFamily="34" charset="0"/>
            </a:endParaRPr>
          </a:p>
          <a:p>
            <a:r>
              <a:rPr lang="en-GB" sz="2000" b="1" dirty="0">
                <a:solidFill>
                  <a:prstClr val="white"/>
                </a:solidFill>
                <a:latin typeface="Arial" panose="020B0604020202020204" pitchFamily="34" charset="0"/>
                <a:cs typeface="Arial" panose="020B0604020202020204" pitchFamily="34" charset="0"/>
              </a:rPr>
              <a:t> </a:t>
            </a:r>
            <a:r>
              <a:rPr lang="en-GB" sz="2000" b="1" dirty="0" smtClean="0">
                <a:solidFill>
                  <a:prstClr val="white"/>
                </a:solidFill>
                <a:latin typeface="Arial" panose="020B0604020202020204" pitchFamily="34" charset="0"/>
                <a:cs typeface="Arial" panose="020B0604020202020204" pitchFamily="34" charset="0"/>
              </a:rPr>
              <a:t>      </a:t>
            </a:r>
            <a:r>
              <a:rPr lang="en-GB" sz="2400" b="1" dirty="0" smtClean="0">
                <a:solidFill>
                  <a:prstClr val="white"/>
                </a:solidFill>
                <a:latin typeface="Arial" panose="020B0604020202020204" pitchFamily="34" charset="0"/>
                <a:cs typeface="Arial" panose="020B0604020202020204" pitchFamily="34" charset="0"/>
              </a:rPr>
              <a:t>Helping </a:t>
            </a:r>
            <a:r>
              <a:rPr lang="en-GB" sz="2400" b="1" dirty="0">
                <a:solidFill>
                  <a:prstClr val="white"/>
                </a:solidFill>
                <a:latin typeface="Arial" panose="020B0604020202020204" pitchFamily="34" charset="0"/>
                <a:cs typeface="Arial" panose="020B0604020202020204" pitchFamily="34" charset="0"/>
              </a:rPr>
              <a:t>boys to catch the love and fun of reading  </a:t>
            </a:r>
            <a:endParaRPr lang="en-GB" sz="2400" dirty="0">
              <a:solidFill>
                <a:prstClr val="white"/>
              </a:solidFill>
              <a:latin typeface="Arial" panose="020B0604020202020204" pitchFamily="34" charset="0"/>
              <a:cs typeface="Arial" panose="020B0604020202020204" pitchFamily="34" charset="0"/>
            </a:endParaRP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b="1" dirty="0">
                <a:solidFill>
                  <a:prstClr val="black"/>
                </a:solidFill>
              </a:rPr>
              <a:t>Summer 2011											      </a:t>
            </a:r>
            <a:endParaRPr lang="en-GB" dirty="0">
              <a:solidFill>
                <a:prstClr val="black"/>
              </a:solidFill>
            </a:endParaRPr>
          </a:p>
          <a:p>
            <a:r>
              <a:rPr lang="en-GB" dirty="0">
                <a:solidFill>
                  <a:prstClr val="black"/>
                </a:solidFill>
              </a:rPr>
              <a:t> </a:t>
            </a:r>
          </a:p>
          <a:p>
            <a:endParaRPr lang="en-GB" dirty="0">
              <a:solidFill>
                <a:prstClr val="black"/>
              </a:solidFill>
            </a:endParaRPr>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2" name="Oval Callout 11"/>
          <p:cNvSpPr/>
          <p:nvPr/>
        </p:nvSpPr>
        <p:spPr>
          <a:xfrm>
            <a:off x="202495" y="4553143"/>
            <a:ext cx="2304256" cy="1477454"/>
          </a:xfrm>
          <a:prstGeom prst="wedgeEllipseCallout">
            <a:avLst>
              <a:gd name="adj1" fmla="val -44695"/>
              <a:gd name="adj2" fmla="val 47344"/>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a:p>
            <a:endParaRPr lang="en-GB" dirty="0" smtClean="0">
              <a:solidFill>
                <a:prstClr val="white"/>
              </a:solidFill>
              <a:latin typeface="Arial" panose="020B0604020202020204" pitchFamily="34" charset="0"/>
              <a:cs typeface="Arial" panose="020B0604020202020204" pitchFamily="34" charset="0"/>
            </a:endParaRPr>
          </a:p>
          <a:p>
            <a:endParaRPr lang="en-GB" dirty="0">
              <a:solidFill>
                <a:prstClr val="white"/>
              </a:solidFill>
              <a:latin typeface="Arial" panose="020B0604020202020204" pitchFamily="34" charset="0"/>
              <a:cs typeface="Arial" panose="020B0604020202020204" pitchFamily="34" charset="0"/>
            </a:endParaRPr>
          </a:p>
          <a:p>
            <a:pPr algn="ctr"/>
            <a:r>
              <a:rPr lang="en-GB" dirty="0" smtClean="0">
                <a:solidFill>
                  <a:prstClr val="white"/>
                </a:solidFill>
                <a:latin typeface="Arial" panose="020B0604020202020204" pitchFamily="34" charset="0"/>
                <a:cs typeface="Arial" panose="020B0604020202020204" pitchFamily="34" charset="0"/>
              </a:rPr>
              <a:t> </a:t>
            </a:r>
            <a:r>
              <a:rPr lang="en-GB" dirty="0" smtClean="0">
                <a:solidFill>
                  <a:prstClr val="white"/>
                </a:solidFill>
              </a:rPr>
              <a:t>in </a:t>
            </a:r>
          </a:p>
        </p:txBody>
      </p:sp>
      <p:sp>
        <p:nvSpPr>
          <p:cNvPr id="4" name="Rectangle 3"/>
          <p:cNvSpPr/>
          <p:nvPr/>
        </p:nvSpPr>
        <p:spPr>
          <a:xfrm>
            <a:off x="2405964" y="286426"/>
            <a:ext cx="3942184" cy="754053"/>
          </a:xfrm>
          <a:prstGeom prst="rect">
            <a:avLst/>
          </a:prstGeom>
        </p:spPr>
        <p:txBody>
          <a:bodyPr wrap="square">
            <a:spAutoFit/>
          </a:bodyPr>
          <a:lstStyle/>
          <a:p>
            <a:r>
              <a:rPr lang="en-GB" sz="2700" b="1" dirty="0" smtClean="0">
                <a:solidFill>
                  <a:srgbClr val="FF0000"/>
                </a:solidFill>
                <a:latin typeface="Arial" pitchFamily="34" charset="0"/>
                <a:cs typeface="Arial" pitchFamily="34" charset="0"/>
              </a:rPr>
              <a:t>    The </a:t>
            </a:r>
            <a:r>
              <a:rPr lang="en-GB" sz="2700" b="1" dirty="0">
                <a:solidFill>
                  <a:srgbClr val="FF0000"/>
                </a:solidFill>
                <a:latin typeface="Arial" pitchFamily="34" charset="0"/>
                <a:cs typeface="Arial" pitchFamily="34" charset="0"/>
              </a:rPr>
              <a:t>story so far…</a:t>
            </a:r>
            <a:br>
              <a:rPr lang="en-GB" sz="2700" b="1" dirty="0">
                <a:solidFill>
                  <a:srgbClr val="FF0000"/>
                </a:solidFill>
                <a:latin typeface="Arial" pitchFamily="34" charset="0"/>
                <a:cs typeface="Arial" pitchFamily="34" charset="0"/>
              </a:rPr>
            </a:br>
            <a:r>
              <a:rPr lang="en-GB" sz="1600" b="1" dirty="0">
                <a:solidFill>
                  <a:prstClr val="black"/>
                </a:solidFill>
                <a:latin typeface="Arial" pitchFamily="34" charset="0"/>
                <a:cs typeface="Arial" pitchFamily="34" charset="0"/>
              </a:rPr>
              <a:t>Have </a:t>
            </a:r>
            <a:r>
              <a:rPr lang="en-GB" sz="1600" b="1" dirty="0" smtClean="0">
                <a:solidFill>
                  <a:prstClr val="black"/>
                </a:solidFill>
                <a:latin typeface="Arial" pitchFamily="34" charset="0"/>
                <a:cs typeface="Arial" pitchFamily="34" charset="0"/>
              </a:rPr>
              <a:t>there </a:t>
            </a:r>
            <a:r>
              <a:rPr lang="en-GB" sz="1600" b="1" dirty="0">
                <a:solidFill>
                  <a:prstClr val="black"/>
                </a:solidFill>
                <a:latin typeface="Arial" pitchFamily="34" charset="0"/>
                <a:cs typeface="Arial" pitchFamily="34" charset="0"/>
              </a:rPr>
              <a:t>been any other benefits?</a:t>
            </a:r>
            <a:endParaRPr lang="en-GB" sz="1600" dirty="0">
              <a:solidFill>
                <a:prstClr val="black"/>
              </a:solidFill>
            </a:endParaRPr>
          </a:p>
        </p:txBody>
      </p:sp>
      <p:sp>
        <p:nvSpPr>
          <p:cNvPr id="11" name="TextBox 10"/>
          <p:cNvSpPr txBox="1"/>
          <p:nvPr/>
        </p:nvSpPr>
        <p:spPr>
          <a:xfrm>
            <a:off x="2819400" y="1174046"/>
            <a:ext cx="4283586" cy="923330"/>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“Enriching to have a male (and older) volunteer, as many of our children are mostly cared for by females at our setting and at home.”  </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4" name="TextBox 13"/>
          <p:cNvSpPr txBox="1"/>
          <p:nvPr/>
        </p:nvSpPr>
        <p:spPr>
          <a:xfrm>
            <a:off x="3388315" y="3314367"/>
            <a:ext cx="5695430" cy="1477328"/>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An increased enjoyment of books has been noticeable this year and children frequently choose to look at books </a:t>
            </a:r>
            <a:r>
              <a:rPr lang="en-GB" sz="1200" dirty="0" smtClean="0">
                <a:latin typeface="Arial" panose="020B0604020202020204" pitchFamily="34" charset="0"/>
                <a:cs typeface="Arial" panose="020B0604020202020204" pitchFamily="34" charset="0"/>
              </a:rPr>
              <a:t>independently; this </a:t>
            </a:r>
            <a:r>
              <a:rPr lang="en-GB" sz="1200" dirty="0">
                <a:latin typeface="Arial" panose="020B0604020202020204" pitchFamily="34" charset="0"/>
                <a:cs typeface="Arial" panose="020B0604020202020204" pitchFamily="34" charset="0"/>
              </a:rPr>
              <a:t>year we have also let the children take home story books to share with their parents/carers.  Having a positive male role model in the nursery setting is a bonus in itself, reading books to the children is even better! </a:t>
            </a:r>
            <a:r>
              <a:rPr lang="en-GB" sz="1200" dirty="0" smtClean="0">
                <a:latin typeface="Arial" panose="020B0604020202020204" pitchFamily="34" charset="0"/>
                <a:cs typeface="Arial" panose="020B0604020202020204" pitchFamily="34" charset="0"/>
              </a:rPr>
              <a:t>I </a:t>
            </a:r>
            <a:r>
              <a:rPr lang="en-GB" sz="1200" dirty="0">
                <a:latin typeface="Arial" panose="020B0604020202020204" pitchFamily="34" charset="0"/>
                <a:cs typeface="Arial" panose="020B0604020202020204" pitchFamily="34" charset="0"/>
              </a:rPr>
              <a:t>could have written about every child </a:t>
            </a:r>
            <a:r>
              <a:rPr lang="en-GB" sz="1200" dirty="0" smtClean="0">
                <a:latin typeface="Arial" panose="020B0604020202020204" pitchFamily="34" charset="0"/>
                <a:cs typeface="Arial" panose="020B0604020202020204" pitchFamily="34" charset="0"/>
              </a:rPr>
              <a:t>as </a:t>
            </a:r>
            <a:r>
              <a:rPr lang="en-GB" sz="1200" dirty="0">
                <a:latin typeface="Arial" panose="020B0604020202020204" pitchFamily="34" charset="0"/>
                <a:cs typeface="Arial" panose="020B0604020202020204" pitchFamily="34" charset="0"/>
              </a:rPr>
              <a:t>I think they have all spent time with our book bug volunteer through their own choice</a:t>
            </a:r>
            <a:r>
              <a:rPr lang="en-GB" sz="1200" dirty="0" smtClean="0">
                <a:latin typeface="Arial" panose="020B0604020202020204" pitchFamily="34" charset="0"/>
                <a:cs typeface="Arial" panose="020B0604020202020204" pitchFamily="34" charset="0"/>
              </a:rPr>
              <a:t>.</a:t>
            </a:r>
            <a:r>
              <a:rPr lang="en-GB" sz="1200" dirty="0" smtClean="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3036957" y="4922538"/>
            <a:ext cx="4318028" cy="738664"/>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“The children respond well to the routine of regular visits and await his arrival ;“he reads to us he does!!” they remind us.”</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8" name="TextBox 17"/>
          <p:cNvSpPr txBox="1"/>
          <p:nvPr/>
        </p:nvSpPr>
        <p:spPr>
          <a:xfrm>
            <a:off x="471982" y="4762313"/>
            <a:ext cx="1314784" cy="646331"/>
          </a:xfrm>
          <a:prstGeom prst="rect">
            <a:avLst/>
          </a:prstGeom>
          <a:noFill/>
        </p:spPr>
        <p:txBody>
          <a:bodyPr wrap="none" rtlCol="0">
            <a:spAutoFit/>
          </a:bodyPr>
          <a:lstStyle/>
          <a:p>
            <a:r>
              <a:rPr lang="en-GB" dirty="0">
                <a:solidFill>
                  <a:prstClr val="black"/>
                </a:solidFill>
              </a:rPr>
              <a:t>Book </a:t>
            </a:r>
            <a:r>
              <a:rPr lang="en-GB" dirty="0" smtClean="0">
                <a:solidFill>
                  <a:prstClr val="black"/>
                </a:solidFill>
              </a:rPr>
              <a:t>Bugs   </a:t>
            </a:r>
            <a:endParaRPr lang="en-GB" dirty="0">
              <a:solidFill>
                <a:prstClr val="black"/>
              </a:solidFill>
            </a:endParaRPr>
          </a:p>
          <a:p>
            <a:r>
              <a:rPr lang="en-GB" dirty="0" smtClean="0">
                <a:solidFill>
                  <a:prstClr val="black"/>
                </a:solidFill>
              </a:rPr>
              <a:t>Keynsham </a:t>
            </a:r>
            <a:endParaRPr lang="en-GB" dirty="0">
              <a:solidFill>
                <a:prstClr val="black"/>
              </a:solidFill>
            </a:endParaRPr>
          </a:p>
        </p:txBody>
      </p:sp>
      <p:sp>
        <p:nvSpPr>
          <p:cNvPr id="19" name="TextBox 18"/>
          <p:cNvSpPr txBox="1"/>
          <p:nvPr/>
        </p:nvSpPr>
        <p:spPr>
          <a:xfrm>
            <a:off x="3928559" y="2192090"/>
            <a:ext cx="3273314" cy="1107996"/>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“For us, Book Bugs is a very successful project We have chosen to extend the children’s interest in books by visiting the library and creating our own lending library.”.”  </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3" name="TextBox 12"/>
          <p:cNvSpPr txBox="1"/>
          <p:nvPr/>
        </p:nvSpPr>
        <p:spPr>
          <a:xfrm>
            <a:off x="619031" y="2097376"/>
            <a:ext cx="2768572" cy="138499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 We have made changes to our book area to make it more appealing and also explored looking at books in different ways, such as in the small group room in the dark using torches and making a ‘cosy space’ outside in our shelter for looking at books”.</a:t>
            </a:r>
            <a:endParaRPr lang="en-GB" sz="1200" dirty="0">
              <a:latin typeface="Arial" panose="020B0604020202020204" pitchFamily="34" charset="0"/>
              <a:cs typeface="Arial" panose="020B0604020202020204" pitchFamily="34" charset="0"/>
            </a:endParaRPr>
          </a:p>
        </p:txBody>
      </p:sp>
      <p:pic>
        <p:nvPicPr>
          <p:cNvPr id="820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346" y="3577085"/>
            <a:ext cx="29146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392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22571"/>
            <a:ext cx="5256584" cy="792088"/>
          </a:xfrm>
        </p:spPr>
        <p:txBody>
          <a:bodyPr>
            <a:normAutofit fontScale="90000"/>
          </a:bodyPr>
          <a:lstStyle/>
          <a:p>
            <a:r>
              <a:rPr lang="en-GB" b="1" dirty="0"/>
              <a:t/>
            </a:r>
            <a:br>
              <a:rPr lang="en-GB" b="1" dirty="0"/>
            </a:br>
            <a:endParaRPr lang="en-GB" sz="1800" dirty="0">
              <a:latin typeface="Arial" pitchFamily="34" charset="0"/>
              <a:cs typeface="Arial" pitchFamily="34" charset="0"/>
            </a:endParaRPr>
          </a:p>
        </p:txBody>
      </p:sp>
      <p:pic>
        <p:nvPicPr>
          <p:cNvPr id="7" name="rg_hi" descr="Description: Description: Description: http://t0.gstatic.com/images?q=tbn:ANd9GcRTawJWDAd3wdrJQsPy6KKbzfPfEZicXStMxe31wCrauqsMy0xN">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3775" y="1053562"/>
            <a:ext cx="719586" cy="1080120"/>
          </a:xfrm>
          <a:prstGeom prst="rect">
            <a:avLst/>
          </a:prstGeom>
          <a:noFill/>
          <a:ln>
            <a:noFill/>
          </a:ln>
        </p:spPr>
      </p:pic>
      <p:sp>
        <p:nvSpPr>
          <p:cNvPr id="8"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dirty="0" smtClean="0">
                <a:solidFill>
                  <a:prstClr val="white"/>
                </a:solidFill>
              </a:rPr>
              <a:t>Bath and  </a:t>
            </a:r>
            <a:r>
              <a:rPr lang="en-GB" dirty="0">
                <a:solidFill>
                  <a:prstClr val="white"/>
                </a:solidFill>
              </a:rPr>
              <a:t>North East Somerset </a:t>
            </a:r>
            <a:r>
              <a:rPr lang="en-GB" dirty="0" smtClean="0">
                <a:solidFill>
                  <a:prstClr val="white"/>
                </a:solidFill>
              </a:rPr>
              <a:t>– </a:t>
            </a:r>
            <a:r>
              <a:rPr lang="en-GB" i="1" dirty="0" smtClean="0">
                <a:solidFill>
                  <a:prstClr val="white"/>
                </a:solidFill>
              </a:rPr>
              <a:t>The</a:t>
            </a:r>
            <a:r>
              <a:rPr lang="en-GB" dirty="0" smtClean="0">
                <a:solidFill>
                  <a:prstClr val="white"/>
                </a:solidFill>
              </a:rPr>
              <a:t> place </a:t>
            </a:r>
            <a:r>
              <a:rPr lang="en-GB" dirty="0">
                <a:solidFill>
                  <a:prstClr val="white"/>
                </a:solidFill>
              </a:rPr>
              <a:t>to live, </a:t>
            </a:r>
            <a:r>
              <a:rPr lang="en-GB">
                <a:solidFill>
                  <a:prstClr val="white"/>
                </a:solidFill>
              </a:rPr>
              <a:t>work </a:t>
            </a:r>
            <a:r>
              <a:rPr lang="en-GB" smtClean="0">
                <a:solidFill>
                  <a:prstClr val="white"/>
                </a:solidFill>
              </a:rPr>
              <a:t>and visit</a:t>
            </a:r>
            <a:endParaRPr lang="en-GB" dirty="0">
              <a:solidFill>
                <a:prstClr val="whit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05037155"/>
              </p:ext>
            </p:extLst>
          </p:nvPr>
        </p:nvGraphicFramePr>
        <p:xfrm>
          <a:off x="323851" y="307975"/>
          <a:ext cx="1943894" cy="716171"/>
        </p:xfrm>
        <a:graphic>
          <a:graphicData uri="http://schemas.openxmlformats.org/presentationml/2006/ole">
            <mc:AlternateContent xmlns:mc="http://schemas.openxmlformats.org/markup-compatibility/2006">
              <mc:Choice xmlns:v="urn:schemas-microsoft-com:vml" Requires="v">
                <p:oleObj spid="_x0000_s10254" r:id="rId6" imgW="2352381" imgH="866896" progId="">
                  <p:embed/>
                </p:oleObj>
              </mc:Choice>
              <mc:Fallback>
                <p:oleObj r:id="rId6" imgW="2352381" imgH="86689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07975"/>
                        <a:ext cx="1943894" cy="716171"/>
                      </a:xfrm>
                      <a:prstGeom prst="rect">
                        <a:avLst/>
                      </a:prstGeom>
                      <a:noFill/>
                      <a:ln>
                        <a:noFill/>
                      </a:ln>
                      <a:effectLst/>
                    </p:spPr>
                  </p:pic>
                </p:oleObj>
              </mc:Fallback>
            </mc:AlternateContent>
          </a:graphicData>
        </a:graphic>
      </p:graphicFrame>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1081" y="381000"/>
            <a:ext cx="899134" cy="88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5" name="Rectangle 14"/>
          <p:cNvSpPr>
            <a:spLocks noChangeArrowheads="1"/>
          </p:cNvSpPr>
          <p:nvPr/>
        </p:nvSpPr>
        <p:spPr bwMode="auto">
          <a:xfrm>
            <a:off x="0" y="5825083"/>
            <a:ext cx="9144000" cy="1204317"/>
          </a:xfrm>
          <a:prstGeom prst="rect">
            <a:avLst/>
          </a:prstGeom>
          <a:solidFill>
            <a:srgbClr val="00CC5C"/>
          </a:solidFill>
          <a:ln>
            <a:noFill/>
          </a:ln>
          <a:extLst>
            <a:ext uri="{91240B29-F687-4F45-9708-019B960494DF}">
              <a14:hiddenLine xmlns:a14="http://schemas.microsoft.com/office/drawing/2010/main" w="9525" algn="ctr">
                <a:solidFill>
                  <a:srgbClr val="00B0F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solidFill>
                  <a:prstClr val="white"/>
                </a:solidFill>
                <a:latin typeface="Arial" panose="020B0604020202020204" pitchFamily="34" charset="0"/>
                <a:cs typeface="Arial" panose="020B0604020202020204" pitchFamily="34" charset="0"/>
              </a:rPr>
              <a:t> </a:t>
            </a:r>
            <a:r>
              <a:rPr lang="en-GB" sz="2000" b="1" dirty="0">
                <a:solidFill>
                  <a:prstClr val="white"/>
                </a:solidFill>
                <a:latin typeface="Arial" panose="020B0604020202020204" pitchFamily="34" charset="0"/>
                <a:cs typeface="Arial" panose="020B0604020202020204" pitchFamily="34" charset="0"/>
              </a:rPr>
              <a:t> </a:t>
            </a:r>
            <a:endParaRPr lang="en-GB" sz="2000" b="1" dirty="0" smtClean="0">
              <a:solidFill>
                <a:prstClr val="white"/>
              </a:solidFill>
              <a:latin typeface="Arial" panose="020B0604020202020204" pitchFamily="34" charset="0"/>
              <a:cs typeface="Arial" panose="020B0604020202020204" pitchFamily="34" charset="0"/>
            </a:endParaRPr>
          </a:p>
          <a:p>
            <a:r>
              <a:rPr lang="en-GB" sz="2000" b="1" dirty="0">
                <a:solidFill>
                  <a:prstClr val="white"/>
                </a:solidFill>
                <a:latin typeface="Arial" panose="020B0604020202020204" pitchFamily="34" charset="0"/>
                <a:cs typeface="Arial" panose="020B0604020202020204" pitchFamily="34" charset="0"/>
              </a:rPr>
              <a:t> </a:t>
            </a:r>
            <a:r>
              <a:rPr lang="en-GB" sz="2000" b="1" dirty="0" smtClean="0">
                <a:solidFill>
                  <a:prstClr val="white"/>
                </a:solidFill>
                <a:latin typeface="Arial" panose="020B0604020202020204" pitchFamily="34" charset="0"/>
                <a:cs typeface="Arial" panose="020B0604020202020204" pitchFamily="34" charset="0"/>
              </a:rPr>
              <a:t>      </a:t>
            </a:r>
            <a:r>
              <a:rPr lang="en-GB" sz="2400" b="1" dirty="0" smtClean="0">
                <a:solidFill>
                  <a:prstClr val="white"/>
                </a:solidFill>
                <a:latin typeface="Arial" panose="020B0604020202020204" pitchFamily="34" charset="0"/>
                <a:cs typeface="Arial" panose="020B0604020202020204" pitchFamily="34" charset="0"/>
              </a:rPr>
              <a:t>Helping </a:t>
            </a:r>
            <a:r>
              <a:rPr lang="en-GB" sz="2400" b="1" dirty="0">
                <a:solidFill>
                  <a:prstClr val="white"/>
                </a:solidFill>
                <a:latin typeface="Arial" panose="020B0604020202020204" pitchFamily="34" charset="0"/>
                <a:cs typeface="Arial" panose="020B0604020202020204" pitchFamily="34" charset="0"/>
              </a:rPr>
              <a:t>boys to catch the love and fun of reading  </a:t>
            </a:r>
            <a:endParaRPr lang="en-GB" sz="2400" dirty="0">
              <a:solidFill>
                <a:prstClr val="white"/>
              </a:solidFill>
              <a:latin typeface="Arial" panose="020B0604020202020204" pitchFamily="34" charset="0"/>
              <a:cs typeface="Arial" panose="020B0604020202020204" pitchFamily="34" charset="0"/>
            </a:endParaRP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b="1" dirty="0">
                <a:solidFill>
                  <a:prstClr val="black"/>
                </a:solidFill>
              </a:rPr>
              <a:t>Summer 2011											      </a:t>
            </a:r>
            <a:endParaRPr lang="en-GB" dirty="0">
              <a:solidFill>
                <a:prstClr val="black"/>
              </a:solidFill>
            </a:endParaRPr>
          </a:p>
          <a:p>
            <a:r>
              <a:rPr lang="en-GB" dirty="0">
                <a:solidFill>
                  <a:prstClr val="black"/>
                </a:solidFill>
              </a:rPr>
              <a:t> </a:t>
            </a:r>
          </a:p>
          <a:p>
            <a:endParaRPr lang="en-GB" dirty="0">
              <a:solidFill>
                <a:prstClr val="black"/>
              </a:solidFill>
            </a:endParaRPr>
          </a:p>
        </p:txBody>
      </p:sp>
      <p:sp>
        <p:nvSpPr>
          <p:cNvPr id="6" name="AutoShape 15"/>
          <p:cNvSpPr>
            <a:spLocks noChangeArrowheads="1"/>
          </p:cNvSpPr>
          <p:nvPr/>
        </p:nvSpPr>
        <p:spPr bwMode="auto">
          <a:xfrm>
            <a:off x="7887187" y="5106152"/>
            <a:ext cx="928687" cy="1000125"/>
          </a:xfrm>
          <a:prstGeom prst="rtTriangle">
            <a:avLst/>
          </a:prstGeom>
          <a:solidFill>
            <a:srgbClr val="00CC5C"/>
          </a:solidFill>
          <a:ln>
            <a:noFill/>
          </a:ln>
          <a:extLst>
            <a:ext uri="{91240B29-F687-4F45-9708-019B960494DF}">
              <a14:hiddenLine xmlns:a14="http://schemas.microsoft.com/office/drawing/2010/main" w="9525" algn="ctr">
                <a:solidFill>
                  <a:srgbClr val="003F7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2341" y="5909922"/>
            <a:ext cx="810771" cy="87179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2" name="Oval Callout 11"/>
          <p:cNvSpPr/>
          <p:nvPr/>
        </p:nvSpPr>
        <p:spPr>
          <a:xfrm>
            <a:off x="179513" y="4441774"/>
            <a:ext cx="2304256" cy="1477454"/>
          </a:xfrm>
          <a:prstGeom prst="wedgeEllipseCallout">
            <a:avLst>
              <a:gd name="adj1" fmla="val -44695"/>
              <a:gd name="adj2" fmla="val 47344"/>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a:p>
            <a:endParaRPr lang="en-GB" dirty="0" smtClean="0">
              <a:solidFill>
                <a:prstClr val="white"/>
              </a:solidFill>
              <a:latin typeface="Arial" panose="020B0604020202020204" pitchFamily="34" charset="0"/>
              <a:cs typeface="Arial" panose="020B0604020202020204" pitchFamily="34" charset="0"/>
            </a:endParaRPr>
          </a:p>
          <a:p>
            <a:endParaRPr lang="en-GB" dirty="0">
              <a:solidFill>
                <a:prstClr val="white"/>
              </a:solidFill>
              <a:latin typeface="Arial" panose="020B0604020202020204" pitchFamily="34" charset="0"/>
              <a:cs typeface="Arial" panose="020B0604020202020204" pitchFamily="34" charset="0"/>
            </a:endParaRPr>
          </a:p>
          <a:p>
            <a:pPr algn="ctr"/>
            <a:r>
              <a:rPr lang="en-GB" dirty="0" smtClean="0">
                <a:solidFill>
                  <a:prstClr val="white"/>
                </a:solidFill>
                <a:latin typeface="Arial" panose="020B0604020202020204" pitchFamily="34" charset="0"/>
                <a:cs typeface="Arial" panose="020B0604020202020204" pitchFamily="34" charset="0"/>
              </a:rPr>
              <a:t> </a:t>
            </a:r>
            <a:r>
              <a:rPr lang="en-GB" dirty="0" smtClean="0">
                <a:solidFill>
                  <a:prstClr val="white"/>
                </a:solidFill>
              </a:rPr>
              <a:t>in </a:t>
            </a:r>
          </a:p>
        </p:txBody>
      </p:sp>
      <p:sp>
        <p:nvSpPr>
          <p:cNvPr id="4" name="Rectangle 3"/>
          <p:cNvSpPr/>
          <p:nvPr/>
        </p:nvSpPr>
        <p:spPr>
          <a:xfrm>
            <a:off x="2405964" y="286426"/>
            <a:ext cx="3942184" cy="754053"/>
          </a:xfrm>
          <a:prstGeom prst="rect">
            <a:avLst/>
          </a:prstGeom>
        </p:spPr>
        <p:txBody>
          <a:bodyPr wrap="square">
            <a:spAutoFit/>
          </a:bodyPr>
          <a:lstStyle/>
          <a:p>
            <a:r>
              <a:rPr lang="en-GB" sz="2700" b="1" dirty="0" smtClean="0">
                <a:solidFill>
                  <a:srgbClr val="FF0000"/>
                </a:solidFill>
                <a:latin typeface="Arial" pitchFamily="34" charset="0"/>
                <a:cs typeface="Arial" pitchFamily="34" charset="0"/>
              </a:rPr>
              <a:t>    The </a:t>
            </a:r>
            <a:r>
              <a:rPr lang="en-GB" sz="2700" b="1" dirty="0">
                <a:solidFill>
                  <a:srgbClr val="FF0000"/>
                </a:solidFill>
                <a:latin typeface="Arial" pitchFamily="34" charset="0"/>
                <a:cs typeface="Arial" pitchFamily="34" charset="0"/>
              </a:rPr>
              <a:t>story so far…</a:t>
            </a:r>
            <a:br>
              <a:rPr lang="en-GB" sz="2700" b="1" dirty="0">
                <a:solidFill>
                  <a:srgbClr val="FF0000"/>
                </a:solidFill>
                <a:latin typeface="Arial" pitchFamily="34" charset="0"/>
                <a:cs typeface="Arial" pitchFamily="34" charset="0"/>
              </a:rPr>
            </a:br>
            <a:r>
              <a:rPr lang="en-GB" sz="1600" b="1" dirty="0">
                <a:solidFill>
                  <a:prstClr val="black"/>
                </a:solidFill>
                <a:latin typeface="Arial" pitchFamily="34" charset="0"/>
                <a:cs typeface="Arial" pitchFamily="34" charset="0"/>
              </a:rPr>
              <a:t>Have </a:t>
            </a:r>
            <a:r>
              <a:rPr lang="en-GB" sz="1600" b="1" dirty="0" smtClean="0">
                <a:solidFill>
                  <a:prstClr val="black"/>
                </a:solidFill>
                <a:latin typeface="Arial" pitchFamily="34" charset="0"/>
                <a:cs typeface="Arial" pitchFamily="34" charset="0"/>
              </a:rPr>
              <a:t>there </a:t>
            </a:r>
            <a:r>
              <a:rPr lang="en-GB" sz="1600" b="1" dirty="0">
                <a:solidFill>
                  <a:prstClr val="black"/>
                </a:solidFill>
                <a:latin typeface="Arial" pitchFamily="34" charset="0"/>
                <a:cs typeface="Arial" pitchFamily="34" charset="0"/>
              </a:rPr>
              <a:t>been any other benefits?</a:t>
            </a:r>
            <a:endParaRPr lang="en-GB" sz="1600" dirty="0">
              <a:solidFill>
                <a:prstClr val="black"/>
              </a:solidFill>
            </a:endParaRPr>
          </a:p>
        </p:txBody>
      </p:sp>
      <p:sp>
        <p:nvSpPr>
          <p:cNvPr id="11" name="TextBox 10"/>
          <p:cNvSpPr txBox="1"/>
          <p:nvPr/>
        </p:nvSpPr>
        <p:spPr>
          <a:xfrm>
            <a:off x="2516614" y="1268760"/>
            <a:ext cx="4937226" cy="738664"/>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Very much enjoyed it – a real antidote to office work and hopefully of benefit to the children/teachers/school.  Made to feel really welcome </a:t>
            </a:r>
            <a:r>
              <a:rPr lang="en-GB" sz="1200" dirty="0" smtClean="0">
                <a:solidFill>
                  <a:prstClr val="black"/>
                </a:solidFill>
                <a:latin typeface="Arial" panose="020B0604020202020204" pitchFamily="34" charset="0"/>
                <a:cs typeface="Arial" panose="020B0604020202020204" pitchFamily="34" charset="0"/>
              </a:rPr>
              <a:t>.”  </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4" name="TextBox 13"/>
          <p:cNvSpPr txBox="1"/>
          <p:nvPr/>
        </p:nvSpPr>
        <p:spPr>
          <a:xfrm>
            <a:off x="471982" y="2572437"/>
            <a:ext cx="5695430" cy="1107996"/>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Immersion </a:t>
            </a:r>
            <a:r>
              <a:rPr lang="en-GB" sz="1200" dirty="0">
                <a:latin typeface="Arial" panose="020B0604020202020204" pitchFamily="34" charset="0"/>
                <a:cs typeface="Arial" panose="020B0604020202020204" pitchFamily="34" charset="0"/>
              </a:rPr>
              <a:t>into a very different environment to my normal activity – a lot of fun indulging in play (memories of my own children at that age) and sometimes seeing  surprising behaviour parallels of the children to that of some </a:t>
            </a:r>
            <a:r>
              <a:rPr lang="en-GB" sz="1200" dirty="0" smtClean="0">
                <a:latin typeface="Arial" panose="020B0604020202020204" pitchFamily="34" charset="0"/>
                <a:cs typeface="Arial" panose="020B0604020202020204" pitchFamily="34" charset="0"/>
              </a:rPr>
              <a:t>committees </a:t>
            </a:r>
          </a:p>
          <a:p>
            <a:r>
              <a:rPr lang="en-GB" sz="1200" dirty="0" smtClean="0">
                <a:latin typeface="Arial" panose="020B0604020202020204" pitchFamily="34" charset="0"/>
                <a:cs typeface="Arial" panose="020B0604020202020204" pitchFamily="34" charset="0"/>
              </a:rPr>
              <a:t>I </a:t>
            </a:r>
            <a:r>
              <a:rPr lang="en-GB" sz="1200" dirty="0">
                <a:latin typeface="Arial" panose="020B0604020202020204" pitchFamily="34" charset="0"/>
                <a:cs typeface="Arial" panose="020B0604020202020204" pitchFamily="34" charset="0"/>
              </a:rPr>
              <a:t>am required to chair!</a:t>
            </a:r>
            <a:r>
              <a:rPr lang="en-GB" sz="1200" dirty="0" smtClean="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3073372" y="5098058"/>
            <a:ext cx="4318028" cy="923330"/>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Seeing how a modern Nursery environment works has been interesting. The levels of interaction and facilities are far higher than I previously thought were the case</a:t>
            </a:r>
            <a:r>
              <a:rPr lang="en-GB" sz="1200" dirty="0" smtClean="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18" name="TextBox 17"/>
          <p:cNvSpPr txBox="1"/>
          <p:nvPr/>
        </p:nvSpPr>
        <p:spPr>
          <a:xfrm>
            <a:off x="471982" y="4762313"/>
            <a:ext cx="1314784" cy="646331"/>
          </a:xfrm>
          <a:prstGeom prst="rect">
            <a:avLst/>
          </a:prstGeom>
          <a:noFill/>
        </p:spPr>
        <p:txBody>
          <a:bodyPr wrap="none" rtlCol="0">
            <a:spAutoFit/>
          </a:bodyPr>
          <a:lstStyle/>
          <a:p>
            <a:r>
              <a:rPr lang="en-GB" dirty="0">
                <a:solidFill>
                  <a:prstClr val="black"/>
                </a:solidFill>
              </a:rPr>
              <a:t>Book </a:t>
            </a:r>
            <a:r>
              <a:rPr lang="en-GB" dirty="0" smtClean="0">
                <a:solidFill>
                  <a:prstClr val="black"/>
                </a:solidFill>
              </a:rPr>
              <a:t>Bugs   </a:t>
            </a:r>
            <a:endParaRPr lang="en-GB" dirty="0">
              <a:solidFill>
                <a:prstClr val="black"/>
              </a:solidFill>
            </a:endParaRPr>
          </a:p>
          <a:p>
            <a:r>
              <a:rPr lang="en-GB" dirty="0" smtClean="0">
                <a:solidFill>
                  <a:prstClr val="black"/>
                </a:solidFill>
              </a:rPr>
              <a:t>Keynsham </a:t>
            </a:r>
            <a:endParaRPr lang="en-GB" dirty="0">
              <a:solidFill>
                <a:prstClr val="black"/>
              </a:solidFill>
            </a:endParaRPr>
          </a:p>
        </p:txBody>
      </p:sp>
      <p:sp>
        <p:nvSpPr>
          <p:cNvPr id="19" name="TextBox 18"/>
          <p:cNvSpPr txBox="1"/>
          <p:nvPr/>
        </p:nvSpPr>
        <p:spPr>
          <a:xfrm>
            <a:off x="649298" y="3558587"/>
            <a:ext cx="5698850" cy="1292662"/>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 For me it </a:t>
            </a:r>
            <a:r>
              <a:rPr lang="en-GB" sz="1200" dirty="0">
                <a:latin typeface="Arial" panose="020B0604020202020204" pitchFamily="34" charset="0"/>
                <a:cs typeface="Arial" panose="020B0604020202020204" pitchFamily="34" charset="0"/>
              </a:rPr>
              <a:t>is heartening to feel I am making a very small contribution to </a:t>
            </a:r>
            <a:r>
              <a:rPr lang="en-GB" sz="1200" dirty="0" smtClean="0">
                <a:latin typeface="Arial" panose="020B0604020202020204" pitchFamily="34" charset="0"/>
                <a:cs typeface="Arial" panose="020B0604020202020204" pitchFamily="34" charset="0"/>
              </a:rPr>
              <a:t>the educational </a:t>
            </a:r>
            <a:r>
              <a:rPr lang="en-GB" sz="1200" dirty="0">
                <a:latin typeface="Arial" panose="020B0604020202020204" pitchFamily="34" charset="0"/>
                <a:cs typeface="Arial" panose="020B0604020202020204" pitchFamily="34" charset="0"/>
              </a:rPr>
              <a:t>experience of a few children.  I feel encouraged to do more and</a:t>
            </a:r>
          </a:p>
          <a:p>
            <a:r>
              <a:rPr lang="en-GB" sz="1200" dirty="0">
                <a:latin typeface="Arial" panose="020B0604020202020204" pitchFamily="34" charset="0"/>
                <a:cs typeface="Arial" panose="020B0604020202020204" pitchFamily="34" charset="0"/>
              </a:rPr>
              <a:t>wonder whether I could be of use elsewhere</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endParaRPr lang="en-GB" sz="1200" dirty="0"/>
          </a:p>
          <a:p>
            <a:r>
              <a:rPr lang="en-GB" sz="1200" dirty="0" smtClean="0">
                <a:solidFill>
                  <a:prstClr val="black"/>
                </a:solidFill>
                <a:latin typeface="Arial" panose="020B0604020202020204" pitchFamily="34" charset="0"/>
                <a:cs typeface="Arial" panose="020B0604020202020204" pitchFamily="34" charset="0"/>
              </a:rPr>
              <a:t> </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20" name="TextBox 19"/>
          <p:cNvSpPr txBox="1"/>
          <p:nvPr/>
        </p:nvSpPr>
        <p:spPr>
          <a:xfrm>
            <a:off x="914358" y="1828800"/>
            <a:ext cx="4318028" cy="923330"/>
          </a:xfrm>
          <a:prstGeom prst="rect">
            <a:avLst/>
          </a:prstGeom>
          <a:noFill/>
        </p:spPr>
        <p:txBody>
          <a:bodyPr wrap="square" rtlCol="0">
            <a:spAutoFit/>
          </a:bodyPr>
          <a:lstStyle/>
          <a:p>
            <a:r>
              <a:rPr lang="en-GB" sz="1200" dirty="0" smtClean="0">
                <a:solidFill>
                  <a:prstClr val="black"/>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I have really enjoyed my hour of doing something so different to the majority of my day job. It has also increased my confidence in talking to children within my day job</a:t>
            </a:r>
            <a:r>
              <a:rPr lang="en-GB" sz="1200" dirty="0" smtClean="0">
                <a:latin typeface="Arial" panose="020B0604020202020204" pitchFamily="34" charset="0"/>
                <a:cs typeface="Arial" panose="020B0604020202020204" pitchFamily="34" charset="0"/>
              </a:rPr>
              <a:t>!</a:t>
            </a:r>
            <a:r>
              <a:rPr lang="en-GB" sz="1200" dirty="0" smtClean="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21" name="TextBox 20"/>
          <p:cNvSpPr txBox="1"/>
          <p:nvPr/>
        </p:nvSpPr>
        <p:spPr>
          <a:xfrm>
            <a:off x="2578133" y="4343400"/>
            <a:ext cx="4432267" cy="646331"/>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There is no doubt that the aims of the Project are </a:t>
            </a:r>
            <a:r>
              <a:rPr lang="en-GB" sz="1200" dirty="0" smtClean="0">
                <a:latin typeface="Arial" panose="020B0604020202020204" pitchFamily="34" charset="0"/>
                <a:cs typeface="Arial" panose="020B0604020202020204" pitchFamily="34" charset="0"/>
              </a:rPr>
              <a:t>laudable. It may </a:t>
            </a:r>
            <a:r>
              <a:rPr lang="en-GB" sz="1200" dirty="0">
                <a:latin typeface="Arial" panose="020B0604020202020204" pitchFamily="34" charset="0"/>
                <a:cs typeface="Arial" panose="020B0604020202020204" pitchFamily="34" charset="0"/>
              </a:rPr>
              <a:t>be apparent that children are benefitting </a:t>
            </a:r>
            <a:r>
              <a:rPr lang="en-GB" sz="1200" dirty="0" smtClean="0">
                <a:latin typeface="Arial" panose="020B0604020202020204" pitchFamily="34" charset="0"/>
                <a:cs typeface="Arial" panose="020B0604020202020204" pitchFamily="34" charset="0"/>
              </a:rPr>
              <a:t>…benefits </a:t>
            </a:r>
            <a:r>
              <a:rPr lang="en-GB" sz="1200" dirty="0">
                <a:latin typeface="Arial" panose="020B0604020202020204" pitchFamily="34" charset="0"/>
                <a:cs typeface="Arial" panose="020B0604020202020204" pitchFamily="34" charset="0"/>
              </a:rPr>
              <a:t>may not be obvious immediately but only much later</a:t>
            </a:r>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6439304" y="3558587"/>
            <a:ext cx="2572682" cy="1015663"/>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“Keynsham </a:t>
            </a:r>
            <a:r>
              <a:rPr lang="en-GB" sz="1200" dirty="0">
                <a:latin typeface="Arial" panose="020B0604020202020204" pitchFamily="34" charset="0"/>
                <a:cs typeface="Arial" panose="020B0604020202020204" pitchFamily="34" charset="0"/>
              </a:rPr>
              <a:t>Library staff have been extremely helpful and supportive</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r>
              <a:rPr lang="en-GB" dirty="0"/>
              <a:t> </a:t>
            </a:r>
          </a:p>
          <a:p>
            <a:endParaRPr lang="en-GB" dirty="0"/>
          </a:p>
        </p:txBody>
      </p:sp>
      <p:sp>
        <p:nvSpPr>
          <p:cNvPr id="13" name="TextBox 12"/>
          <p:cNvSpPr txBox="1"/>
          <p:nvPr/>
        </p:nvSpPr>
        <p:spPr>
          <a:xfrm>
            <a:off x="5645112" y="1926106"/>
            <a:ext cx="3048000"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“I have thoroughly enjoyed that one hour a week; 3 and 4 years are great ages to be involved with young children.”</a:t>
            </a:r>
            <a:endParaRPr lang="en-GB" dirty="0"/>
          </a:p>
        </p:txBody>
      </p:sp>
    </p:spTree>
    <p:extLst>
      <p:ext uri="{BB962C8B-B14F-4D97-AF65-F5344CB8AC3E}">
        <p14:creationId xmlns:p14="http://schemas.microsoft.com/office/powerpoint/2010/main" val="246873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Autofit/>
          </a:bodyPr>
          <a:lstStyle/>
          <a:p>
            <a:r>
              <a:rPr lang="en-GB" sz="2000" b="1" dirty="0" smtClean="0">
                <a:latin typeface="Arial" panose="020B0604020202020204" pitchFamily="34" charset="0"/>
                <a:cs typeface="Arial" panose="020B0604020202020204" pitchFamily="34" charset="0"/>
              </a:rPr>
              <a:t>Has Book Bugs made a difference to individual children?</a:t>
            </a:r>
            <a:endParaRPr lang="en-GB" sz="2000" b="1" i="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066800"/>
            <a:ext cx="8229600" cy="5181600"/>
          </a:xfrm>
        </p:spPr>
        <p:txBody>
          <a:bodyPr>
            <a:normAutofit fontScale="92500" lnSpcReduction="20000"/>
          </a:bodyPr>
          <a:lstStyle/>
          <a:p>
            <a:pPr marL="0" indent="0">
              <a:buNone/>
            </a:pPr>
            <a:r>
              <a:rPr lang="en-GB" sz="2400" dirty="0" smtClean="0">
                <a:latin typeface="Arial" panose="020B0604020202020204" pitchFamily="34" charset="0"/>
                <a:cs typeface="Arial" panose="020B0604020202020204" pitchFamily="34" charset="0"/>
              </a:rPr>
              <a:t>Settings were asked to assess up to six boys against whether they never, rarely, sometimes or often:</a:t>
            </a:r>
          </a:p>
          <a:p>
            <a:pPr marL="0" indent="0">
              <a:buNone/>
            </a:pPr>
            <a:endParaRPr lang="en-GB" sz="2400" dirty="0" smtClean="0"/>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Asked for a book to be shared with him</a:t>
            </a:r>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Looked at books independently, &amp; handled them carefully, the correct way up</a:t>
            </a:r>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Showed interest in the words and print in books &amp; in the environment</a:t>
            </a:r>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Filled in the missing words in a known story and knew what was coming next</a:t>
            </a:r>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Used some vocabulary and phrases influenced by books</a:t>
            </a:r>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Talked with others about what he had read  </a:t>
            </a:r>
          </a:p>
          <a:p>
            <a:pPr lvl="1">
              <a:buFont typeface="Wingdings" panose="05000000000000000000" pitchFamily="2" charset="2"/>
              <a:buChar char="q"/>
            </a:pPr>
            <a:r>
              <a:rPr lang="en-GB" sz="1900" dirty="0" smtClean="0">
                <a:latin typeface="Arial" panose="020B0604020202020204" pitchFamily="34" charset="0"/>
                <a:cs typeface="Arial" panose="020B0604020202020204" pitchFamily="34" charset="0"/>
              </a:rPr>
              <a:t>Knew that information could be discovered in books &amp; computers</a:t>
            </a:r>
          </a:p>
          <a:p>
            <a:pPr marL="0" indent="0">
              <a:buNone/>
            </a:pPr>
            <a:endParaRPr lang="en-GB" sz="2400" dirty="0" smtClean="0"/>
          </a:p>
          <a:p>
            <a:pPr marL="0" indent="0">
              <a:buNone/>
            </a:pPr>
            <a:r>
              <a:rPr lang="en-GB" sz="2400" dirty="0" smtClean="0">
                <a:latin typeface="Arial" panose="020B0604020202020204" pitchFamily="34" charset="0"/>
                <a:cs typeface="Arial" panose="020B0604020202020204" pitchFamily="34" charset="0"/>
              </a:rPr>
              <a:t>Each boy was scored 1 (Never) to 4 (Always) for each </a:t>
            </a:r>
          </a:p>
          <a:p>
            <a:pPr marL="0" indent="0">
              <a:buNone/>
            </a:pPr>
            <a:r>
              <a:rPr lang="en-GB" sz="2400" dirty="0" smtClean="0">
                <a:latin typeface="Arial" panose="020B0604020202020204" pitchFamily="34" charset="0"/>
                <a:cs typeface="Arial" panose="020B0604020202020204" pitchFamily="34" charset="0"/>
              </a:rPr>
              <a:t>In Radstock: 5 settings evaluated a total of  17 boys </a:t>
            </a:r>
          </a:p>
          <a:p>
            <a:pPr marL="0" indent="0">
              <a:buNone/>
            </a:pPr>
            <a:r>
              <a:rPr lang="en-GB" sz="2400" dirty="0" smtClean="0">
                <a:latin typeface="Arial" panose="020B0604020202020204" pitchFamily="34" charset="0"/>
                <a:cs typeface="Arial" panose="020B0604020202020204" pitchFamily="34" charset="0"/>
              </a:rPr>
              <a:t>In Keynsham:  5 settings evaluated a total of  15 boys</a:t>
            </a:r>
          </a:p>
          <a:p>
            <a:pPr marL="0" indent="0">
              <a:buNone/>
            </a:pPr>
            <a:r>
              <a:rPr lang="en-GB" sz="2400" dirty="0" smtClean="0">
                <a:latin typeface="Arial" panose="020B0604020202020204" pitchFamily="34" charset="0"/>
                <a:cs typeface="Arial" panose="020B0604020202020204" pitchFamily="34" charset="0"/>
              </a:rPr>
              <a:t>More data still to be added from both areas…</a:t>
            </a:r>
          </a:p>
          <a:p>
            <a:pPr lvl="1"/>
            <a:endParaRPr lang="en-GB" dirty="0" smtClean="0"/>
          </a:p>
          <a:p>
            <a:pPr lvl="1"/>
            <a:endParaRPr lang="en-GB" dirty="0"/>
          </a:p>
        </p:txBody>
      </p:sp>
      <p:pic>
        <p:nvPicPr>
          <p:cNvPr id="4" name="Picture 3" descr="Book Bugs Logo.JPG"/>
          <p:cNvPicPr>
            <a:picLocks noChangeAspect="1"/>
          </p:cNvPicPr>
          <p:nvPr/>
        </p:nvPicPr>
        <p:blipFill>
          <a:blip r:embed="rId3" cstate="print"/>
          <a:stretch>
            <a:fillRect/>
          </a:stretch>
        </p:blipFill>
        <p:spPr>
          <a:xfrm>
            <a:off x="8009466" y="5638800"/>
            <a:ext cx="867833" cy="952500"/>
          </a:xfrm>
          <a:prstGeom prst="rect">
            <a:avLst/>
          </a:prstGeom>
        </p:spPr>
      </p:pic>
      <p:pic>
        <p:nvPicPr>
          <p:cNvPr id="6" name="Picture 5" descr="BANES logo.JPG"/>
          <p:cNvPicPr>
            <a:picLocks noChangeAspect="1"/>
          </p:cNvPicPr>
          <p:nvPr/>
        </p:nvPicPr>
        <p:blipFill>
          <a:blip r:embed="rId4" cstate="print"/>
          <a:stretch>
            <a:fillRect/>
          </a:stretch>
        </p:blipFill>
        <p:spPr>
          <a:xfrm>
            <a:off x="228601" y="6215007"/>
            <a:ext cx="1371600" cy="4429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2165</Words>
  <Application>Microsoft Office PowerPoint</Application>
  <PresentationFormat>On-screen Show (4:3)</PresentationFormat>
  <Paragraphs>288</Paragraphs>
  <Slides>25</Slides>
  <Notes>20</Notes>
  <HiddenSlides>1</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25</vt:i4>
      </vt:variant>
    </vt:vector>
  </HeadingPairs>
  <TitlesOfParts>
    <vt:vector size="27" baseType="lpstr">
      <vt:lpstr>Office Theme</vt:lpstr>
      <vt:lpstr>1_Office Theme</vt:lpstr>
      <vt:lpstr>Book Bugs  Evaluation of Impact </vt:lpstr>
      <vt:lpstr>Book Bugs 2014- 2015  Helping boys to catch the love and fun of reading     </vt:lpstr>
      <vt:lpstr>What difference have Book Bug visits made? How do we know?</vt:lpstr>
      <vt:lpstr>PowerPoint Presentation</vt:lpstr>
      <vt:lpstr>PowerPoint Presentation</vt:lpstr>
      <vt:lpstr> </vt:lpstr>
      <vt:lpstr> </vt:lpstr>
      <vt:lpstr> </vt:lpstr>
      <vt:lpstr>Has Book Bugs made a difference to individual children?</vt:lpstr>
      <vt:lpstr>Example of improvement by one child</vt:lpstr>
      <vt:lpstr>Example 2 Improvement by one child</vt:lpstr>
      <vt:lpstr>Overall Impact in Radstock Five Settings; Seventeen Children </vt:lpstr>
      <vt:lpstr>2.1  Overall Improvement (%)</vt:lpstr>
      <vt:lpstr>Sunflowers Overall Impact</vt:lpstr>
      <vt:lpstr>St Nicholas Overall Impact </vt:lpstr>
      <vt:lpstr>Radstock CC nursery Overall Impact </vt:lpstr>
      <vt:lpstr>Westfield Overall Impact</vt:lpstr>
      <vt:lpstr>Whisty Overall Impact</vt:lpstr>
      <vt:lpstr>Overall Impact in Keynsham Five Settings; fifteen Children</vt:lpstr>
      <vt:lpstr>Chandag Overall Impact</vt:lpstr>
      <vt:lpstr>Castle Overall Impact</vt:lpstr>
      <vt:lpstr>St.Keyna Overall Impact</vt:lpstr>
      <vt:lpstr>Keynsham CC nursery Overall Impact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Bugs Impact Evaluation</dc:title>
  <dc:creator>Richard</dc:creator>
  <cp:lastModifiedBy>Andrew Sandles</cp:lastModifiedBy>
  <cp:revision>43</cp:revision>
  <cp:lastPrinted>2015-06-16T11:29:06Z</cp:lastPrinted>
  <dcterms:created xsi:type="dcterms:W3CDTF">2006-08-16T00:00:00Z</dcterms:created>
  <dcterms:modified xsi:type="dcterms:W3CDTF">2015-10-22T06:55:10Z</dcterms:modified>
</cp:coreProperties>
</file>