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10"/>
  </p:notesMasterIdLst>
  <p:handoutMasterIdLst>
    <p:handoutMasterId r:id="rId11"/>
  </p:handoutMasterIdLst>
  <p:sldIdLst>
    <p:sldId id="1343" r:id="rId5"/>
    <p:sldId id="1380" r:id="rId6"/>
    <p:sldId id="3756" r:id="rId7"/>
    <p:sldId id="3760" r:id="rId8"/>
    <p:sldId id="37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0"/>
  </p:normalViewPr>
  <p:slideViewPr>
    <p:cSldViewPr snapToGrid="0">
      <p:cViewPr varScale="1">
        <p:scale>
          <a:sx n="102" d="100"/>
          <a:sy n="102" d="100"/>
        </p:scale>
        <p:origin x="8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E0C61-032B-0442-AFDE-692B07187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38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BAF04D-49C7-B344-8397-96A3C18EC613}"/>
              </a:ext>
            </a:extLst>
          </p:cNvPr>
          <p:cNvCxnSpPr/>
          <p:nvPr userDrawn="1"/>
        </p:nvCxnSpPr>
        <p:spPr>
          <a:xfrm>
            <a:off x="688301" y="1124744"/>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5130DF76-214E-F449-A3EE-4FB0215D4965}"/>
              </a:ext>
            </a:extLst>
          </p:cNvPr>
          <p:cNvSpPr/>
          <p:nvPr userDrawn="1"/>
        </p:nvSpPr>
        <p:spPr>
          <a:xfrm>
            <a:off x="676863" y="1635642"/>
            <a:ext cx="886053" cy="886053"/>
          </a:xfrm>
          <a:prstGeom prst="ellipse">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5" name="Oval 4">
            <a:extLst>
              <a:ext uri="{FF2B5EF4-FFF2-40B4-BE49-F238E27FC236}">
                <a16:creationId xmlns:a16="http://schemas.microsoft.com/office/drawing/2014/main" id="{56B7A56B-23E0-E54B-BD0C-2CEFF73B534D}"/>
              </a:ext>
            </a:extLst>
          </p:cNvPr>
          <p:cNvSpPr/>
          <p:nvPr userDrawn="1"/>
        </p:nvSpPr>
        <p:spPr>
          <a:xfrm>
            <a:off x="676863" y="2808611"/>
            <a:ext cx="886053" cy="886053"/>
          </a:xfrm>
          <a:prstGeom prst="ellipse">
            <a:avLst/>
          </a:prstGeom>
          <a:solidFill>
            <a:srgbClr val="A6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6" name="Oval 5">
            <a:extLst>
              <a:ext uri="{FF2B5EF4-FFF2-40B4-BE49-F238E27FC236}">
                <a16:creationId xmlns:a16="http://schemas.microsoft.com/office/drawing/2014/main" id="{EE032A09-489D-8B4C-A40B-15CCB72D45B5}"/>
              </a:ext>
            </a:extLst>
          </p:cNvPr>
          <p:cNvSpPr/>
          <p:nvPr userDrawn="1"/>
        </p:nvSpPr>
        <p:spPr>
          <a:xfrm>
            <a:off x="676863" y="3981580"/>
            <a:ext cx="886053" cy="886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a:extLst>
              <a:ext uri="{FF2B5EF4-FFF2-40B4-BE49-F238E27FC236}">
                <a16:creationId xmlns:a16="http://schemas.microsoft.com/office/drawing/2014/main" id="{85DD6BAB-85AC-F94F-B2BE-675E49B57A8B}"/>
              </a:ext>
            </a:extLst>
          </p:cNvPr>
          <p:cNvSpPr/>
          <p:nvPr userDrawn="1"/>
        </p:nvSpPr>
        <p:spPr>
          <a:xfrm>
            <a:off x="4655840" y="1635642"/>
            <a:ext cx="886053" cy="8860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8" name="Oval 7">
            <a:extLst>
              <a:ext uri="{FF2B5EF4-FFF2-40B4-BE49-F238E27FC236}">
                <a16:creationId xmlns:a16="http://schemas.microsoft.com/office/drawing/2014/main" id="{ADF06DBE-FADB-3F49-97CD-ED083D65744B}"/>
              </a:ext>
            </a:extLst>
          </p:cNvPr>
          <p:cNvSpPr/>
          <p:nvPr userDrawn="1"/>
        </p:nvSpPr>
        <p:spPr>
          <a:xfrm>
            <a:off x="4655840" y="2808611"/>
            <a:ext cx="886053" cy="88605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pic>
        <p:nvPicPr>
          <p:cNvPr id="11" name="Picture 10" descr="connect graphics@2x.png">
            <a:extLst>
              <a:ext uri="{FF2B5EF4-FFF2-40B4-BE49-F238E27FC236}">
                <a16:creationId xmlns:a16="http://schemas.microsoft.com/office/drawing/2014/main" id="{D7D44FA3-FDA1-034D-B2E8-E38E7F4DAAE0}"/>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215" b="-207"/>
          <a:stretch/>
        </p:blipFill>
        <p:spPr>
          <a:xfrm>
            <a:off x="7672965" y="299303"/>
            <a:ext cx="4519035" cy="6858000"/>
          </a:xfrm>
          <a:prstGeom prst="rect">
            <a:avLst/>
          </a:prstGeom>
        </p:spPr>
      </p:pic>
      <p:sp>
        <p:nvSpPr>
          <p:cNvPr id="13" name="Text Placeholder 12">
            <a:extLst>
              <a:ext uri="{FF2B5EF4-FFF2-40B4-BE49-F238E27FC236}">
                <a16:creationId xmlns:a16="http://schemas.microsoft.com/office/drawing/2014/main" id="{AAC6F044-4C7A-2E46-986D-17B0F540CC9C}"/>
              </a:ext>
            </a:extLst>
          </p:cNvPr>
          <p:cNvSpPr>
            <a:spLocks noGrp="1"/>
          </p:cNvSpPr>
          <p:nvPr>
            <p:ph type="body" sz="quarter" idx="10" hasCustomPrompt="1"/>
          </p:nvPr>
        </p:nvSpPr>
        <p:spPr>
          <a:xfrm>
            <a:off x="688301" y="510652"/>
            <a:ext cx="4384675" cy="455692"/>
          </a:xfrm>
        </p:spPr>
        <p:txBody>
          <a:bodyPr lIns="0" rIns="90000">
            <a:normAutofit/>
          </a:bodyPr>
          <a:lstStyle>
            <a:lvl1pPr marL="0" indent="0">
              <a:buNone/>
              <a:defRPr sz="3600">
                <a:solidFill>
                  <a:srgbClr val="4A4A4A"/>
                </a:solidFill>
                <a:latin typeface="Arial" panose="020B0604020202020204" pitchFamily="34" charset="0"/>
                <a:cs typeface="Arial" panose="020B0604020202020204" pitchFamily="34" charset="0"/>
              </a:defRPr>
            </a:lvl1pPr>
          </a:lstStyle>
          <a:p>
            <a:pPr lvl="0"/>
            <a:r>
              <a:rPr lang="en-GB"/>
              <a:t>Contents</a:t>
            </a:r>
            <a:endParaRPr lang="en-US"/>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703388" y="163512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7" name="Text Placeholder 15">
            <a:extLst>
              <a:ext uri="{FF2B5EF4-FFF2-40B4-BE49-F238E27FC236}">
                <a16:creationId xmlns:a16="http://schemas.microsoft.com/office/drawing/2014/main" id="{D4F1EB42-94A9-AB44-81CF-CDAC05B976DB}"/>
              </a:ext>
            </a:extLst>
          </p:cNvPr>
          <p:cNvSpPr>
            <a:spLocks noGrp="1"/>
          </p:cNvSpPr>
          <p:nvPr>
            <p:ph type="body" sz="quarter" idx="12"/>
          </p:nvPr>
        </p:nvSpPr>
        <p:spPr>
          <a:xfrm>
            <a:off x="5722532" y="2807392"/>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ext Placeholder 15">
            <a:extLst>
              <a:ext uri="{FF2B5EF4-FFF2-40B4-BE49-F238E27FC236}">
                <a16:creationId xmlns:a16="http://schemas.microsoft.com/office/drawing/2014/main" id="{8BBBA355-9431-C84D-BA33-49CD4B0E972D}"/>
              </a:ext>
            </a:extLst>
          </p:cNvPr>
          <p:cNvSpPr>
            <a:spLocks noGrp="1"/>
          </p:cNvSpPr>
          <p:nvPr>
            <p:ph type="body" sz="quarter" idx="13"/>
          </p:nvPr>
        </p:nvSpPr>
        <p:spPr>
          <a:xfrm>
            <a:off x="5722532" y="1635443"/>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15">
            <a:extLst>
              <a:ext uri="{FF2B5EF4-FFF2-40B4-BE49-F238E27FC236}">
                <a16:creationId xmlns:a16="http://schemas.microsoft.com/office/drawing/2014/main" id="{82223E7F-BC92-FB4C-A108-0B1F2E16E72D}"/>
              </a:ext>
            </a:extLst>
          </p:cNvPr>
          <p:cNvSpPr>
            <a:spLocks noGrp="1"/>
          </p:cNvSpPr>
          <p:nvPr>
            <p:ph type="body" sz="quarter" idx="14"/>
          </p:nvPr>
        </p:nvSpPr>
        <p:spPr>
          <a:xfrm>
            <a:off x="1703388" y="2812450"/>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5">
            <a:extLst>
              <a:ext uri="{FF2B5EF4-FFF2-40B4-BE49-F238E27FC236}">
                <a16:creationId xmlns:a16="http://schemas.microsoft.com/office/drawing/2014/main" id="{02E1298F-3DD1-C845-87DE-F3B19ABF10EB}"/>
              </a:ext>
            </a:extLst>
          </p:cNvPr>
          <p:cNvSpPr>
            <a:spLocks noGrp="1"/>
          </p:cNvSpPr>
          <p:nvPr>
            <p:ph type="body" sz="quarter" idx="15"/>
          </p:nvPr>
        </p:nvSpPr>
        <p:spPr>
          <a:xfrm>
            <a:off x="1703388" y="398977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22">
            <a:extLst>
              <a:ext uri="{FF2B5EF4-FFF2-40B4-BE49-F238E27FC236}">
                <a16:creationId xmlns:a16="http://schemas.microsoft.com/office/drawing/2014/main" id="{2377FCF3-83D0-3247-B688-2435A9DB49D9}"/>
              </a:ext>
            </a:extLst>
          </p:cNvPr>
          <p:cNvSpPr>
            <a:spLocks noGrp="1"/>
          </p:cNvSpPr>
          <p:nvPr>
            <p:ph type="body" sz="quarter" idx="17" hasCustomPrompt="1"/>
          </p:nvPr>
        </p:nvSpPr>
        <p:spPr>
          <a:xfrm>
            <a:off x="676863" y="1634898"/>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1</a:t>
            </a:r>
            <a:endParaRPr lang="en-US"/>
          </a:p>
        </p:txBody>
      </p:sp>
      <p:sp>
        <p:nvSpPr>
          <p:cNvPr id="24" name="Text Placeholder 22">
            <a:extLst>
              <a:ext uri="{FF2B5EF4-FFF2-40B4-BE49-F238E27FC236}">
                <a16:creationId xmlns:a16="http://schemas.microsoft.com/office/drawing/2014/main" id="{ED996637-1404-2347-A62B-B04AFC5A1F26}"/>
              </a:ext>
            </a:extLst>
          </p:cNvPr>
          <p:cNvSpPr>
            <a:spLocks noGrp="1"/>
          </p:cNvSpPr>
          <p:nvPr>
            <p:ph type="body" sz="quarter" idx="18" hasCustomPrompt="1"/>
          </p:nvPr>
        </p:nvSpPr>
        <p:spPr>
          <a:xfrm>
            <a:off x="676863" y="2812299"/>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2</a:t>
            </a:r>
            <a:endParaRPr lang="en-US"/>
          </a:p>
        </p:txBody>
      </p:sp>
      <p:sp>
        <p:nvSpPr>
          <p:cNvPr id="25" name="Text Placeholder 22">
            <a:extLst>
              <a:ext uri="{FF2B5EF4-FFF2-40B4-BE49-F238E27FC236}">
                <a16:creationId xmlns:a16="http://schemas.microsoft.com/office/drawing/2014/main" id="{655F92E9-1163-B74D-A0CC-EC6A9081BD20}"/>
              </a:ext>
            </a:extLst>
          </p:cNvPr>
          <p:cNvSpPr>
            <a:spLocks noGrp="1"/>
          </p:cNvSpPr>
          <p:nvPr>
            <p:ph type="body" sz="quarter" idx="19" hasCustomPrompt="1"/>
          </p:nvPr>
        </p:nvSpPr>
        <p:spPr>
          <a:xfrm>
            <a:off x="676863" y="3989700"/>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
        <p:nvSpPr>
          <p:cNvPr id="26" name="Text Placeholder 22">
            <a:extLst>
              <a:ext uri="{FF2B5EF4-FFF2-40B4-BE49-F238E27FC236}">
                <a16:creationId xmlns:a16="http://schemas.microsoft.com/office/drawing/2014/main" id="{0D7227B2-F3E6-634A-81D4-6123FE499814}"/>
              </a:ext>
            </a:extLst>
          </p:cNvPr>
          <p:cNvSpPr>
            <a:spLocks noGrp="1"/>
          </p:cNvSpPr>
          <p:nvPr>
            <p:ph type="body" sz="quarter" idx="20" hasCustomPrompt="1"/>
          </p:nvPr>
        </p:nvSpPr>
        <p:spPr>
          <a:xfrm>
            <a:off x="4655839" y="1614047"/>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5</a:t>
            </a:r>
            <a:endParaRPr lang="en-US"/>
          </a:p>
        </p:txBody>
      </p:sp>
      <p:sp>
        <p:nvSpPr>
          <p:cNvPr id="27" name="Text Placeholder 22">
            <a:extLst>
              <a:ext uri="{FF2B5EF4-FFF2-40B4-BE49-F238E27FC236}">
                <a16:creationId xmlns:a16="http://schemas.microsoft.com/office/drawing/2014/main" id="{41077447-ED4F-6345-B4E4-520BB9A6A5F2}"/>
              </a:ext>
            </a:extLst>
          </p:cNvPr>
          <p:cNvSpPr>
            <a:spLocks noGrp="1"/>
          </p:cNvSpPr>
          <p:nvPr>
            <p:ph type="body" sz="quarter" idx="21" hasCustomPrompt="1"/>
          </p:nvPr>
        </p:nvSpPr>
        <p:spPr>
          <a:xfrm>
            <a:off x="4655838" y="2794214"/>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6</a:t>
            </a:r>
            <a:endParaRPr lang="en-US"/>
          </a:p>
        </p:txBody>
      </p:sp>
      <p:sp>
        <p:nvSpPr>
          <p:cNvPr id="29" name="Rectangle 28">
            <a:extLst>
              <a:ext uri="{FF2B5EF4-FFF2-40B4-BE49-F238E27FC236}">
                <a16:creationId xmlns:a16="http://schemas.microsoft.com/office/drawing/2014/main" id="{34878167-C572-0041-AE06-589E4744A70D}"/>
              </a:ext>
            </a:extLst>
          </p:cNvPr>
          <p:cNvSpPr/>
          <p:nvPr userDrawn="1"/>
        </p:nvSpPr>
        <p:spPr>
          <a:xfrm>
            <a:off x="10128448" y="6311183"/>
            <a:ext cx="1654774" cy="26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Oval 20">
            <a:extLst>
              <a:ext uri="{FF2B5EF4-FFF2-40B4-BE49-F238E27FC236}">
                <a16:creationId xmlns:a16="http://schemas.microsoft.com/office/drawing/2014/main" id="{3ABC15CB-6983-5C17-1DF3-3D9B06ABF099}"/>
              </a:ext>
            </a:extLst>
          </p:cNvPr>
          <p:cNvSpPr/>
          <p:nvPr userDrawn="1"/>
        </p:nvSpPr>
        <p:spPr>
          <a:xfrm>
            <a:off x="676863" y="5150861"/>
            <a:ext cx="886053" cy="886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22" name="Text Placeholder 15">
            <a:extLst>
              <a:ext uri="{FF2B5EF4-FFF2-40B4-BE49-F238E27FC236}">
                <a16:creationId xmlns:a16="http://schemas.microsoft.com/office/drawing/2014/main" id="{16B01BB9-2D71-810A-E842-50CDD090370B}"/>
              </a:ext>
            </a:extLst>
          </p:cNvPr>
          <p:cNvSpPr>
            <a:spLocks noGrp="1"/>
          </p:cNvSpPr>
          <p:nvPr>
            <p:ph type="body" sz="quarter" idx="22"/>
          </p:nvPr>
        </p:nvSpPr>
        <p:spPr>
          <a:xfrm>
            <a:off x="1703388" y="5159056"/>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22">
            <a:extLst>
              <a:ext uri="{FF2B5EF4-FFF2-40B4-BE49-F238E27FC236}">
                <a16:creationId xmlns:a16="http://schemas.microsoft.com/office/drawing/2014/main" id="{7AD1DA6B-5B35-2CB7-8D86-882560779E40}"/>
              </a:ext>
            </a:extLst>
          </p:cNvPr>
          <p:cNvSpPr>
            <a:spLocks noGrp="1"/>
          </p:cNvSpPr>
          <p:nvPr>
            <p:ph type="body" sz="quarter" idx="23" hasCustomPrompt="1"/>
          </p:nvPr>
        </p:nvSpPr>
        <p:spPr>
          <a:xfrm>
            <a:off x="676863" y="5158981"/>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Tree>
    <p:extLst>
      <p:ext uri="{BB962C8B-B14F-4D97-AF65-F5344CB8AC3E}">
        <p14:creationId xmlns:p14="http://schemas.microsoft.com/office/powerpoint/2010/main" val="2683205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 id="2147483723" r:id="rId29"/>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B6EE5-8691-704F-8276-15C41780C3D1}"/>
              </a:ext>
            </a:extLst>
          </p:cNvPr>
          <p:cNvSpPr>
            <a:spLocks noGrp="1"/>
          </p:cNvSpPr>
          <p:nvPr>
            <p:ph type="title" idx="4294967295"/>
          </p:nvPr>
        </p:nvSpPr>
        <p:spPr>
          <a:xfrm>
            <a:off x="688975" y="511175"/>
            <a:ext cx="4384675" cy="4556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Contents</a:t>
            </a:r>
          </a:p>
        </p:txBody>
      </p:sp>
      <p:sp>
        <p:nvSpPr>
          <p:cNvPr id="26" name="Text Placeholder 25">
            <a:extLst>
              <a:ext uri="{FF2B5EF4-FFF2-40B4-BE49-F238E27FC236}">
                <a16:creationId xmlns:a16="http://schemas.microsoft.com/office/drawing/2014/main" id="{05C9FE02-1BDB-512A-707F-5560570A0DAE}"/>
              </a:ext>
            </a:extLst>
          </p:cNvPr>
          <p:cNvSpPr>
            <a:spLocks noGrp="1"/>
          </p:cNvSpPr>
          <p:nvPr>
            <p:ph type="body" sz="quarter" idx="17"/>
          </p:nvPr>
        </p:nvSpPr>
        <p:spPr>
          <a:xfrm>
            <a:off x="676863" y="1634898"/>
            <a:ext cx="886053" cy="902382"/>
          </a:xfrm>
          <a:solidFill>
            <a:schemeClr val="accent5">
              <a:lumMod val="75000"/>
            </a:schemeClr>
          </a:solidFill>
        </p:spPr>
        <p:txBody>
          <a:bodyPr/>
          <a:lstStyle/>
          <a:p>
            <a:r>
              <a:rPr lang="en-GB"/>
              <a:t>1</a:t>
            </a:r>
          </a:p>
        </p:txBody>
      </p:sp>
      <p:sp>
        <p:nvSpPr>
          <p:cNvPr id="3" name="Text Placeholder 2">
            <a:extLst>
              <a:ext uri="{FF2B5EF4-FFF2-40B4-BE49-F238E27FC236}">
                <a16:creationId xmlns:a16="http://schemas.microsoft.com/office/drawing/2014/main" id="{1470D545-AF61-C64D-8201-BBBC2D3ED225}"/>
              </a:ext>
            </a:extLst>
          </p:cNvPr>
          <p:cNvSpPr>
            <a:spLocks noGrp="1"/>
          </p:cNvSpPr>
          <p:nvPr>
            <p:ph type="body" sz="quarter" idx="11"/>
          </p:nvPr>
        </p:nvSpPr>
        <p:spPr/>
        <p:txBody>
          <a:bodyPr/>
          <a:lstStyle/>
          <a:p>
            <a:r>
              <a:rPr lang="en-GB">
                <a:latin typeface="+mn-lt"/>
              </a:rPr>
              <a:t>Introduction &amp; key findings</a:t>
            </a:r>
          </a:p>
        </p:txBody>
      </p:sp>
      <p:sp>
        <p:nvSpPr>
          <p:cNvPr id="10" name="Text Placeholder 9">
            <a:extLst>
              <a:ext uri="{FF2B5EF4-FFF2-40B4-BE49-F238E27FC236}">
                <a16:creationId xmlns:a16="http://schemas.microsoft.com/office/drawing/2014/main" id="{48274C30-7D69-9844-94FC-C3E736D44A8A}"/>
              </a:ext>
            </a:extLst>
          </p:cNvPr>
          <p:cNvSpPr>
            <a:spLocks noGrp="1"/>
          </p:cNvSpPr>
          <p:nvPr>
            <p:ph type="body" sz="quarter" idx="18"/>
          </p:nvPr>
        </p:nvSpPr>
        <p:spPr>
          <a:xfrm>
            <a:off x="676863" y="2812299"/>
            <a:ext cx="886053" cy="902382"/>
          </a:xfrm>
          <a:solidFill>
            <a:schemeClr val="accent5">
              <a:lumMod val="75000"/>
            </a:schemeClr>
          </a:solidFill>
        </p:spPr>
        <p:txBody>
          <a:bodyPr/>
          <a:lstStyle/>
          <a:p>
            <a:r>
              <a:rPr lang="en-GB">
                <a:latin typeface="+mn-lt"/>
              </a:rPr>
              <a:t>2</a:t>
            </a:r>
          </a:p>
        </p:txBody>
      </p:sp>
      <p:sp>
        <p:nvSpPr>
          <p:cNvPr id="6" name="Text Placeholder 5">
            <a:extLst>
              <a:ext uri="{FF2B5EF4-FFF2-40B4-BE49-F238E27FC236}">
                <a16:creationId xmlns:a16="http://schemas.microsoft.com/office/drawing/2014/main" id="{4FA77B3B-016C-4D44-9069-A2A1AC9B654D}"/>
              </a:ext>
            </a:extLst>
          </p:cNvPr>
          <p:cNvSpPr>
            <a:spLocks noGrp="1"/>
          </p:cNvSpPr>
          <p:nvPr>
            <p:ph type="body" sz="quarter" idx="14"/>
          </p:nvPr>
        </p:nvSpPr>
        <p:spPr>
          <a:xfrm>
            <a:off x="1703388" y="2812450"/>
            <a:ext cx="2326170" cy="885825"/>
          </a:xfrm>
        </p:spPr>
        <p:txBody>
          <a:bodyPr/>
          <a:lstStyle/>
          <a:p>
            <a:r>
              <a:rPr lang="en-US"/>
              <a:t>Residents’ views on travel and transport in BANES</a:t>
            </a:r>
          </a:p>
        </p:txBody>
      </p:sp>
      <p:sp>
        <p:nvSpPr>
          <p:cNvPr id="11" name="Text Placeholder 10">
            <a:extLst>
              <a:ext uri="{FF2B5EF4-FFF2-40B4-BE49-F238E27FC236}">
                <a16:creationId xmlns:a16="http://schemas.microsoft.com/office/drawing/2014/main" id="{6FA9F1BD-4BDA-1147-AA35-8A51602DC41C}"/>
              </a:ext>
            </a:extLst>
          </p:cNvPr>
          <p:cNvSpPr>
            <a:spLocks noGrp="1"/>
          </p:cNvSpPr>
          <p:nvPr>
            <p:ph type="body" sz="quarter" idx="19"/>
          </p:nvPr>
        </p:nvSpPr>
        <p:spPr>
          <a:xfrm>
            <a:off x="676863" y="3973371"/>
            <a:ext cx="886053" cy="901937"/>
          </a:xfrm>
          <a:solidFill>
            <a:schemeClr val="accent5">
              <a:lumMod val="75000"/>
            </a:schemeClr>
          </a:solidFill>
        </p:spPr>
        <p:txBody>
          <a:bodyPr/>
          <a:lstStyle/>
          <a:p>
            <a:r>
              <a:rPr lang="en-GB">
                <a:latin typeface="+mn-lt"/>
              </a:rPr>
              <a:t>3</a:t>
            </a:r>
          </a:p>
        </p:txBody>
      </p:sp>
      <p:sp>
        <p:nvSpPr>
          <p:cNvPr id="7" name="Text Placeholder 6">
            <a:extLst>
              <a:ext uri="{FF2B5EF4-FFF2-40B4-BE49-F238E27FC236}">
                <a16:creationId xmlns:a16="http://schemas.microsoft.com/office/drawing/2014/main" id="{8B62BF77-3CFF-7440-A61E-CDEDB85A7F31}"/>
              </a:ext>
            </a:extLst>
          </p:cNvPr>
          <p:cNvSpPr>
            <a:spLocks noGrp="1"/>
          </p:cNvSpPr>
          <p:nvPr>
            <p:ph type="body" sz="quarter" idx="15"/>
          </p:nvPr>
        </p:nvSpPr>
        <p:spPr>
          <a:xfrm>
            <a:off x="1703388" y="3989775"/>
            <a:ext cx="2326171" cy="885825"/>
          </a:xfrm>
        </p:spPr>
        <p:txBody>
          <a:bodyPr/>
          <a:lstStyle/>
          <a:p>
            <a:r>
              <a:rPr lang="en-US"/>
              <a:t>Residents’ views on active travel</a:t>
            </a:r>
          </a:p>
        </p:txBody>
      </p:sp>
      <p:sp>
        <p:nvSpPr>
          <p:cNvPr id="27" name="Text Placeholder 13">
            <a:extLst>
              <a:ext uri="{FF2B5EF4-FFF2-40B4-BE49-F238E27FC236}">
                <a16:creationId xmlns:a16="http://schemas.microsoft.com/office/drawing/2014/main" id="{7CE4D827-6B86-5619-CE35-5FFF3FFB1026}"/>
              </a:ext>
            </a:extLst>
          </p:cNvPr>
          <p:cNvSpPr txBox="1">
            <a:spLocks/>
          </p:cNvSpPr>
          <p:nvPr/>
        </p:nvSpPr>
        <p:spPr>
          <a:xfrm>
            <a:off x="665425" y="5145474"/>
            <a:ext cx="897491"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0"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9" name="Text Placeholder 6">
            <a:extLst>
              <a:ext uri="{FF2B5EF4-FFF2-40B4-BE49-F238E27FC236}">
                <a16:creationId xmlns:a16="http://schemas.microsoft.com/office/drawing/2014/main" id="{B5B6728D-9DA9-71F6-C506-2D1023E883CC}"/>
              </a:ext>
            </a:extLst>
          </p:cNvPr>
          <p:cNvSpPr txBox="1">
            <a:spLocks/>
          </p:cNvSpPr>
          <p:nvPr/>
        </p:nvSpPr>
        <p:spPr>
          <a:xfrm>
            <a:off x="1703387" y="5178360"/>
            <a:ext cx="2326171"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Residents’ views on encouraging active travel in BANES</a:t>
            </a:r>
          </a:p>
        </p:txBody>
      </p:sp>
      <p:sp>
        <p:nvSpPr>
          <p:cNvPr id="12" name="Text Placeholder 11">
            <a:extLst>
              <a:ext uri="{FF2B5EF4-FFF2-40B4-BE49-F238E27FC236}">
                <a16:creationId xmlns:a16="http://schemas.microsoft.com/office/drawing/2014/main" id="{96803022-ADA0-9345-BBCD-C2522137402F}"/>
              </a:ext>
            </a:extLst>
          </p:cNvPr>
          <p:cNvSpPr>
            <a:spLocks noGrp="1"/>
          </p:cNvSpPr>
          <p:nvPr>
            <p:ph type="body" sz="quarter" idx="20"/>
          </p:nvPr>
        </p:nvSpPr>
        <p:spPr>
          <a:xfrm>
            <a:off x="4655835" y="1635343"/>
            <a:ext cx="886053" cy="901937"/>
          </a:xfrm>
          <a:solidFill>
            <a:schemeClr val="accent5">
              <a:lumMod val="75000"/>
            </a:schemeClr>
          </a:solidFill>
        </p:spPr>
        <p:txBody>
          <a:bodyPr/>
          <a:lstStyle/>
          <a:p>
            <a:r>
              <a:rPr lang="en-GB"/>
              <a:t>5</a:t>
            </a:r>
            <a:endParaRPr lang="en-GB">
              <a:latin typeface="+mn-lt"/>
            </a:endParaRPr>
          </a:p>
        </p:txBody>
      </p:sp>
      <p:sp>
        <p:nvSpPr>
          <p:cNvPr id="5" name="Text Placeholder 4">
            <a:extLst>
              <a:ext uri="{FF2B5EF4-FFF2-40B4-BE49-F238E27FC236}">
                <a16:creationId xmlns:a16="http://schemas.microsoft.com/office/drawing/2014/main" id="{39D32D86-7F43-CC4E-8568-6FB1AE722F91}"/>
              </a:ext>
            </a:extLst>
          </p:cNvPr>
          <p:cNvSpPr>
            <a:spLocks noGrp="1"/>
          </p:cNvSpPr>
          <p:nvPr>
            <p:ph type="body" sz="quarter" idx="13"/>
          </p:nvPr>
        </p:nvSpPr>
        <p:spPr>
          <a:xfrm>
            <a:off x="5722532" y="1635443"/>
            <a:ext cx="2786468" cy="885825"/>
          </a:xfrm>
        </p:spPr>
        <p:txBody>
          <a:bodyPr/>
          <a:lstStyle/>
          <a:p>
            <a:r>
              <a:rPr lang="en-US"/>
              <a:t>Residents’ views on active travel in </a:t>
            </a:r>
            <a:r>
              <a:rPr lang="en-US" err="1"/>
              <a:t>Claverton</a:t>
            </a:r>
            <a:r>
              <a:rPr lang="en-US"/>
              <a:t> Down</a:t>
            </a:r>
          </a:p>
        </p:txBody>
      </p:sp>
      <p:sp>
        <p:nvSpPr>
          <p:cNvPr id="13" name="Text Placeholder 12">
            <a:extLst>
              <a:ext uri="{FF2B5EF4-FFF2-40B4-BE49-F238E27FC236}">
                <a16:creationId xmlns:a16="http://schemas.microsoft.com/office/drawing/2014/main" id="{BA0F4EF6-ACF3-3544-81AC-15257E4476D1}"/>
              </a:ext>
            </a:extLst>
          </p:cNvPr>
          <p:cNvSpPr>
            <a:spLocks noGrp="1"/>
          </p:cNvSpPr>
          <p:nvPr>
            <p:ph type="body" sz="quarter" idx="21"/>
          </p:nvPr>
        </p:nvSpPr>
        <p:spPr>
          <a:xfrm>
            <a:off x="4655838" y="2810543"/>
            <a:ext cx="886053" cy="901937"/>
          </a:xfrm>
          <a:solidFill>
            <a:schemeClr val="accent5">
              <a:lumMod val="75000"/>
            </a:schemeClr>
          </a:solidFill>
        </p:spPr>
        <p:txBody>
          <a:bodyPr/>
          <a:lstStyle/>
          <a:p>
            <a:r>
              <a:rPr lang="en-GB">
                <a:latin typeface="+mn-lt"/>
              </a:rPr>
              <a:t>6</a:t>
            </a:r>
          </a:p>
        </p:txBody>
      </p:sp>
      <p:sp>
        <p:nvSpPr>
          <p:cNvPr id="4" name="Text Placeholder 3">
            <a:extLst>
              <a:ext uri="{FF2B5EF4-FFF2-40B4-BE49-F238E27FC236}">
                <a16:creationId xmlns:a16="http://schemas.microsoft.com/office/drawing/2014/main" id="{9C864DCF-7FC4-CF48-BB2E-0F3A39250591}"/>
              </a:ext>
            </a:extLst>
          </p:cNvPr>
          <p:cNvSpPr>
            <a:spLocks noGrp="1"/>
          </p:cNvSpPr>
          <p:nvPr>
            <p:ph type="body" sz="quarter" idx="12"/>
          </p:nvPr>
        </p:nvSpPr>
        <p:spPr>
          <a:xfrm>
            <a:off x="5722532" y="2807392"/>
            <a:ext cx="2326170" cy="885825"/>
          </a:xfrm>
        </p:spPr>
        <p:txBody>
          <a:bodyPr/>
          <a:lstStyle/>
          <a:p>
            <a:r>
              <a:rPr lang="en-GB"/>
              <a:t>Residents’ principles for active travel schemes in BANES</a:t>
            </a:r>
          </a:p>
        </p:txBody>
      </p:sp>
      <p:sp>
        <p:nvSpPr>
          <p:cNvPr id="15" name="Text Placeholder 12">
            <a:extLst>
              <a:ext uri="{FF2B5EF4-FFF2-40B4-BE49-F238E27FC236}">
                <a16:creationId xmlns:a16="http://schemas.microsoft.com/office/drawing/2014/main" id="{BC6B20AA-434D-1A77-717D-788824FFF75F}"/>
              </a:ext>
            </a:extLst>
          </p:cNvPr>
          <p:cNvSpPr txBox="1">
            <a:spLocks/>
          </p:cNvSpPr>
          <p:nvPr/>
        </p:nvSpPr>
        <p:spPr>
          <a:xfrm>
            <a:off x="4655836" y="3989700"/>
            <a:ext cx="886053"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a:t>
            </a:r>
          </a:p>
        </p:txBody>
      </p:sp>
      <p:sp>
        <p:nvSpPr>
          <p:cNvPr id="18" name="Text Placeholder 3">
            <a:extLst>
              <a:ext uri="{FF2B5EF4-FFF2-40B4-BE49-F238E27FC236}">
                <a16:creationId xmlns:a16="http://schemas.microsoft.com/office/drawing/2014/main" id="{A5978C59-EF20-08A8-36FC-3076A96094A3}"/>
              </a:ext>
            </a:extLst>
          </p:cNvPr>
          <p:cNvSpPr txBox="1">
            <a:spLocks/>
          </p:cNvSpPr>
          <p:nvPr/>
        </p:nvSpPr>
        <p:spPr>
          <a:xfrm>
            <a:off x="5722532" y="3979341"/>
            <a:ext cx="2124075"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Conclusions and recommendations</a:t>
            </a:r>
          </a:p>
        </p:txBody>
      </p:sp>
    </p:spTree>
    <p:extLst>
      <p:ext uri="{BB962C8B-B14F-4D97-AF65-F5344CB8AC3E}">
        <p14:creationId xmlns:p14="http://schemas.microsoft.com/office/powerpoint/2010/main" val="14692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344D1A-AF06-7A2B-1145-064B46CF115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1915"/>
            <a:ext cx="12191980" cy="6858000"/>
          </a:xfrm>
          <a:prstGeom prst="rect">
            <a:avLst/>
          </a:prstGeom>
          <a:solidFill>
            <a:srgbClr val="FFFFFF"/>
          </a:solidFill>
        </p:spPr>
      </p:pic>
      <p:sp>
        <p:nvSpPr>
          <p:cNvPr id="6" name="Text Placeholder 1">
            <a:extLst>
              <a:ext uri="{FF2B5EF4-FFF2-40B4-BE49-F238E27FC236}">
                <a16:creationId xmlns:a16="http://schemas.microsoft.com/office/drawing/2014/main" id="{E68850B7-91E1-9B2F-5211-C263546DED9D}"/>
              </a:ext>
            </a:extLst>
          </p:cNvPr>
          <p:cNvSpPr txBox="1">
            <a:spLocks noGrp="1"/>
          </p:cNvSpPr>
          <p:nvPr>
            <p:ph type="title" idx="4294967295"/>
          </p:nvPr>
        </p:nvSpPr>
        <p:spPr>
          <a:xfrm>
            <a:off x="-1" y="1806144"/>
            <a:ext cx="11308361" cy="1622856"/>
          </a:xfrm>
          <a:prstGeom prst="rect">
            <a:avLst/>
          </a:prstGeom>
          <a:solidFill>
            <a:schemeClr val="accent5">
              <a:alpha val="74902"/>
            </a:schemeClr>
          </a:solidFill>
          <a:ln>
            <a:noFill/>
            <a:prstDash/>
          </a:ln>
          <a:effectLst/>
        </p:spPr>
        <p:txBody>
          <a:bodyPr rot="0" spcFirstLastPara="0" vertOverflow="overflow" horzOverflow="overflow" vert="horz" wrap="square" lIns="180000" tIns="45720" rIns="9000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0" indent="-914400" algn="l" defTabSz="914400" rtl="0" eaLnBrk="1" fontAlgn="auto" latinLnBrk="0" hangingPunct="1">
              <a:lnSpc>
                <a:spcPct val="90000"/>
              </a:lnSpc>
              <a:spcBef>
                <a:spcPts val="1000"/>
              </a:spcBef>
              <a:spcAft>
                <a:spcPts val="0"/>
              </a:spcAft>
              <a:buClrTx/>
              <a:buSzTx/>
              <a:buFont typeface="+mj-lt"/>
              <a:buAutoNum type="arabicPeriod" startAt="7"/>
              <a:tabLst/>
              <a:defRPr/>
            </a:pPr>
            <a:r>
              <a:rPr kumimoji="0" lang="en-GB" sz="51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Conclusions and recommendations</a:t>
            </a:r>
          </a:p>
        </p:txBody>
      </p:sp>
    </p:spTree>
    <p:extLst>
      <p:ext uri="{BB962C8B-B14F-4D97-AF65-F5344CB8AC3E}">
        <p14:creationId xmlns:p14="http://schemas.microsoft.com/office/powerpoint/2010/main" val="135680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61CD2-5EA7-6D68-86F7-384C5DFCADAD}"/>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Conclusions and recommendations</a:t>
            </a: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 (1/2)</a:t>
            </a:r>
            <a:endPar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5873C226-FBAF-B7A4-2468-4BC12B5B0982}"/>
              </a:ext>
              <a:ext uri="{C183D7F6-B498-43B3-948B-1728B52AA6E4}">
                <adec:decorative xmlns:adec="http://schemas.microsoft.com/office/drawing/2017/decorative" val="1"/>
              </a:ext>
            </a:extLst>
          </p:cNvPr>
          <p:cNvGrpSpPr/>
          <p:nvPr/>
        </p:nvGrpSpPr>
        <p:grpSpPr>
          <a:xfrm>
            <a:off x="826690" y="1627765"/>
            <a:ext cx="1057886" cy="1024509"/>
            <a:chOff x="826690" y="1627765"/>
            <a:chExt cx="1057886" cy="1024509"/>
          </a:xfrm>
        </p:grpSpPr>
        <p:sp>
          <p:nvSpPr>
            <p:cNvPr id="21" name="Rectangle 20">
              <a:extLst>
                <a:ext uri="{FF2B5EF4-FFF2-40B4-BE49-F238E27FC236}">
                  <a16:creationId xmlns:a16="http://schemas.microsoft.com/office/drawing/2014/main" id="{1EA22087-50B6-591C-8CC6-3C6845A61A6A}"/>
                </a:ext>
                <a:ext uri="{C183D7F6-B498-43B3-948B-1728B52AA6E4}">
                  <adec:decorative xmlns:adec="http://schemas.microsoft.com/office/drawing/2017/decorative" val="1"/>
                </a:ext>
              </a:extLst>
            </p:cNvPr>
            <p:cNvSpPr/>
            <p:nvPr/>
          </p:nvSpPr>
          <p:spPr>
            <a:xfrm>
              <a:off x="826690" y="1656430"/>
              <a:ext cx="1057886" cy="9625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19" name="Graphic 18">
              <a:extLst>
                <a:ext uri="{FF2B5EF4-FFF2-40B4-BE49-F238E27FC236}">
                  <a16:creationId xmlns:a16="http://schemas.microsoft.com/office/drawing/2014/main" id="{95136172-DB47-9991-26B8-91823B24167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6182" y="2003947"/>
              <a:ext cx="648327" cy="648327"/>
            </a:xfrm>
            <a:prstGeom prst="rect">
              <a:avLst/>
            </a:prstGeom>
          </p:spPr>
        </p:pic>
        <p:sp>
          <p:nvSpPr>
            <p:cNvPr id="26" name="TextBox 25">
              <a:extLst>
                <a:ext uri="{FF2B5EF4-FFF2-40B4-BE49-F238E27FC236}">
                  <a16:creationId xmlns:a16="http://schemas.microsoft.com/office/drawing/2014/main" id="{B0CF6070-B294-8F80-447A-1F49CDD92349}"/>
                </a:ext>
              </a:extLst>
            </p:cNvPr>
            <p:cNvSpPr txBox="1"/>
            <p:nvPr/>
          </p:nvSpPr>
          <p:spPr>
            <a:xfrm>
              <a:off x="1400148" y="1627765"/>
              <a:ext cx="484428" cy="523220"/>
            </a:xfrm>
            <a:prstGeom prst="rect">
              <a:avLst/>
            </a:prstGeom>
            <a:noFill/>
          </p:spPr>
          <p:txBody>
            <a:bodyPr wrap="none" rtlCol="0">
              <a:spAutoFit/>
            </a:bodyPr>
            <a:lstStyle/>
            <a:p>
              <a:r>
                <a:rPr lang="en-US" sz="2800" b="1">
                  <a:solidFill>
                    <a:schemeClr val="bg1"/>
                  </a:solidFill>
                </a:rPr>
                <a:t>1.</a:t>
              </a:r>
            </a:p>
          </p:txBody>
        </p:sp>
      </p:grpSp>
      <p:sp>
        <p:nvSpPr>
          <p:cNvPr id="9" name="Rectangle 8">
            <a:extLst>
              <a:ext uri="{FF2B5EF4-FFF2-40B4-BE49-F238E27FC236}">
                <a16:creationId xmlns:a16="http://schemas.microsoft.com/office/drawing/2014/main" id="{F09FC2B0-1693-66CC-C168-0C5FD5A1B164}"/>
              </a:ext>
            </a:extLst>
          </p:cNvPr>
          <p:cNvSpPr/>
          <p:nvPr/>
        </p:nvSpPr>
        <p:spPr>
          <a:xfrm>
            <a:off x="2032814" y="1650888"/>
            <a:ext cx="9471328" cy="962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r>
              <a:rPr lang="en-GB" sz="1500" b="1">
                <a:solidFill>
                  <a:schemeClr val="tx1"/>
                </a:solidFill>
              </a:rPr>
              <a:t>There are opportunities to progress your active travel strategy with public support as there are clear push factors away from car use that can be leveraged </a:t>
            </a:r>
            <a:r>
              <a:rPr lang="en-GB" sz="1500">
                <a:solidFill>
                  <a:schemeClr val="tx1"/>
                </a:solidFill>
              </a:rPr>
              <a:t>i.e. residents have many complaints related to private car use and are aware they contribute to carbon emissions and climate change. </a:t>
            </a:r>
          </a:p>
        </p:txBody>
      </p:sp>
      <p:grpSp>
        <p:nvGrpSpPr>
          <p:cNvPr id="4" name="Group 3">
            <a:extLst>
              <a:ext uri="{FF2B5EF4-FFF2-40B4-BE49-F238E27FC236}">
                <a16:creationId xmlns:a16="http://schemas.microsoft.com/office/drawing/2014/main" id="{DFDB80C2-E666-E225-0D86-F170D8B52C15}"/>
              </a:ext>
              <a:ext uri="{C183D7F6-B498-43B3-948B-1728B52AA6E4}">
                <adec:decorative xmlns:adec="http://schemas.microsoft.com/office/drawing/2017/decorative" val="1"/>
              </a:ext>
            </a:extLst>
          </p:cNvPr>
          <p:cNvGrpSpPr/>
          <p:nvPr/>
        </p:nvGrpSpPr>
        <p:grpSpPr>
          <a:xfrm>
            <a:off x="804285" y="2793082"/>
            <a:ext cx="1057886" cy="965528"/>
            <a:chOff x="804285" y="2793082"/>
            <a:chExt cx="1057886" cy="965528"/>
          </a:xfrm>
        </p:grpSpPr>
        <p:sp>
          <p:nvSpPr>
            <p:cNvPr id="12" name="Rectangle 11">
              <a:extLst>
                <a:ext uri="{FF2B5EF4-FFF2-40B4-BE49-F238E27FC236}">
                  <a16:creationId xmlns:a16="http://schemas.microsoft.com/office/drawing/2014/main" id="{BD9BEC63-2E3E-BD92-6576-8101265BDF24}"/>
                </a:ext>
                <a:ext uri="{C183D7F6-B498-43B3-948B-1728B52AA6E4}">
                  <adec:decorative xmlns:adec="http://schemas.microsoft.com/office/drawing/2017/decorative" val="1"/>
                </a:ext>
              </a:extLst>
            </p:cNvPr>
            <p:cNvSpPr/>
            <p:nvPr/>
          </p:nvSpPr>
          <p:spPr>
            <a:xfrm>
              <a:off x="804285" y="2796083"/>
              <a:ext cx="1057886" cy="9625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27" name="Graphic 26">
              <a:extLst>
                <a:ext uri="{FF2B5EF4-FFF2-40B4-BE49-F238E27FC236}">
                  <a16:creationId xmlns:a16="http://schemas.microsoft.com/office/drawing/2014/main" id="{58EFEC98-84E1-FB9E-09D5-7B086E6F73F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897" y="3005417"/>
              <a:ext cx="681003" cy="681003"/>
            </a:xfrm>
            <a:prstGeom prst="rect">
              <a:avLst/>
            </a:prstGeom>
          </p:spPr>
        </p:pic>
        <p:sp>
          <p:nvSpPr>
            <p:cNvPr id="23" name="TextBox 22">
              <a:extLst>
                <a:ext uri="{FF2B5EF4-FFF2-40B4-BE49-F238E27FC236}">
                  <a16:creationId xmlns:a16="http://schemas.microsoft.com/office/drawing/2014/main" id="{B607AC76-741C-D667-933C-FC4917327D33}"/>
                </a:ext>
              </a:extLst>
            </p:cNvPr>
            <p:cNvSpPr txBox="1"/>
            <p:nvPr/>
          </p:nvSpPr>
          <p:spPr>
            <a:xfrm>
              <a:off x="1377743" y="2793082"/>
              <a:ext cx="484428" cy="523220"/>
            </a:xfrm>
            <a:prstGeom prst="rect">
              <a:avLst/>
            </a:prstGeom>
            <a:noFill/>
          </p:spPr>
          <p:txBody>
            <a:bodyPr wrap="none" rtlCol="0">
              <a:spAutoFit/>
            </a:bodyPr>
            <a:lstStyle/>
            <a:p>
              <a:r>
                <a:rPr lang="en-US" sz="2800" b="1">
                  <a:solidFill>
                    <a:schemeClr val="bg1"/>
                  </a:solidFill>
                </a:rPr>
                <a:t>2.</a:t>
              </a:r>
            </a:p>
          </p:txBody>
        </p:sp>
      </p:grpSp>
      <p:sp>
        <p:nvSpPr>
          <p:cNvPr id="15" name="Rectangle 14">
            <a:extLst>
              <a:ext uri="{FF2B5EF4-FFF2-40B4-BE49-F238E27FC236}">
                <a16:creationId xmlns:a16="http://schemas.microsoft.com/office/drawing/2014/main" id="{5BD61A82-341D-87B1-E476-372BBB5006BC}"/>
              </a:ext>
            </a:extLst>
          </p:cNvPr>
          <p:cNvSpPr/>
          <p:nvPr/>
        </p:nvSpPr>
        <p:spPr>
          <a:xfrm>
            <a:off x="2032814" y="2795332"/>
            <a:ext cx="9471328" cy="962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a:solidFill>
                  <a:schemeClr val="tx1"/>
                </a:solidFill>
              </a:rPr>
              <a:t>More could be done to foreground active travel as the solution to the travel problems they are experiencing, </a:t>
            </a:r>
            <a:r>
              <a:rPr lang="en-GB" sz="1500">
                <a:solidFill>
                  <a:schemeClr val="tx1"/>
                </a:solidFill>
              </a:rPr>
              <a:t>because when thinking about tackling the transport problems active travel isn’t the top-of-mind response - residents tend to think about ways that driving or public transport could be improved.</a:t>
            </a:r>
          </a:p>
        </p:txBody>
      </p:sp>
      <p:grpSp>
        <p:nvGrpSpPr>
          <p:cNvPr id="5" name="Group 4">
            <a:extLst>
              <a:ext uri="{FF2B5EF4-FFF2-40B4-BE49-F238E27FC236}">
                <a16:creationId xmlns:a16="http://schemas.microsoft.com/office/drawing/2014/main" id="{C5BCAD72-1046-7000-D353-AE4E6B918A02}"/>
              </a:ext>
              <a:ext uri="{C183D7F6-B498-43B3-948B-1728B52AA6E4}">
                <adec:decorative xmlns:adec="http://schemas.microsoft.com/office/drawing/2017/decorative" val="1"/>
              </a:ext>
            </a:extLst>
          </p:cNvPr>
          <p:cNvGrpSpPr/>
          <p:nvPr/>
        </p:nvGrpSpPr>
        <p:grpSpPr>
          <a:xfrm>
            <a:off x="804285" y="3966003"/>
            <a:ext cx="1057886" cy="990399"/>
            <a:chOff x="804285" y="3966003"/>
            <a:chExt cx="1057886" cy="990399"/>
          </a:xfrm>
        </p:grpSpPr>
        <p:sp>
          <p:nvSpPr>
            <p:cNvPr id="13" name="Rectangle 12">
              <a:extLst>
                <a:ext uri="{FF2B5EF4-FFF2-40B4-BE49-F238E27FC236}">
                  <a16:creationId xmlns:a16="http://schemas.microsoft.com/office/drawing/2014/main" id="{0206AB32-06FA-40AC-1B82-C3B5D2EBD378}"/>
                </a:ext>
                <a:ext uri="{C183D7F6-B498-43B3-948B-1728B52AA6E4}">
                  <adec:decorative xmlns:adec="http://schemas.microsoft.com/office/drawing/2017/decorative" val="1"/>
                </a:ext>
              </a:extLst>
            </p:cNvPr>
            <p:cNvSpPr/>
            <p:nvPr/>
          </p:nvSpPr>
          <p:spPr>
            <a:xfrm>
              <a:off x="804285" y="3979939"/>
              <a:ext cx="1057886" cy="9625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29" name="Graphic 28">
              <a:extLst>
                <a:ext uri="{FF2B5EF4-FFF2-40B4-BE49-F238E27FC236}">
                  <a16:creationId xmlns:a16="http://schemas.microsoft.com/office/drawing/2014/main" id="{DE879615-2451-D251-26FA-F0DA22FE44A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3065" y="4275399"/>
              <a:ext cx="681003" cy="681003"/>
            </a:xfrm>
            <a:prstGeom prst="rect">
              <a:avLst/>
            </a:prstGeom>
          </p:spPr>
        </p:pic>
        <p:sp>
          <p:nvSpPr>
            <p:cNvPr id="24" name="TextBox 23">
              <a:extLst>
                <a:ext uri="{FF2B5EF4-FFF2-40B4-BE49-F238E27FC236}">
                  <a16:creationId xmlns:a16="http://schemas.microsoft.com/office/drawing/2014/main" id="{DCD29333-017D-698C-9154-9990BE040BAF}"/>
                </a:ext>
              </a:extLst>
            </p:cNvPr>
            <p:cNvSpPr txBox="1"/>
            <p:nvPr/>
          </p:nvSpPr>
          <p:spPr>
            <a:xfrm>
              <a:off x="1377743" y="3966003"/>
              <a:ext cx="484428" cy="523220"/>
            </a:xfrm>
            <a:prstGeom prst="rect">
              <a:avLst/>
            </a:prstGeom>
            <a:noFill/>
          </p:spPr>
          <p:txBody>
            <a:bodyPr wrap="none" rtlCol="0">
              <a:spAutoFit/>
            </a:bodyPr>
            <a:lstStyle/>
            <a:p>
              <a:r>
                <a:rPr lang="en-US" sz="2800" b="1">
                  <a:solidFill>
                    <a:schemeClr val="bg1"/>
                  </a:solidFill>
                </a:rPr>
                <a:t>3.</a:t>
              </a:r>
            </a:p>
          </p:txBody>
        </p:sp>
      </p:grpSp>
      <p:sp>
        <p:nvSpPr>
          <p:cNvPr id="16" name="Rectangle 15">
            <a:extLst>
              <a:ext uri="{FF2B5EF4-FFF2-40B4-BE49-F238E27FC236}">
                <a16:creationId xmlns:a16="http://schemas.microsoft.com/office/drawing/2014/main" id="{1FA13797-B90F-AD0D-DA1E-15FB9AF5EAB3}"/>
              </a:ext>
            </a:extLst>
          </p:cNvPr>
          <p:cNvSpPr/>
          <p:nvPr/>
        </p:nvSpPr>
        <p:spPr>
          <a:xfrm>
            <a:off x="2032814" y="3978439"/>
            <a:ext cx="9471328" cy="962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a:solidFill>
                  <a:schemeClr val="tx1"/>
                </a:solidFill>
              </a:rPr>
              <a:t>Talking about active travel as a means to reducing carbon emissions will not be enough to encourage people to make the switch. </a:t>
            </a:r>
            <a:r>
              <a:rPr lang="en-GB" sz="1500">
                <a:solidFill>
                  <a:schemeClr val="tx1"/>
                </a:solidFill>
              </a:rPr>
              <a:t>It will be much more powerful to talk about the personal benefits to lifestyle, health and the local environment (especially in terms of reducing air pollution).</a:t>
            </a:r>
          </a:p>
        </p:txBody>
      </p:sp>
      <p:grpSp>
        <p:nvGrpSpPr>
          <p:cNvPr id="6" name="Group 5">
            <a:extLst>
              <a:ext uri="{FF2B5EF4-FFF2-40B4-BE49-F238E27FC236}">
                <a16:creationId xmlns:a16="http://schemas.microsoft.com/office/drawing/2014/main" id="{343EE3A8-AF13-40CD-C4AD-064BAFFDEE78}"/>
              </a:ext>
              <a:ext uri="{C183D7F6-B498-43B3-948B-1728B52AA6E4}">
                <adec:decorative xmlns:adec="http://schemas.microsoft.com/office/drawing/2017/decorative" val="1"/>
              </a:ext>
            </a:extLst>
          </p:cNvPr>
          <p:cNvGrpSpPr/>
          <p:nvPr/>
        </p:nvGrpSpPr>
        <p:grpSpPr>
          <a:xfrm>
            <a:off x="804285" y="5159296"/>
            <a:ext cx="1057886" cy="971527"/>
            <a:chOff x="804285" y="5159296"/>
            <a:chExt cx="1057886" cy="971527"/>
          </a:xfrm>
        </p:grpSpPr>
        <p:sp>
          <p:nvSpPr>
            <p:cNvPr id="14" name="Rectangle 13">
              <a:extLst>
                <a:ext uri="{FF2B5EF4-FFF2-40B4-BE49-F238E27FC236}">
                  <a16:creationId xmlns:a16="http://schemas.microsoft.com/office/drawing/2014/main" id="{44CED9B5-F8E5-C2FB-11B3-AA8A76DAF841}"/>
                </a:ext>
                <a:ext uri="{C183D7F6-B498-43B3-948B-1728B52AA6E4}">
                  <adec:decorative xmlns:adec="http://schemas.microsoft.com/office/drawing/2017/decorative" val="1"/>
                </a:ext>
              </a:extLst>
            </p:cNvPr>
            <p:cNvSpPr/>
            <p:nvPr/>
          </p:nvSpPr>
          <p:spPr>
            <a:xfrm>
              <a:off x="804285" y="5163796"/>
              <a:ext cx="1057886" cy="9625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31" name="Graphic 30">
              <a:extLst>
                <a:ext uri="{FF2B5EF4-FFF2-40B4-BE49-F238E27FC236}">
                  <a16:creationId xmlns:a16="http://schemas.microsoft.com/office/drawing/2014/main" id="{6B066E0D-83EF-CE61-03A5-AB379773C4A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811" y="5475752"/>
              <a:ext cx="655071" cy="655071"/>
            </a:xfrm>
            <a:prstGeom prst="rect">
              <a:avLst/>
            </a:prstGeom>
          </p:spPr>
        </p:pic>
        <p:sp>
          <p:nvSpPr>
            <p:cNvPr id="25" name="TextBox 24">
              <a:extLst>
                <a:ext uri="{FF2B5EF4-FFF2-40B4-BE49-F238E27FC236}">
                  <a16:creationId xmlns:a16="http://schemas.microsoft.com/office/drawing/2014/main" id="{657C5F16-650A-4797-1DCF-C97DE2D31FD8}"/>
                </a:ext>
              </a:extLst>
            </p:cNvPr>
            <p:cNvSpPr txBox="1"/>
            <p:nvPr/>
          </p:nvSpPr>
          <p:spPr>
            <a:xfrm>
              <a:off x="1377743" y="5159296"/>
              <a:ext cx="484428" cy="523220"/>
            </a:xfrm>
            <a:prstGeom prst="rect">
              <a:avLst/>
            </a:prstGeom>
            <a:noFill/>
          </p:spPr>
          <p:txBody>
            <a:bodyPr wrap="none" rtlCol="0">
              <a:spAutoFit/>
            </a:bodyPr>
            <a:lstStyle/>
            <a:p>
              <a:r>
                <a:rPr lang="en-US" sz="2800" b="1">
                  <a:solidFill>
                    <a:schemeClr val="bg1"/>
                  </a:solidFill>
                </a:rPr>
                <a:t>4.</a:t>
              </a:r>
            </a:p>
          </p:txBody>
        </p:sp>
      </p:grpSp>
      <p:sp>
        <p:nvSpPr>
          <p:cNvPr id="17" name="Rectangle 16">
            <a:extLst>
              <a:ext uri="{FF2B5EF4-FFF2-40B4-BE49-F238E27FC236}">
                <a16:creationId xmlns:a16="http://schemas.microsoft.com/office/drawing/2014/main" id="{46DEF8F2-FA11-40B5-B7C9-540CD2649585}"/>
              </a:ext>
            </a:extLst>
          </p:cNvPr>
          <p:cNvSpPr/>
          <p:nvPr/>
        </p:nvSpPr>
        <p:spPr>
          <a:xfrm>
            <a:off x="2032814" y="5161546"/>
            <a:ext cx="9471328" cy="962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a:solidFill>
                  <a:schemeClr val="tx1"/>
                </a:solidFill>
              </a:rPr>
              <a:t>A step-change in the public transport provision will also need to accompany a move away from cars and towards active travel </a:t>
            </a:r>
            <a:r>
              <a:rPr lang="en-GB" sz="1500">
                <a:solidFill>
                  <a:schemeClr val="tx1"/>
                </a:solidFill>
              </a:rPr>
              <a:t>to enable easy modal switches </a:t>
            </a:r>
            <a:r>
              <a:rPr lang="en-GB" sz="1500" err="1">
                <a:solidFill>
                  <a:schemeClr val="tx1"/>
                </a:solidFill>
              </a:rPr>
              <a:t>en</a:t>
            </a:r>
            <a:r>
              <a:rPr lang="en-GB" sz="1500">
                <a:solidFill>
                  <a:schemeClr val="tx1"/>
                </a:solidFill>
              </a:rPr>
              <a:t> route e.g. buses that can hold bikes.</a:t>
            </a:r>
          </a:p>
        </p:txBody>
      </p:sp>
    </p:spTree>
    <p:extLst>
      <p:ext uri="{BB962C8B-B14F-4D97-AF65-F5344CB8AC3E}">
        <p14:creationId xmlns:p14="http://schemas.microsoft.com/office/powerpoint/2010/main" val="171641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561CD2-5EA7-6D68-86F7-384C5DFCADAD}"/>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Conclusions and recommendations</a:t>
            </a: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 (2/2)</a:t>
            </a:r>
            <a:endPar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DA3745B8-C2F9-190E-A55E-134DF863D4CF}"/>
              </a:ext>
              <a:ext uri="{C183D7F6-B498-43B3-948B-1728B52AA6E4}">
                <adec:decorative xmlns:adec="http://schemas.microsoft.com/office/drawing/2017/decorative" val="1"/>
              </a:ext>
            </a:extLst>
          </p:cNvPr>
          <p:cNvGrpSpPr/>
          <p:nvPr/>
        </p:nvGrpSpPr>
        <p:grpSpPr>
          <a:xfrm>
            <a:off x="804284" y="1609975"/>
            <a:ext cx="1057887" cy="1323060"/>
            <a:chOff x="804284" y="1609975"/>
            <a:chExt cx="1057887" cy="1323060"/>
          </a:xfrm>
        </p:grpSpPr>
        <p:sp>
          <p:nvSpPr>
            <p:cNvPr id="7" name="Rectangle 6">
              <a:extLst>
                <a:ext uri="{FF2B5EF4-FFF2-40B4-BE49-F238E27FC236}">
                  <a16:creationId xmlns:a16="http://schemas.microsoft.com/office/drawing/2014/main" id="{E462A1B0-CD75-B1EC-9765-29314ED6F416}"/>
                </a:ext>
              </a:extLst>
            </p:cNvPr>
            <p:cNvSpPr/>
            <p:nvPr/>
          </p:nvSpPr>
          <p:spPr>
            <a:xfrm>
              <a:off x="804285" y="1612226"/>
              <a:ext cx="1057886" cy="132080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19" name="Graphic 18">
              <a:extLst>
                <a:ext uri="{FF2B5EF4-FFF2-40B4-BE49-F238E27FC236}">
                  <a16:creationId xmlns:a16="http://schemas.microsoft.com/office/drawing/2014/main" id="{0AA83132-5D5F-6B1D-9DA3-242921FEC0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284" y="1965081"/>
              <a:ext cx="914400" cy="914400"/>
            </a:xfrm>
            <a:prstGeom prst="rect">
              <a:avLst/>
            </a:prstGeom>
          </p:spPr>
        </p:pic>
        <p:sp>
          <p:nvSpPr>
            <p:cNvPr id="2" name="TextBox 1">
              <a:extLst>
                <a:ext uri="{FF2B5EF4-FFF2-40B4-BE49-F238E27FC236}">
                  <a16:creationId xmlns:a16="http://schemas.microsoft.com/office/drawing/2014/main" id="{319FEB65-F5E4-D099-34D0-262A01CEC7DD}"/>
                </a:ext>
              </a:extLst>
            </p:cNvPr>
            <p:cNvSpPr txBox="1"/>
            <p:nvPr/>
          </p:nvSpPr>
          <p:spPr>
            <a:xfrm>
              <a:off x="1377743" y="1609975"/>
              <a:ext cx="484428" cy="523220"/>
            </a:xfrm>
            <a:prstGeom prst="rect">
              <a:avLst/>
            </a:prstGeom>
            <a:noFill/>
          </p:spPr>
          <p:txBody>
            <a:bodyPr wrap="none" rtlCol="0">
              <a:spAutoFit/>
            </a:bodyPr>
            <a:lstStyle/>
            <a:p>
              <a:r>
                <a:rPr lang="en-US" sz="2800" b="1">
                  <a:solidFill>
                    <a:schemeClr val="bg1"/>
                  </a:solidFill>
                </a:rPr>
                <a:t>5.</a:t>
              </a:r>
            </a:p>
          </p:txBody>
        </p:sp>
      </p:grpSp>
      <p:sp>
        <p:nvSpPr>
          <p:cNvPr id="9" name="Rectangle 8">
            <a:extLst>
              <a:ext uri="{FF2B5EF4-FFF2-40B4-BE49-F238E27FC236}">
                <a16:creationId xmlns:a16="http://schemas.microsoft.com/office/drawing/2014/main" id="{F09FC2B0-1693-66CC-C168-0C5FD5A1B164}"/>
              </a:ext>
            </a:extLst>
          </p:cNvPr>
          <p:cNvSpPr/>
          <p:nvPr/>
        </p:nvSpPr>
        <p:spPr>
          <a:xfrm>
            <a:off x="2023872" y="1612224"/>
            <a:ext cx="9480270" cy="132081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a:solidFill>
                  <a:schemeClr val="tx1"/>
                </a:solidFill>
              </a:rPr>
              <a:t>Widespread uptake of active travel is about a mindset shift and you will need to bring residents along with you as part of the solution. </a:t>
            </a:r>
            <a:r>
              <a:rPr lang="en-GB" sz="1500">
                <a:solidFill>
                  <a:schemeClr val="tx1"/>
                </a:solidFill>
              </a:rPr>
              <a:t>There is support for the idea of creating an infrastructure to enable active travel choices, but debates about road space are not resolved and you will need to help people connect to the idea that they are being asked to swap out some of their own car journeys.</a:t>
            </a:r>
          </a:p>
        </p:txBody>
      </p:sp>
      <p:grpSp>
        <p:nvGrpSpPr>
          <p:cNvPr id="8" name="Group 7">
            <a:extLst>
              <a:ext uri="{FF2B5EF4-FFF2-40B4-BE49-F238E27FC236}">
                <a16:creationId xmlns:a16="http://schemas.microsoft.com/office/drawing/2014/main" id="{144EF8D9-3E08-DD3A-1195-F2BE220A6C1A}"/>
              </a:ext>
              <a:ext uri="{C183D7F6-B498-43B3-948B-1728B52AA6E4}">
                <adec:decorative xmlns:adec="http://schemas.microsoft.com/office/drawing/2017/decorative" val="1"/>
              </a:ext>
            </a:extLst>
          </p:cNvPr>
          <p:cNvGrpSpPr/>
          <p:nvPr/>
        </p:nvGrpSpPr>
        <p:grpSpPr>
          <a:xfrm>
            <a:off x="804284" y="3203801"/>
            <a:ext cx="1057887" cy="1095612"/>
            <a:chOff x="804284" y="3203801"/>
            <a:chExt cx="1057887" cy="1095612"/>
          </a:xfrm>
        </p:grpSpPr>
        <p:sp>
          <p:nvSpPr>
            <p:cNvPr id="12" name="Rectangle 11">
              <a:extLst>
                <a:ext uri="{FF2B5EF4-FFF2-40B4-BE49-F238E27FC236}">
                  <a16:creationId xmlns:a16="http://schemas.microsoft.com/office/drawing/2014/main" id="{BD9BEC63-2E3E-BD92-6576-8101265BDF24}"/>
                </a:ext>
              </a:extLst>
            </p:cNvPr>
            <p:cNvSpPr/>
            <p:nvPr/>
          </p:nvSpPr>
          <p:spPr>
            <a:xfrm>
              <a:off x="804284" y="3203801"/>
              <a:ext cx="1057886" cy="10956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27" name="Graphic 26">
              <a:extLst>
                <a:ext uri="{FF2B5EF4-FFF2-40B4-BE49-F238E27FC236}">
                  <a16:creationId xmlns:a16="http://schemas.microsoft.com/office/drawing/2014/main" id="{BC0A3206-DB10-DEB9-D63E-97F5CEC3B62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653" y="3544908"/>
              <a:ext cx="682585" cy="682585"/>
            </a:xfrm>
            <a:prstGeom prst="rect">
              <a:avLst/>
            </a:prstGeom>
          </p:spPr>
        </p:pic>
        <p:sp>
          <p:nvSpPr>
            <p:cNvPr id="4" name="TextBox 3">
              <a:extLst>
                <a:ext uri="{FF2B5EF4-FFF2-40B4-BE49-F238E27FC236}">
                  <a16:creationId xmlns:a16="http://schemas.microsoft.com/office/drawing/2014/main" id="{233592D9-0235-2F3C-A94E-DC671EDF8C8E}"/>
                </a:ext>
              </a:extLst>
            </p:cNvPr>
            <p:cNvSpPr txBox="1"/>
            <p:nvPr/>
          </p:nvSpPr>
          <p:spPr>
            <a:xfrm>
              <a:off x="1377743" y="3228387"/>
              <a:ext cx="484428" cy="523220"/>
            </a:xfrm>
            <a:prstGeom prst="rect">
              <a:avLst/>
            </a:prstGeom>
            <a:noFill/>
          </p:spPr>
          <p:txBody>
            <a:bodyPr wrap="none" rtlCol="0">
              <a:spAutoFit/>
            </a:bodyPr>
            <a:lstStyle/>
            <a:p>
              <a:r>
                <a:rPr lang="en-US" sz="2800" b="1">
                  <a:solidFill>
                    <a:schemeClr val="bg1"/>
                  </a:solidFill>
                </a:rPr>
                <a:t>6.</a:t>
              </a:r>
            </a:p>
          </p:txBody>
        </p:sp>
      </p:grpSp>
      <p:sp>
        <p:nvSpPr>
          <p:cNvPr id="15" name="Rectangle 14">
            <a:extLst>
              <a:ext uri="{FF2B5EF4-FFF2-40B4-BE49-F238E27FC236}">
                <a16:creationId xmlns:a16="http://schemas.microsoft.com/office/drawing/2014/main" id="{5BD61A82-341D-87B1-E476-372BBB5006BC}"/>
              </a:ext>
            </a:extLst>
          </p:cNvPr>
          <p:cNvSpPr/>
          <p:nvPr/>
        </p:nvSpPr>
        <p:spPr>
          <a:xfrm>
            <a:off x="2023871" y="3203801"/>
            <a:ext cx="9480270" cy="10956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a:solidFill>
                  <a:schemeClr val="tx1"/>
                </a:solidFill>
              </a:rPr>
              <a:t>You will need to proactively support and reassure those who are anxious, scared, less able or unable to travel actively. </a:t>
            </a:r>
            <a:r>
              <a:rPr lang="en-GB" sz="1500">
                <a:solidFill>
                  <a:schemeClr val="tx1"/>
                </a:solidFill>
              </a:rPr>
              <a:t>Personal ambivalence or a feeling of being excluded leads to anger and rejection of the idea, even when there are personal benefits to be had. </a:t>
            </a:r>
          </a:p>
        </p:txBody>
      </p:sp>
      <p:grpSp>
        <p:nvGrpSpPr>
          <p:cNvPr id="10" name="Group 9">
            <a:extLst>
              <a:ext uri="{FF2B5EF4-FFF2-40B4-BE49-F238E27FC236}">
                <a16:creationId xmlns:a16="http://schemas.microsoft.com/office/drawing/2014/main" id="{518F702E-6A64-6A3F-B4F6-F6B2583B75AD}"/>
              </a:ext>
              <a:ext uri="{C183D7F6-B498-43B3-948B-1728B52AA6E4}">
                <adec:decorative xmlns:adec="http://schemas.microsoft.com/office/drawing/2017/decorative" val="1"/>
              </a:ext>
            </a:extLst>
          </p:cNvPr>
          <p:cNvGrpSpPr/>
          <p:nvPr/>
        </p:nvGrpSpPr>
        <p:grpSpPr>
          <a:xfrm>
            <a:off x="804284" y="4569250"/>
            <a:ext cx="1057887" cy="1546940"/>
            <a:chOff x="804284" y="4569250"/>
            <a:chExt cx="1057887" cy="1546940"/>
          </a:xfrm>
        </p:grpSpPr>
        <p:sp>
          <p:nvSpPr>
            <p:cNvPr id="13" name="Rectangle 12">
              <a:extLst>
                <a:ext uri="{FF2B5EF4-FFF2-40B4-BE49-F238E27FC236}">
                  <a16:creationId xmlns:a16="http://schemas.microsoft.com/office/drawing/2014/main" id="{0206AB32-06FA-40AC-1B82-C3B5D2EBD378}"/>
                </a:ext>
              </a:extLst>
            </p:cNvPr>
            <p:cNvSpPr/>
            <p:nvPr/>
          </p:nvSpPr>
          <p:spPr>
            <a:xfrm>
              <a:off x="804285" y="4570179"/>
              <a:ext cx="1057886" cy="154601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b="1"/>
            </a:p>
          </p:txBody>
        </p:sp>
        <p:pic>
          <p:nvPicPr>
            <p:cNvPr id="23" name="Graphic 22">
              <a:extLst>
                <a:ext uri="{FF2B5EF4-FFF2-40B4-BE49-F238E27FC236}">
                  <a16:creationId xmlns:a16="http://schemas.microsoft.com/office/drawing/2014/main" id="{50ED582E-B257-E38D-D3C5-D8F5455E9A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84" y="5044488"/>
              <a:ext cx="914400" cy="914400"/>
            </a:xfrm>
            <a:prstGeom prst="rect">
              <a:avLst/>
            </a:prstGeom>
          </p:spPr>
        </p:pic>
        <p:sp>
          <p:nvSpPr>
            <p:cNvPr id="5" name="TextBox 4">
              <a:extLst>
                <a:ext uri="{FF2B5EF4-FFF2-40B4-BE49-F238E27FC236}">
                  <a16:creationId xmlns:a16="http://schemas.microsoft.com/office/drawing/2014/main" id="{869D10FA-4EC1-4BB0-0367-76271A5DA134}"/>
                </a:ext>
              </a:extLst>
            </p:cNvPr>
            <p:cNvSpPr txBox="1"/>
            <p:nvPr/>
          </p:nvSpPr>
          <p:spPr>
            <a:xfrm>
              <a:off x="1377743" y="4569250"/>
              <a:ext cx="484428" cy="523220"/>
            </a:xfrm>
            <a:prstGeom prst="rect">
              <a:avLst/>
            </a:prstGeom>
            <a:noFill/>
          </p:spPr>
          <p:txBody>
            <a:bodyPr wrap="none" rtlCol="0">
              <a:spAutoFit/>
            </a:bodyPr>
            <a:lstStyle/>
            <a:p>
              <a:r>
                <a:rPr lang="en-US" sz="2800" b="1">
                  <a:solidFill>
                    <a:schemeClr val="bg1"/>
                  </a:solidFill>
                </a:rPr>
                <a:t>7.</a:t>
              </a:r>
            </a:p>
          </p:txBody>
        </p:sp>
      </p:grpSp>
      <p:sp>
        <p:nvSpPr>
          <p:cNvPr id="16" name="Rectangle 15">
            <a:extLst>
              <a:ext uri="{FF2B5EF4-FFF2-40B4-BE49-F238E27FC236}">
                <a16:creationId xmlns:a16="http://schemas.microsoft.com/office/drawing/2014/main" id="{1FA13797-B90F-AD0D-DA1E-15FB9AF5EAB3}"/>
              </a:ext>
            </a:extLst>
          </p:cNvPr>
          <p:cNvSpPr/>
          <p:nvPr/>
        </p:nvSpPr>
        <p:spPr>
          <a:xfrm>
            <a:off x="2023872" y="4570179"/>
            <a:ext cx="9480270" cy="154601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b="1">
                <a:solidFill>
                  <a:schemeClr val="tx1"/>
                </a:solidFill>
              </a:rPr>
              <a:t>Many are open to travelling more actively but nervous about cycling – accessible active travel infrastructure will be important to help encourage these residents to start cycling</a:t>
            </a:r>
            <a:r>
              <a:rPr lang="en-GB" sz="1500">
                <a:solidFill>
                  <a:schemeClr val="tx1"/>
                </a:solidFill>
              </a:rPr>
              <a:t>. The infrastructure changes that will make the biggest difference are continuous, segregated lanes on well-surfaced roads in flatter areas plus affordable e-bikes (e.g. via a rental scheme or subsidies) so that going up steeper areas feels more achievable for the average resident.</a:t>
            </a:r>
          </a:p>
        </p:txBody>
      </p:sp>
    </p:spTree>
    <p:extLst>
      <p:ext uri="{BB962C8B-B14F-4D97-AF65-F5344CB8AC3E}">
        <p14:creationId xmlns:p14="http://schemas.microsoft.com/office/powerpoint/2010/main" val="4268463072"/>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2</TotalTime>
  <Words>503</Words>
  <Application>Microsoft Macintosh PowerPoint</Application>
  <PresentationFormat>Widescreen</PresentationFormat>
  <Paragraphs>36</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Lato Bold</vt:lpstr>
      <vt:lpstr>Montserrat</vt:lpstr>
      <vt:lpstr>BT theme</vt:lpstr>
      <vt:lpstr>B&amp;NES Council | Citizens’ Panel on Active Travel in Bath and North East Somerset</vt:lpstr>
      <vt:lpstr>Contents</vt:lpstr>
      <vt:lpstr>Conclusions and recommendations</vt:lpstr>
      <vt:lpstr>Conclusions and recommendations (1/2)</vt:lpstr>
      <vt:lpstr>Conclusions and recommendations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Lucy Bush</cp:lastModifiedBy>
  <cp:revision>2</cp:revision>
  <dcterms:created xsi:type="dcterms:W3CDTF">2021-06-28T09:40:43Z</dcterms:created>
  <dcterms:modified xsi:type="dcterms:W3CDTF">2022-11-02T09:55:34Z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