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1" r:id="rId4"/>
  </p:sldMasterIdLst>
  <p:notesMasterIdLst>
    <p:notesMasterId r:id="rId15"/>
  </p:notesMasterIdLst>
  <p:handoutMasterIdLst>
    <p:handoutMasterId r:id="rId16"/>
  </p:handoutMasterIdLst>
  <p:sldIdLst>
    <p:sldId id="1343" r:id="rId5"/>
    <p:sldId id="1380" r:id="rId6"/>
    <p:sldId id="3718" r:id="rId7"/>
    <p:sldId id="3582" r:id="rId8"/>
    <p:sldId id="3789" r:id="rId9"/>
    <p:sldId id="3790" r:id="rId10"/>
    <p:sldId id="1537" r:id="rId11"/>
    <p:sldId id="1559" r:id="rId12"/>
    <p:sldId id="3576" r:id="rId13"/>
    <p:sldId id="364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61E206-E425-5EF2-2CAF-78E8CEB0F5DE}" name="Max Templer" initials="MT" userId="S::mtempler@britainthinks.com::837b35ac-07fd-4baa-b8e5-7c8f9eb35c6b" providerId="AD"/>
  <p188:author id="{2EB4D52A-E2BA-4737-002A-4BC19E5E8B3E}" name="Sophie Giles" initials="SG" userId="S::sgiles@britainthinks.com::118e39ce-3180-4262-8d60-c9698ab813e8" providerId="AD"/>
  <p188:author id="{29566447-5256-038E-9872-046EDA7522AF}" name="Lucy Bush" initials="LB" userId="S::lbush@britainthinks.com::1884a013-46bf-4558-b898-69237cb298a1" providerId="AD"/>
  <p188:author id="{C8C62370-86C7-BAC6-9FF9-D6E7C702E7EA}" name="Allie Jennings" initials="AJ" userId="S::ajennings@britainthinks.com::d05cfec8-85df-4d8b-b973-54fc7f92d822" providerId="AD"/>
  <p188:author id="{66332084-6854-0E11-1A31-85F0B200C6AC}" name="Alasdair Pearce" initials="AP" userId="S::apearce@britainthinks.com::435e086e-9bc9-4d17-985b-f11f643d8dd5" providerId="AD"/>
  <p188:author id="{F79A4188-974B-EA02-79B2-DC47D7FB6F25}" name="Gráinne Fay" initials="GF" userId="S::gfay@britainthinks.com::45e0d914-c221-4613-85bd-40a996867fd4" providerId="AD"/>
  <p188:author id="{9415CFA0-1B3C-9339-7643-5138AA7DB3DD}" name="Hana Kapetanovic" initials="HK" userId="S::hkapetanovic@britainthinks.com::3d426b85-7fd5-4043-8d2f-799a1913ad25" providerId="AD"/>
  <p188:author id="{6B6B80AA-5AE9-3225-A112-A9FD64BA8C09}" name="Molly Jeffries" initials="MJ" userId="S::mjeffries@britainthinks.com::15bd6954-e808-4a0d-88ce-e12dd8beb893" providerId="AD"/>
  <p188:author id="{967D2CAC-0A29-F8F3-0B2D-E86E7C2C34AB}" name="Shyma Zitoun" initials="SZ" userId="S::szitoun@britainthinks.com::ab3d3ddc-8a8b-4866-8e04-aab926f1297a" providerId="AD"/>
  <p188:author id="{461AE7AF-6E13-2FC9-AFB5-4172E5C6782F}" name="Holly Belcher" initials="HB" userId="S::hbelcher@britainthinks.com::7efaa787-46cc-4faa-b5c8-9fc02890cfdc" providerId="AD"/>
  <p188:author id="{1EBC7AD8-1145-8F7E-3F52-9C8E15A7A580}" name="Gemma Carroll" initials="GC" userId="4a904c6cd9ac02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1"/>
    <a:srgbClr val="D7F5EE"/>
    <a:srgbClr val="F8E6E6"/>
    <a:srgbClr val="828282"/>
    <a:srgbClr val="F0F5F5"/>
    <a:srgbClr val="7F7F7F"/>
    <a:srgbClr val="626262"/>
    <a:srgbClr val="DE8080"/>
    <a:srgbClr val="F1F6F6"/>
    <a:srgbClr val="D8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0"/>
  </p:normalViewPr>
  <p:slideViewPr>
    <p:cSldViewPr snapToGrid="0">
      <p:cViewPr varScale="1">
        <p:scale>
          <a:sx n="102" d="100"/>
          <a:sy n="102" d="100"/>
        </p:scale>
        <p:origin x="8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1A369-7F6B-5041-B011-AD78D0049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046BA7-F287-5245-8777-F98AEB93C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BB27E6-4031-9E4C-879F-11F95BCC8625}" type="datetimeFigureOut">
              <a:rPr lang="en-US" smtClean="0"/>
              <a:t>11/2/22</a:t>
            </a:fld>
            <a:endParaRPr lang="en-US"/>
          </a:p>
        </p:txBody>
      </p:sp>
      <p:sp>
        <p:nvSpPr>
          <p:cNvPr id="4" name="Footer Placeholder 3">
            <a:extLst>
              <a:ext uri="{FF2B5EF4-FFF2-40B4-BE49-F238E27FC236}">
                <a16:creationId xmlns:a16="http://schemas.microsoft.com/office/drawing/2014/main" id="{220683DE-F96F-CF4D-9F53-C8B5777DA9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6F9930-6B5A-404C-AA28-539C3D8895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F7E9A-0F36-3C46-96EE-BC4FE90CF0D9}" type="slidenum">
              <a:rPr lang="en-US" smtClean="0"/>
              <a:t>‹#›</a:t>
            </a:fld>
            <a:endParaRPr lang="en-US"/>
          </a:p>
        </p:txBody>
      </p:sp>
    </p:spTree>
    <p:extLst>
      <p:ext uri="{BB962C8B-B14F-4D97-AF65-F5344CB8AC3E}">
        <p14:creationId xmlns:p14="http://schemas.microsoft.com/office/powerpoint/2010/main" val="57109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E76B6-E8BA-7645-8A24-6AB74F9F2B5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0C61-032B-0442-AFDE-692B07187050}" type="slidenum">
              <a:rPr lang="en-US" smtClean="0"/>
              <a:t>‹#›</a:t>
            </a:fld>
            <a:endParaRPr lang="en-US"/>
          </a:p>
        </p:txBody>
      </p:sp>
    </p:spTree>
    <p:extLst>
      <p:ext uri="{BB962C8B-B14F-4D97-AF65-F5344CB8AC3E}">
        <p14:creationId xmlns:p14="http://schemas.microsoft.com/office/powerpoint/2010/main" val="670479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2</a:t>
            </a:fld>
            <a:endParaRPr lang="en-US"/>
          </a:p>
        </p:txBody>
      </p:sp>
    </p:spTree>
    <p:extLst>
      <p:ext uri="{BB962C8B-B14F-4D97-AF65-F5344CB8AC3E}">
        <p14:creationId xmlns:p14="http://schemas.microsoft.com/office/powerpoint/2010/main" val="9616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E0C61-032B-0442-AFDE-692B07187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3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6</a:t>
            </a:fld>
            <a:endParaRPr lang="en-US"/>
          </a:p>
        </p:txBody>
      </p:sp>
    </p:spTree>
    <p:extLst>
      <p:ext uri="{BB962C8B-B14F-4D97-AF65-F5344CB8AC3E}">
        <p14:creationId xmlns:p14="http://schemas.microsoft.com/office/powerpoint/2010/main" val="105758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7</a:t>
            </a:fld>
            <a:endParaRPr lang="en-US"/>
          </a:p>
        </p:txBody>
      </p:sp>
    </p:spTree>
    <p:extLst>
      <p:ext uri="{BB962C8B-B14F-4D97-AF65-F5344CB8AC3E}">
        <p14:creationId xmlns:p14="http://schemas.microsoft.com/office/powerpoint/2010/main" val="324627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8</a:t>
            </a:fld>
            <a:endParaRPr lang="en-US"/>
          </a:p>
        </p:txBody>
      </p:sp>
    </p:spTree>
    <p:extLst>
      <p:ext uri="{BB962C8B-B14F-4D97-AF65-F5344CB8AC3E}">
        <p14:creationId xmlns:p14="http://schemas.microsoft.com/office/powerpoint/2010/main" val="329323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9</a:t>
            </a:fld>
            <a:endParaRPr lang="en-US"/>
          </a:p>
        </p:txBody>
      </p:sp>
    </p:spTree>
    <p:extLst>
      <p:ext uri="{BB962C8B-B14F-4D97-AF65-F5344CB8AC3E}">
        <p14:creationId xmlns:p14="http://schemas.microsoft.com/office/powerpoint/2010/main" val="42020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FE0C61-032B-0442-AFDE-692B07187050}" type="slidenum">
              <a:rPr lang="en-US" smtClean="0"/>
              <a:t>10</a:t>
            </a:fld>
            <a:endParaRPr lang="en-US"/>
          </a:p>
        </p:txBody>
      </p:sp>
    </p:spTree>
    <p:extLst>
      <p:ext uri="{BB962C8B-B14F-4D97-AF65-F5344CB8AC3E}">
        <p14:creationId xmlns:p14="http://schemas.microsoft.com/office/powerpoint/2010/main" val="194910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11</a:t>
            </a:fld>
            <a:endParaRPr lang="en-US"/>
          </a:p>
        </p:txBody>
      </p:sp>
    </p:spTree>
    <p:extLst>
      <p:ext uri="{BB962C8B-B14F-4D97-AF65-F5344CB8AC3E}">
        <p14:creationId xmlns:p14="http://schemas.microsoft.com/office/powerpoint/2010/main" val="116995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spTree>
    <p:extLst>
      <p:ext uri="{BB962C8B-B14F-4D97-AF65-F5344CB8AC3E}">
        <p14:creationId xmlns:p14="http://schemas.microsoft.com/office/powerpoint/2010/main" val="36421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B5F13504-136D-3943-9D11-4E2D9E267D03}"/>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5" name="Text Placeholder 4">
            <a:extLst>
              <a:ext uri="{FF2B5EF4-FFF2-40B4-BE49-F238E27FC236}">
                <a16:creationId xmlns:a16="http://schemas.microsoft.com/office/drawing/2014/main" id="{1B119A88-F3E9-034E-9022-930C17C13DA1}"/>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27" name="Text Placeholder 4">
            <a:extLst>
              <a:ext uri="{FF2B5EF4-FFF2-40B4-BE49-F238E27FC236}">
                <a16:creationId xmlns:a16="http://schemas.microsoft.com/office/drawing/2014/main" id="{7BBA291F-D55B-024E-AD70-717E2D29AF2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0" name="Text Placeholder 4">
            <a:extLst>
              <a:ext uri="{FF2B5EF4-FFF2-40B4-BE49-F238E27FC236}">
                <a16:creationId xmlns:a16="http://schemas.microsoft.com/office/drawing/2014/main" id="{C5F4F98C-0CC1-B840-9A5E-AD0E0205610A}"/>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1" name="Text Placeholder 4">
            <a:extLst>
              <a:ext uri="{FF2B5EF4-FFF2-40B4-BE49-F238E27FC236}">
                <a16:creationId xmlns:a16="http://schemas.microsoft.com/office/drawing/2014/main" id="{72A1C7FD-AD2C-CA4C-846E-CCD70D02DE5E}"/>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1765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prstGeom prst="rect">
            <a:avLst/>
          </a:prstGeo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prstGeom prst="rect">
            <a:avLst/>
          </a:prstGeo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prstGeom prst="rect">
            <a:avLst/>
          </a:prstGeo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prstGeom prst="rect">
            <a:avLst/>
          </a:prstGeo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prstGeom prst="rect">
            <a:avLst/>
          </a:prstGeo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11" name="Straight Connector 10">
            <a:extLst>
              <a:ext uri="{FF2B5EF4-FFF2-40B4-BE49-F238E27FC236}">
                <a16:creationId xmlns:a16="http://schemas.microsoft.com/office/drawing/2014/main" id="{125C8BEB-8A29-7246-9773-7FB8F1E49DA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5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a:prstGeom prst="rect">
            <a:avLst/>
          </a:prstGeo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userDrawn="1"/>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313310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804285" y="5978123"/>
            <a:ext cx="9541795"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8" name="Straight Connector 7">
            <a:extLst>
              <a:ext uri="{FF2B5EF4-FFF2-40B4-BE49-F238E27FC236}">
                <a16:creationId xmlns:a16="http://schemas.microsoft.com/office/drawing/2014/main" id="{5527825B-A8D9-184A-B846-84F474477168}"/>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userDrawn="1"/>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1" name="Text Placeholder 12">
            <a:extLst>
              <a:ext uri="{FF2B5EF4-FFF2-40B4-BE49-F238E27FC236}">
                <a16:creationId xmlns:a16="http://schemas.microsoft.com/office/drawing/2014/main" id="{A761C2B8-7CD8-2349-B9DC-98D1BCFE69C3}"/>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lgn="ctr">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6" name="Straight Connector 15">
            <a:extLst>
              <a:ext uri="{FF2B5EF4-FFF2-40B4-BE49-F238E27FC236}">
                <a16:creationId xmlns:a16="http://schemas.microsoft.com/office/drawing/2014/main" id="{3B443B41-D354-384B-AF60-49B743096084}"/>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FE34EEB-82C4-8C44-8D8A-BB80377A3EA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ctr">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lgn="ctr">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2594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11915"/>
            <a:ext cx="12192000" cy="6858000"/>
          </a:xfrm>
          <a:prstGeom prst="rect">
            <a:avLst/>
          </a:prstGeom>
        </p:spPr>
        <p:txBody>
          <a:bodyPr anchor="ctr"/>
          <a:lstStyle>
            <a:lvl1pPr algn="ctr">
              <a:defRPr/>
            </a:lvl1pPr>
          </a:lstStyle>
          <a:p>
            <a:r>
              <a:rPr lang="en-GB"/>
              <a:t>Click icon to add picture</a:t>
            </a:r>
            <a:endParaRPr lang="en-US"/>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
        <p:nvSpPr>
          <p:cNvPr id="16" name="Rectangle 15">
            <a:extLst>
              <a:ext uri="{FF2B5EF4-FFF2-40B4-BE49-F238E27FC236}">
                <a16:creationId xmlns:a16="http://schemas.microsoft.com/office/drawing/2014/main" id="{89EF65A4-6F2C-8846-9F78-B761D0EA2CE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pic>
        <p:nvPicPr>
          <p:cNvPr id="15" name="Picture 14">
            <a:extLst>
              <a:ext uri="{FF2B5EF4-FFF2-40B4-BE49-F238E27FC236}">
                <a16:creationId xmlns:a16="http://schemas.microsoft.com/office/drawing/2014/main" id="{07DC54C5-49C7-6747-B217-A7272F6D0CC9}"/>
              </a:ext>
            </a:extLst>
          </p:cNvPr>
          <p:cNvPicPr>
            <a:picLocks noChangeAspect="1"/>
          </p:cNvPicPr>
          <p:nvPr userDrawn="1"/>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425849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804285" y="5977542"/>
            <a:ext cx="9529438"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2">
            <a:extLst>
              <a:ext uri="{FF2B5EF4-FFF2-40B4-BE49-F238E27FC236}">
                <a16:creationId xmlns:a16="http://schemas.microsoft.com/office/drawing/2014/main" id="{165E8A0B-6C11-8A43-9682-2FC0A517120C}"/>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4" name="Text Placeholder 4">
            <a:extLst>
              <a:ext uri="{FF2B5EF4-FFF2-40B4-BE49-F238E27FC236}">
                <a16:creationId xmlns:a16="http://schemas.microsoft.com/office/drawing/2014/main" id="{36CAAA4B-F6BA-0A42-B5DA-BC0DA7D687F9}"/>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1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8"/>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71B78E-F5C4-BA45-B3A3-AD6B3EC1B10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7" name="Straight Connector 6">
            <a:extLst>
              <a:ext uri="{FF2B5EF4-FFF2-40B4-BE49-F238E27FC236}">
                <a16:creationId xmlns:a16="http://schemas.microsoft.com/office/drawing/2014/main" id="{034EE263-1C2F-694F-A268-B0AA823D599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E411536A-C599-0245-B1B6-567CBB232930}"/>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9" name="Text Placeholder 4">
            <a:extLst>
              <a:ext uri="{FF2B5EF4-FFF2-40B4-BE49-F238E27FC236}">
                <a16:creationId xmlns:a16="http://schemas.microsoft.com/office/drawing/2014/main" id="{AC933B6D-C66D-ED40-9B68-E381AA6F4DC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60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61D9AF-9390-174B-9C23-BC7B3E5CAEA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ED31E41F-4910-3547-8C85-7F46675121F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3017CB34-15FC-5348-BFD1-CC4FA1217F2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BF0A4812-308B-B843-8A7D-010FC33B567A}"/>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6195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DE8A04-7113-194D-93EF-D1C2457E0275}"/>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A9678540-BE90-944A-AEFA-591EE5409C5F}"/>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5C8CB89F-49A4-F046-B264-1A3E66CAC834}"/>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20B8A68E-2F4E-8D43-BA6F-E017297FFC3F}"/>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455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18051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F8C1D96A-62AF-6946-A75A-8E3253E1EC4E}"/>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330ED21D-6816-D04F-9FF6-2A00607985D4}"/>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7CBD7D84-A183-AA45-B462-6478FFCDC5D9}"/>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83175A9E-D9DF-2B40-B7F6-3CA56D717ADD}"/>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510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a:prstGeom prst="rect">
            <a:avLst/>
          </a:prstGeo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8" name="Straight Connector 7">
            <a:extLst>
              <a:ext uri="{FF2B5EF4-FFF2-40B4-BE49-F238E27FC236}">
                <a16:creationId xmlns:a16="http://schemas.microsoft.com/office/drawing/2014/main" id="{6309F5D8-04E0-2740-8FD2-0451D087F3C1}"/>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47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a:prstGeom prst="rect">
            <a:avLst/>
          </a:prstGeom>
        </p:spPr>
        <p:txBody>
          <a:bodyPr/>
          <a:lstStyle/>
          <a:p>
            <a:r>
              <a:rPr lang="en-GB"/>
              <a:t>Click icon to add picture</a:t>
            </a:r>
            <a:endParaRPr lang="en-US"/>
          </a:p>
        </p:txBody>
      </p:sp>
      <p:sp>
        <p:nvSpPr>
          <p:cNvPr id="9" name="Text Placeholder 12">
            <a:extLst>
              <a:ext uri="{FF2B5EF4-FFF2-40B4-BE49-F238E27FC236}">
                <a16:creationId xmlns:a16="http://schemas.microsoft.com/office/drawing/2014/main" id="{D249A293-0D2F-6A42-A416-46E546C5EB14}"/>
              </a:ext>
            </a:extLst>
          </p:cNvPr>
          <p:cNvSpPr>
            <a:spLocks noGrp="1"/>
          </p:cNvSpPr>
          <p:nvPr>
            <p:ph type="body" sz="quarter" idx="13" hasCustomPrompt="1"/>
          </p:nvPr>
        </p:nvSpPr>
        <p:spPr>
          <a:xfrm>
            <a:off x="80428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0" name="Straight Connector 9">
            <a:extLst>
              <a:ext uri="{FF2B5EF4-FFF2-40B4-BE49-F238E27FC236}">
                <a16:creationId xmlns:a16="http://schemas.microsoft.com/office/drawing/2014/main" id="{2727EBB8-6E18-E24C-B484-665CFFFF7DF6}"/>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5BE48A71-0A33-1B4C-8BA3-84794B901FCA}"/>
              </a:ext>
            </a:extLst>
          </p:cNvPr>
          <p:cNvSpPr>
            <a:spLocks noGrp="1"/>
          </p:cNvSpPr>
          <p:nvPr>
            <p:ph type="body" sz="quarter" idx="11"/>
          </p:nvPr>
        </p:nvSpPr>
        <p:spPr>
          <a:xfrm>
            <a:off x="804285" y="1656983"/>
            <a:ext cx="6065145"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33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a:prstGeom prst="rect">
            <a:avLst/>
          </a:prstGeom>
        </p:spPr>
        <p:txBody>
          <a:bodyPr/>
          <a:lstStyle/>
          <a:p>
            <a:r>
              <a:rPr lang="en-GB"/>
              <a:t>Click icon to add picture</a:t>
            </a:r>
            <a:endParaRPr lang="en-US"/>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pic>
        <p:nvPicPr>
          <p:cNvPr id="10" name="Picture 9">
            <a:extLst>
              <a:ext uri="{FF2B5EF4-FFF2-40B4-BE49-F238E27FC236}">
                <a16:creationId xmlns:a16="http://schemas.microsoft.com/office/drawing/2014/main" id="{D6A265A4-D8EA-B94A-B73D-5CA6B8992662}"/>
              </a:ext>
            </a:extLst>
          </p:cNvPr>
          <p:cNvPicPr>
            <a:picLocks noChangeAspect="1"/>
          </p:cNvPicPr>
          <p:nvPr userDrawn="1"/>
        </p:nvPicPr>
        <p:blipFill>
          <a:blip r:embed="rId3"/>
          <a:srcRect/>
          <a:stretch/>
        </p:blipFill>
        <p:spPr>
          <a:xfrm>
            <a:off x="10675962" y="6287585"/>
            <a:ext cx="1133415" cy="251710"/>
          </a:xfrm>
          <a:prstGeom prst="rect">
            <a:avLst/>
          </a:prstGeom>
        </p:spPr>
      </p:pic>
      <p:sp>
        <p:nvSpPr>
          <p:cNvPr id="9" name="Text Placeholder 12">
            <a:extLst>
              <a:ext uri="{FF2B5EF4-FFF2-40B4-BE49-F238E27FC236}">
                <a16:creationId xmlns:a16="http://schemas.microsoft.com/office/drawing/2014/main" id="{11578E10-CA90-8947-8D4B-FEA6597BE892}"/>
              </a:ext>
            </a:extLst>
          </p:cNvPr>
          <p:cNvSpPr>
            <a:spLocks noGrp="1"/>
          </p:cNvSpPr>
          <p:nvPr>
            <p:ph type="body" sz="quarter" idx="13" hasCustomPrompt="1"/>
          </p:nvPr>
        </p:nvSpPr>
        <p:spPr>
          <a:xfrm>
            <a:off x="558202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B37116C7-4177-8D4B-8775-B3B9963E4C83}"/>
              </a:ext>
            </a:extLst>
          </p:cNvPr>
          <p:cNvCxnSpPr/>
          <p:nvPr userDrawn="1"/>
        </p:nvCxnSpPr>
        <p:spPr>
          <a:xfrm>
            <a:off x="558202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1A48EA2B-31C8-E34E-A247-8537431D00E6}"/>
              </a:ext>
            </a:extLst>
          </p:cNvPr>
          <p:cNvSpPr>
            <a:spLocks noGrp="1"/>
          </p:cNvSpPr>
          <p:nvPr>
            <p:ph type="body" sz="quarter" idx="11"/>
          </p:nvPr>
        </p:nvSpPr>
        <p:spPr>
          <a:xfrm>
            <a:off x="5573286" y="1656983"/>
            <a:ext cx="6073884"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6877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prstGeom prst="rect">
            <a:avLst/>
          </a:prstGeo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prstGeom prst="rect">
            <a:avLst/>
          </a:prstGeo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prstGeom prst="rect">
            <a:avLst/>
          </a:prstGeo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2" name="Text Placeholder 4">
            <a:extLst>
              <a:ext uri="{FF2B5EF4-FFF2-40B4-BE49-F238E27FC236}">
                <a16:creationId xmlns:a16="http://schemas.microsoft.com/office/drawing/2014/main" id="{1DD3512C-D825-7C4B-8360-C59C1CB6DA4F}"/>
              </a:ext>
            </a:extLst>
          </p:cNvPr>
          <p:cNvSpPr>
            <a:spLocks noGrp="1"/>
          </p:cNvSpPr>
          <p:nvPr>
            <p:ph type="body" sz="quarter" idx="11"/>
          </p:nvPr>
        </p:nvSpPr>
        <p:spPr>
          <a:xfrm>
            <a:off x="804285" y="1656983"/>
            <a:ext cx="6625215"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A0EDCD-B0CF-0C4E-970E-A311C82B5E21}"/>
              </a:ext>
            </a:extLst>
          </p:cNvPr>
          <p:cNvSpPr>
            <a:spLocks noGrp="1"/>
          </p:cNvSpPr>
          <p:nvPr>
            <p:ph type="body" sz="quarter" idx="15"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4" name="Straight Connector 13">
            <a:extLst>
              <a:ext uri="{FF2B5EF4-FFF2-40B4-BE49-F238E27FC236}">
                <a16:creationId xmlns:a16="http://schemas.microsoft.com/office/drawing/2014/main" id="{0D0D6608-4A16-A04B-B9DF-86508DD3A63A}"/>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1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a:prstGeom prst="rect">
            <a:avLst/>
          </a:prstGeo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userDrawn="1"/>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userDrawn="1"/>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userDrawn="1"/>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a:prstGeom prst="rect">
            <a:avLst/>
          </a:prstGeo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a:prstGeom prst="rect">
            <a:avLst/>
          </a:prstGeo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27930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794584" y="3081483"/>
            <a:ext cx="4924933" cy="2355199"/>
          </a:xfrm>
          <a:prstGeom prst="rect">
            <a:avLst/>
          </a:prstGeom>
          <a:solidFill>
            <a:schemeClr val="accent3"/>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804285" y="2435490"/>
            <a:ext cx="4915232" cy="527288"/>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895703" cy="541467"/>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068DE3E9-9C82-A741-AAB6-1F4714FBEC8B}"/>
              </a:ext>
            </a:extLst>
          </p:cNvPr>
          <p:cNvSpPr>
            <a:spLocks noGrp="1"/>
          </p:cNvSpPr>
          <p:nvPr>
            <p:ph type="body" sz="quarter" idx="11"/>
          </p:nvPr>
        </p:nvSpPr>
        <p:spPr>
          <a:xfrm>
            <a:off x="804285" y="1656984"/>
            <a:ext cx="10699856" cy="588068"/>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4" name="Text Placeholder 12">
            <a:extLst>
              <a:ext uri="{FF2B5EF4-FFF2-40B4-BE49-F238E27FC236}">
                <a16:creationId xmlns:a16="http://schemas.microsoft.com/office/drawing/2014/main" id="{48FD1617-E764-8147-9974-87DCEF3C5EAB}"/>
              </a:ext>
            </a:extLst>
          </p:cNvPr>
          <p:cNvSpPr>
            <a:spLocks noGrp="1"/>
          </p:cNvSpPr>
          <p:nvPr>
            <p:ph type="body" sz="quarter" idx="16"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5" name="Straight Connector 14">
            <a:extLst>
              <a:ext uri="{FF2B5EF4-FFF2-40B4-BE49-F238E27FC236}">
                <a16:creationId xmlns:a16="http://schemas.microsoft.com/office/drawing/2014/main" id="{F25E54DC-A5DD-6F45-AD5D-ADD7F00DEDD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BD9AE625-2CC9-634D-959F-A94F8430EC7D}"/>
              </a:ext>
            </a:extLst>
          </p:cNvPr>
          <p:cNvSpPr>
            <a:spLocks noGrp="1"/>
          </p:cNvSpPr>
          <p:nvPr>
            <p:ph type="body" sz="quarter" idx="17"/>
          </p:nvPr>
        </p:nvSpPr>
        <p:spPr>
          <a:xfrm>
            <a:off x="6608438" y="3081482"/>
            <a:ext cx="4924933" cy="2355199"/>
          </a:xfrm>
          <a:prstGeom prst="rect">
            <a:avLst/>
          </a:prstGeom>
          <a:solidFill>
            <a:schemeClr val="accent6"/>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208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804285" y="4706271"/>
            <a:ext cx="2599314" cy="1119600"/>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804285" y="3397726"/>
            <a:ext cx="2599314" cy="1123994"/>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804285" y="2122616"/>
            <a:ext cx="2599314" cy="1119601"/>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prstGeom prst="rect">
            <a:avLst/>
          </a:prstGeo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prstGeom prst="rect">
            <a:avLst/>
          </a:prstGeo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prstGeom prst="rect">
            <a:avLst/>
          </a:prstGeo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5" name="Text Placeholder 4">
            <a:extLst>
              <a:ext uri="{FF2B5EF4-FFF2-40B4-BE49-F238E27FC236}">
                <a16:creationId xmlns:a16="http://schemas.microsoft.com/office/drawing/2014/main" id="{E0214C2C-FBD9-D34D-B9C4-CF82C80FAC86}"/>
              </a:ext>
            </a:extLst>
          </p:cNvPr>
          <p:cNvSpPr>
            <a:spLocks noGrp="1"/>
          </p:cNvSpPr>
          <p:nvPr>
            <p:ph type="body" sz="quarter" idx="11"/>
          </p:nvPr>
        </p:nvSpPr>
        <p:spPr>
          <a:xfrm>
            <a:off x="804285" y="1656984"/>
            <a:ext cx="10699856" cy="371182"/>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9" name="Text Placeholder 12">
            <a:extLst>
              <a:ext uri="{FF2B5EF4-FFF2-40B4-BE49-F238E27FC236}">
                <a16:creationId xmlns:a16="http://schemas.microsoft.com/office/drawing/2014/main" id="{4531992C-F612-CB44-B52F-5C667F70A711}"/>
              </a:ext>
            </a:extLst>
          </p:cNvPr>
          <p:cNvSpPr>
            <a:spLocks noGrp="1"/>
          </p:cNvSpPr>
          <p:nvPr>
            <p:ph type="body" sz="quarter" idx="20"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0" name="Straight Connector 19">
            <a:extLst>
              <a:ext uri="{FF2B5EF4-FFF2-40B4-BE49-F238E27FC236}">
                <a16:creationId xmlns:a16="http://schemas.microsoft.com/office/drawing/2014/main" id="{52090921-8AFE-E54C-AC7E-E1F212786E4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9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a:prstGeom prst="rect">
            <a:avLst/>
          </a:prstGeo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userDrawn="1"/>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092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BAF04D-49C7-B344-8397-96A3C18EC613}"/>
              </a:ext>
            </a:extLst>
          </p:cNvPr>
          <p:cNvCxnSpPr/>
          <p:nvPr userDrawn="1"/>
        </p:nvCxnSpPr>
        <p:spPr>
          <a:xfrm>
            <a:off x="688301" y="1124744"/>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5130DF76-214E-F449-A3EE-4FB0215D4965}"/>
              </a:ext>
            </a:extLst>
          </p:cNvPr>
          <p:cNvSpPr/>
          <p:nvPr userDrawn="1"/>
        </p:nvSpPr>
        <p:spPr>
          <a:xfrm>
            <a:off x="676863" y="1635642"/>
            <a:ext cx="886053" cy="886053"/>
          </a:xfrm>
          <a:prstGeom prst="ellipse">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5" name="Oval 4">
            <a:extLst>
              <a:ext uri="{FF2B5EF4-FFF2-40B4-BE49-F238E27FC236}">
                <a16:creationId xmlns:a16="http://schemas.microsoft.com/office/drawing/2014/main" id="{56B7A56B-23E0-E54B-BD0C-2CEFF73B534D}"/>
              </a:ext>
            </a:extLst>
          </p:cNvPr>
          <p:cNvSpPr/>
          <p:nvPr userDrawn="1"/>
        </p:nvSpPr>
        <p:spPr>
          <a:xfrm>
            <a:off x="676863" y="2808611"/>
            <a:ext cx="886053" cy="886053"/>
          </a:xfrm>
          <a:prstGeom prst="ellipse">
            <a:avLst/>
          </a:prstGeom>
          <a:solidFill>
            <a:srgbClr val="A6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6" name="Oval 5">
            <a:extLst>
              <a:ext uri="{FF2B5EF4-FFF2-40B4-BE49-F238E27FC236}">
                <a16:creationId xmlns:a16="http://schemas.microsoft.com/office/drawing/2014/main" id="{EE032A09-489D-8B4C-A40B-15CCB72D45B5}"/>
              </a:ext>
            </a:extLst>
          </p:cNvPr>
          <p:cNvSpPr/>
          <p:nvPr userDrawn="1"/>
        </p:nvSpPr>
        <p:spPr>
          <a:xfrm>
            <a:off x="676863" y="3981580"/>
            <a:ext cx="886053" cy="886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7" name="Oval 6">
            <a:extLst>
              <a:ext uri="{FF2B5EF4-FFF2-40B4-BE49-F238E27FC236}">
                <a16:creationId xmlns:a16="http://schemas.microsoft.com/office/drawing/2014/main" id="{85DD6BAB-85AC-F94F-B2BE-675E49B57A8B}"/>
              </a:ext>
            </a:extLst>
          </p:cNvPr>
          <p:cNvSpPr/>
          <p:nvPr userDrawn="1"/>
        </p:nvSpPr>
        <p:spPr>
          <a:xfrm>
            <a:off x="4655840" y="1635642"/>
            <a:ext cx="886053" cy="8860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8" name="Oval 7">
            <a:extLst>
              <a:ext uri="{FF2B5EF4-FFF2-40B4-BE49-F238E27FC236}">
                <a16:creationId xmlns:a16="http://schemas.microsoft.com/office/drawing/2014/main" id="{ADF06DBE-FADB-3F49-97CD-ED083D65744B}"/>
              </a:ext>
            </a:extLst>
          </p:cNvPr>
          <p:cNvSpPr/>
          <p:nvPr userDrawn="1"/>
        </p:nvSpPr>
        <p:spPr>
          <a:xfrm>
            <a:off x="4655840" y="2808611"/>
            <a:ext cx="886053" cy="88605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pic>
        <p:nvPicPr>
          <p:cNvPr id="11" name="Picture 10" descr="connect graphics@2x.png">
            <a:extLst>
              <a:ext uri="{FF2B5EF4-FFF2-40B4-BE49-F238E27FC236}">
                <a16:creationId xmlns:a16="http://schemas.microsoft.com/office/drawing/2014/main" id="{D7D44FA3-FDA1-034D-B2E8-E38E7F4DAAE0}"/>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215" b="-207"/>
          <a:stretch/>
        </p:blipFill>
        <p:spPr>
          <a:xfrm>
            <a:off x="7672965" y="299303"/>
            <a:ext cx="4519035" cy="6858000"/>
          </a:xfrm>
          <a:prstGeom prst="rect">
            <a:avLst/>
          </a:prstGeom>
        </p:spPr>
      </p:pic>
      <p:sp>
        <p:nvSpPr>
          <p:cNvPr id="13" name="Text Placeholder 12">
            <a:extLst>
              <a:ext uri="{FF2B5EF4-FFF2-40B4-BE49-F238E27FC236}">
                <a16:creationId xmlns:a16="http://schemas.microsoft.com/office/drawing/2014/main" id="{AAC6F044-4C7A-2E46-986D-17B0F540CC9C}"/>
              </a:ext>
            </a:extLst>
          </p:cNvPr>
          <p:cNvSpPr>
            <a:spLocks noGrp="1"/>
          </p:cNvSpPr>
          <p:nvPr>
            <p:ph type="body" sz="quarter" idx="10" hasCustomPrompt="1"/>
          </p:nvPr>
        </p:nvSpPr>
        <p:spPr>
          <a:xfrm>
            <a:off x="688301" y="510652"/>
            <a:ext cx="4384675" cy="455692"/>
          </a:xfrm>
        </p:spPr>
        <p:txBody>
          <a:bodyPr lIns="0" rIns="90000">
            <a:normAutofit/>
          </a:bodyPr>
          <a:lstStyle>
            <a:lvl1pPr marL="0" indent="0">
              <a:buNone/>
              <a:defRPr sz="3600">
                <a:solidFill>
                  <a:srgbClr val="4A4A4A"/>
                </a:solidFill>
                <a:latin typeface="Arial" panose="020B0604020202020204" pitchFamily="34" charset="0"/>
                <a:cs typeface="Arial" panose="020B0604020202020204" pitchFamily="34" charset="0"/>
              </a:defRPr>
            </a:lvl1pPr>
          </a:lstStyle>
          <a:p>
            <a:pPr lvl="0"/>
            <a:r>
              <a:rPr lang="en-GB"/>
              <a:t>Contents</a:t>
            </a:r>
            <a:endParaRPr lang="en-US"/>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703388" y="163512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7" name="Text Placeholder 15">
            <a:extLst>
              <a:ext uri="{FF2B5EF4-FFF2-40B4-BE49-F238E27FC236}">
                <a16:creationId xmlns:a16="http://schemas.microsoft.com/office/drawing/2014/main" id="{D4F1EB42-94A9-AB44-81CF-CDAC05B976DB}"/>
              </a:ext>
            </a:extLst>
          </p:cNvPr>
          <p:cNvSpPr>
            <a:spLocks noGrp="1"/>
          </p:cNvSpPr>
          <p:nvPr>
            <p:ph type="body" sz="quarter" idx="12"/>
          </p:nvPr>
        </p:nvSpPr>
        <p:spPr>
          <a:xfrm>
            <a:off x="5722532" y="2807392"/>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ext Placeholder 15">
            <a:extLst>
              <a:ext uri="{FF2B5EF4-FFF2-40B4-BE49-F238E27FC236}">
                <a16:creationId xmlns:a16="http://schemas.microsoft.com/office/drawing/2014/main" id="{8BBBA355-9431-C84D-BA33-49CD4B0E972D}"/>
              </a:ext>
            </a:extLst>
          </p:cNvPr>
          <p:cNvSpPr>
            <a:spLocks noGrp="1"/>
          </p:cNvSpPr>
          <p:nvPr>
            <p:ph type="body" sz="quarter" idx="13"/>
          </p:nvPr>
        </p:nvSpPr>
        <p:spPr>
          <a:xfrm>
            <a:off x="5722532" y="1635443"/>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15">
            <a:extLst>
              <a:ext uri="{FF2B5EF4-FFF2-40B4-BE49-F238E27FC236}">
                <a16:creationId xmlns:a16="http://schemas.microsoft.com/office/drawing/2014/main" id="{82223E7F-BC92-FB4C-A108-0B1F2E16E72D}"/>
              </a:ext>
            </a:extLst>
          </p:cNvPr>
          <p:cNvSpPr>
            <a:spLocks noGrp="1"/>
          </p:cNvSpPr>
          <p:nvPr>
            <p:ph type="body" sz="quarter" idx="14"/>
          </p:nvPr>
        </p:nvSpPr>
        <p:spPr>
          <a:xfrm>
            <a:off x="1703388" y="2812450"/>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ext Placeholder 15">
            <a:extLst>
              <a:ext uri="{FF2B5EF4-FFF2-40B4-BE49-F238E27FC236}">
                <a16:creationId xmlns:a16="http://schemas.microsoft.com/office/drawing/2014/main" id="{02E1298F-3DD1-C845-87DE-F3B19ABF10EB}"/>
              </a:ext>
            </a:extLst>
          </p:cNvPr>
          <p:cNvSpPr>
            <a:spLocks noGrp="1"/>
          </p:cNvSpPr>
          <p:nvPr>
            <p:ph type="body" sz="quarter" idx="15"/>
          </p:nvPr>
        </p:nvSpPr>
        <p:spPr>
          <a:xfrm>
            <a:off x="1703388" y="398977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22">
            <a:extLst>
              <a:ext uri="{FF2B5EF4-FFF2-40B4-BE49-F238E27FC236}">
                <a16:creationId xmlns:a16="http://schemas.microsoft.com/office/drawing/2014/main" id="{2377FCF3-83D0-3247-B688-2435A9DB49D9}"/>
              </a:ext>
            </a:extLst>
          </p:cNvPr>
          <p:cNvSpPr>
            <a:spLocks noGrp="1"/>
          </p:cNvSpPr>
          <p:nvPr>
            <p:ph type="body" sz="quarter" idx="17" hasCustomPrompt="1"/>
          </p:nvPr>
        </p:nvSpPr>
        <p:spPr>
          <a:xfrm>
            <a:off x="676863" y="1634898"/>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1</a:t>
            </a:r>
            <a:endParaRPr lang="en-US"/>
          </a:p>
        </p:txBody>
      </p:sp>
      <p:sp>
        <p:nvSpPr>
          <p:cNvPr id="24" name="Text Placeholder 22">
            <a:extLst>
              <a:ext uri="{FF2B5EF4-FFF2-40B4-BE49-F238E27FC236}">
                <a16:creationId xmlns:a16="http://schemas.microsoft.com/office/drawing/2014/main" id="{ED996637-1404-2347-A62B-B04AFC5A1F26}"/>
              </a:ext>
            </a:extLst>
          </p:cNvPr>
          <p:cNvSpPr>
            <a:spLocks noGrp="1"/>
          </p:cNvSpPr>
          <p:nvPr>
            <p:ph type="body" sz="quarter" idx="18" hasCustomPrompt="1"/>
          </p:nvPr>
        </p:nvSpPr>
        <p:spPr>
          <a:xfrm>
            <a:off x="676863" y="2812299"/>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2</a:t>
            </a:r>
            <a:endParaRPr lang="en-US"/>
          </a:p>
        </p:txBody>
      </p:sp>
      <p:sp>
        <p:nvSpPr>
          <p:cNvPr id="25" name="Text Placeholder 22">
            <a:extLst>
              <a:ext uri="{FF2B5EF4-FFF2-40B4-BE49-F238E27FC236}">
                <a16:creationId xmlns:a16="http://schemas.microsoft.com/office/drawing/2014/main" id="{655F92E9-1163-B74D-A0CC-EC6A9081BD20}"/>
              </a:ext>
            </a:extLst>
          </p:cNvPr>
          <p:cNvSpPr>
            <a:spLocks noGrp="1"/>
          </p:cNvSpPr>
          <p:nvPr>
            <p:ph type="body" sz="quarter" idx="19" hasCustomPrompt="1"/>
          </p:nvPr>
        </p:nvSpPr>
        <p:spPr>
          <a:xfrm>
            <a:off x="676863" y="3989700"/>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
        <p:nvSpPr>
          <p:cNvPr id="26" name="Text Placeholder 22">
            <a:extLst>
              <a:ext uri="{FF2B5EF4-FFF2-40B4-BE49-F238E27FC236}">
                <a16:creationId xmlns:a16="http://schemas.microsoft.com/office/drawing/2014/main" id="{0D7227B2-F3E6-634A-81D4-6123FE499814}"/>
              </a:ext>
            </a:extLst>
          </p:cNvPr>
          <p:cNvSpPr>
            <a:spLocks noGrp="1"/>
          </p:cNvSpPr>
          <p:nvPr>
            <p:ph type="body" sz="quarter" idx="20" hasCustomPrompt="1"/>
          </p:nvPr>
        </p:nvSpPr>
        <p:spPr>
          <a:xfrm>
            <a:off x="4655839" y="1614047"/>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5</a:t>
            </a:r>
            <a:endParaRPr lang="en-US"/>
          </a:p>
        </p:txBody>
      </p:sp>
      <p:sp>
        <p:nvSpPr>
          <p:cNvPr id="27" name="Text Placeholder 22">
            <a:extLst>
              <a:ext uri="{FF2B5EF4-FFF2-40B4-BE49-F238E27FC236}">
                <a16:creationId xmlns:a16="http://schemas.microsoft.com/office/drawing/2014/main" id="{41077447-ED4F-6345-B4E4-520BB9A6A5F2}"/>
              </a:ext>
            </a:extLst>
          </p:cNvPr>
          <p:cNvSpPr>
            <a:spLocks noGrp="1"/>
          </p:cNvSpPr>
          <p:nvPr>
            <p:ph type="body" sz="quarter" idx="21" hasCustomPrompt="1"/>
          </p:nvPr>
        </p:nvSpPr>
        <p:spPr>
          <a:xfrm>
            <a:off x="4655838" y="2794214"/>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6</a:t>
            </a:r>
            <a:endParaRPr lang="en-US"/>
          </a:p>
        </p:txBody>
      </p:sp>
      <p:sp>
        <p:nvSpPr>
          <p:cNvPr id="29" name="Rectangle 28">
            <a:extLst>
              <a:ext uri="{FF2B5EF4-FFF2-40B4-BE49-F238E27FC236}">
                <a16:creationId xmlns:a16="http://schemas.microsoft.com/office/drawing/2014/main" id="{34878167-C572-0041-AE06-589E4744A70D}"/>
              </a:ext>
            </a:extLst>
          </p:cNvPr>
          <p:cNvSpPr/>
          <p:nvPr userDrawn="1"/>
        </p:nvSpPr>
        <p:spPr>
          <a:xfrm>
            <a:off x="10128448" y="6311183"/>
            <a:ext cx="1654774" cy="26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Oval 20">
            <a:extLst>
              <a:ext uri="{FF2B5EF4-FFF2-40B4-BE49-F238E27FC236}">
                <a16:creationId xmlns:a16="http://schemas.microsoft.com/office/drawing/2014/main" id="{3ABC15CB-6983-5C17-1DF3-3D9B06ABF099}"/>
              </a:ext>
            </a:extLst>
          </p:cNvPr>
          <p:cNvSpPr/>
          <p:nvPr userDrawn="1"/>
        </p:nvSpPr>
        <p:spPr>
          <a:xfrm>
            <a:off x="676863" y="5150861"/>
            <a:ext cx="886053" cy="886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22" name="Text Placeholder 15">
            <a:extLst>
              <a:ext uri="{FF2B5EF4-FFF2-40B4-BE49-F238E27FC236}">
                <a16:creationId xmlns:a16="http://schemas.microsoft.com/office/drawing/2014/main" id="{16B01BB9-2D71-810A-E842-50CDD090370B}"/>
              </a:ext>
            </a:extLst>
          </p:cNvPr>
          <p:cNvSpPr>
            <a:spLocks noGrp="1"/>
          </p:cNvSpPr>
          <p:nvPr>
            <p:ph type="body" sz="quarter" idx="22"/>
          </p:nvPr>
        </p:nvSpPr>
        <p:spPr>
          <a:xfrm>
            <a:off x="1703388" y="5159056"/>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22">
            <a:extLst>
              <a:ext uri="{FF2B5EF4-FFF2-40B4-BE49-F238E27FC236}">
                <a16:creationId xmlns:a16="http://schemas.microsoft.com/office/drawing/2014/main" id="{7AD1DA6B-5B35-2CB7-8D86-882560779E40}"/>
              </a:ext>
            </a:extLst>
          </p:cNvPr>
          <p:cNvSpPr>
            <a:spLocks noGrp="1"/>
          </p:cNvSpPr>
          <p:nvPr>
            <p:ph type="body" sz="quarter" idx="23" hasCustomPrompt="1"/>
          </p:nvPr>
        </p:nvSpPr>
        <p:spPr>
          <a:xfrm>
            <a:off x="676863" y="5158981"/>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Tree>
    <p:extLst>
      <p:ext uri="{BB962C8B-B14F-4D97-AF65-F5344CB8AC3E}">
        <p14:creationId xmlns:p14="http://schemas.microsoft.com/office/powerpoint/2010/main" val="2683205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a:prstGeom prst="rect">
            <a:avLst/>
          </a:prstGeo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1473496" y="4770228"/>
            <a:ext cx="9036423" cy="828675"/>
          </a:xfrm>
          <a:prstGeom prst="rect">
            <a:avLst/>
          </a:prstGeo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3021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3"/>
          <a:srcRect/>
          <a:stretch/>
        </p:blipFill>
        <p:spPr>
          <a:xfrm>
            <a:off x="707457" y="2250369"/>
            <a:ext cx="4403352" cy="977901"/>
          </a:xfrm>
          <a:prstGeom prst="rect">
            <a:avLst/>
          </a:prstGeom>
        </p:spPr>
      </p:pic>
    </p:spTree>
    <p:extLst>
      <p:ext uri="{BB962C8B-B14F-4D97-AF65-F5344CB8AC3E}">
        <p14:creationId xmlns:p14="http://schemas.microsoft.com/office/powerpoint/2010/main" val="6335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2"/>
          <a:srcRect/>
          <a:stretch/>
        </p:blipFill>
        <p:spPr>
          <a:xfrm>
            <a:off x="707457" y="2250369"/>
            <a:ext cx="4403352" cy="977901"/>
          </a:xfrm>
          <a:prstGeom prst="rect">
            <a:avLst/>
          </a:prstGeom>
        </p:spPr>
      </p:pic>
    </p:spTree>
    <p:extLst>
      <p:ext uri="{BB962C8B-B14F-4D97-AF65-F5344CB8AC3E}">
        <p14:creationId xmlns:p14="http://schemas.microsoft.com/office/powerpoint/2010/main" val="12635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userDrawn="1"/>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userDrawn="1"/>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5315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userDrawn="1"/>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7416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userDrawn="1"/>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1821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Contents</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0" name="Text Placeholder 4">
            <a:extLst>
              <a:ext uri="{FF2B5EF4-FFF2-40B4-BE49-F238E27FC236}">
                <a16:creationId xmlns:a16="http://schemas.microsoft.com/office/drawing/2014/main" id="{024FF899-2DBE-174C-910E-07B6119C97E5}"/>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21" name="Text Placeholder 15">
            <a:extLst>
              <a:ext uri="{FF2B5EF4-FFF2-40B4-BE49-F238E27FC236}">
                <a16:creationId xmlns:a16="http://schemas.microsoft.com/office/drawing/2014/main" id="{210572D3-0AA9-1D4B-BEBE-8B922CD8D1B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5">
            <a:extLst>
              <a:ext uri="{FF2B5EF4-FFF2-40B4-BE49-F238E27FC236}">
                <a16:creationId xmlns:a16="http://schemas.microsoft.com/office/drawing/2014/main" id="{3E063385-4227-394E-9432-F70E54241769}"/>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E60E3F4-D6E6-E546-A850-97607D9507CC}"/>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5">
            <a:extLst>
              <a:ext uri="{FF2B5EF4-FFF2-40B4-BE49-F238E27FC236}">
                <a16:creationId xmlns:a16="http://schemas.microsoft.com/office/drawing/2014/main" id="{1D22D090-03D6-CF48-8619-15171A1804E2}"/>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15">
            <a:extLst>
              <a:ext uri="{FF2B5EF4-FFF2-40B4-BE49-F238E27FC236}">
                <a16:creationId xmlns:a16="http://schemas.microsoft.com/office/drawing/2014/main" id="{E4C02215-E64E-CC42-8D4A-3B27F5D5F4AF}"/>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 Placeholder 4">
            <a:extLst>
              <a:ext uri="{FF2B5EF4-FFF2-40B4-BE49-F238E27FC236}">
                <a16:creationId xmlns:a16="http://schemas.microsoft.com/office/drawing/2014/main" id="{720D7DA4-C650-1746-A4FF-B94EDDCC342F}"/>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31" name="Text Placeholder 4">
            <a:extLst>
              <a:ext uri="{FF2B5EF4-FFF2-40B4-BE49-F238E27FC236}">
                <a16:creationId xmlns:a16="http://schemas.microsoft.com/office/drawing/2014/main" id="{0952EF54-9956-6D49-AE4B-0097170C8CA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2" name="Text Placeholder 4">
            <a:extLst>
              <a:ext uri="{FF2B5EF4-FFF2-40B4-BE49-F238E27FC236}">
                <a16:creationId xmlns:a16="http://schemas.microsoft.com/office/drawing/2014/main" id="{256A16A8-845C-BD48-91D0-F7D5785EFFD2}"/>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3" name="Text Placeholder 4">
            <a:extLst>
              <a:ext uri="{FF2B5EF4-FFF2-40B4-BE49-F238E27FC236}">
                <a16:creationId xmlns:a16="http://schemas.microsoft.com/office/drawing/2014/main" id="{0BB4806B-C7FA-DD4C-A1C9-B16EAF546626}"/>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204517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715390037"/>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5" r:id="rId3"/>
    <p:sldLayoutId id="2147483719" r:id="rId4"/>
    <p:sldLayoutId id="2147483720" r:id="rId5"/>
    <p:sldLayoutId id="2147483659" r:id="rId6"/>
    <p:sldLayoutId id="2147483660" r:id="rId7"/>
    <p:sldLayoutId id="2147483661" r:id="rId8"/>
    <p:sldLayoutId id="2147483721" r:id="rId9"/>
    <p:sldLayoutId id="2147483658" r:id="rId10"/>
    <p:sldLayoutId id="2147483707" r:id="rId11"/>
    <p:sldLayoutId id="2147483706" r:id="rId12"/>
    <p:sldLayoutId id="2147483663" r:id="rId13"/>
    <p:sldLayoutId id="2147483696" r:id="rId14"/>
    <p:sldLayoutId id="2147483704" r:id="rId15"/>
    <p:sldLayoutId id="2147483717" r:id="rId16"/>
    <p:sldLayoutId id="2147483698" r:id="rId17"/>
    <p:sldLayoutId id="2147483699" r:id="rId18"/>
    <p:sldLayoutId id="2147483700" r:id="rId19"/>
    <p:sldLayoutId id="2147483705" r:id="rId20"/>
    <p:sldLayoutId id="2147483664" r:id="rId21"/>
    <p:sldLayoutId id="2147483702" r:id="rId22"/>
    <p:sldLayoutId id="2147483665" r:id="rId23"/>
    <p:sldLayoutId id="2147483662" r:id="rId24"/>
    <p:sldLayoutId id="2147483712" r:id="rId25"/>
    <p:sldLayoutId id="2147483667" r:id="rId26"/>
    <p:sldLayoutId id="2147483677" r:id="rId27"/>
    <p:sldLayoutId id="2147483694" r:id="rId28"/>
    <p:sldLayoutId id="2147483723" r:id="rId29"/>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41EB78-099E-454D-A9A6-A7EB9305FE09}"/>
              </a:ext>
            </a:extLst>
          </p:cNvPr>
          <p:cNvSpPr>
            <a:spLocks noGrp="1"/>
          </p:cNvSpPr>
          <p:nvPr>
            <p:ph type="title" idx="4294967295"/>
          </p:nvPr>
        </p:nvSpPr>
        <p:spPr>
          <a:xfrm>
            <a:off x="708025" y="3429000"/>
            <a:ext cx="903605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chemeClr val="bg1"/>
                </a:solidFill>
                <a:effectLst/>
                <a:uLnTx/>
                <a:uFillTx/>
                <a:latin typeface="+mn-lt"/>
                <a:ea typeface="+mn-ea"/>
                <a:cs typeface="+mn-cs"/>
              </a:rPr>
              <a:t>B&amp;NES Council | Citizens’ Panel on Active Travel in Bath and North East Somerset</a:t>
            </a:r>
          </a:p>
        </p:txBody>
      </p:sp>
      <p:sp>
        <p:nvSpPr>
          <p:cNvPr id="10" name="Text Placeholder 9">
            <a:extLst>
              <a:ext uri="{FF2B5EF4-FFF2-40B4-BE49-F238E27FC236}">
                <a16:creationId xmlns:a16="http://schemas.microsoft.com/office/drawing/2014/main" id="{23A98B38-C147-0F45-97F8-31E22189A511}"/>
              </a:ext>
            </a:extLst>
          </p:cNvPr>
          <p:cNvSpPr>
            <a:spLocks noGrp="1"/>
          </p:cNvSpPr>
          <p:nvPr>
            <p:ph type="body" sz="quarter" idx="11"/>
          </p:nvPr>
        </p:nvSpPr>
        <p:spPr/>
        <p:txBody>
          <a:bodyPr/>
          <a:lstStyle/>
          <a:p>
            <a:r>
              <a:rPr lang="en-US"/>
              <a:t>Full report | October 2022</a:t>
            </a:r>
          </a:p>
        </p:txBody>
      </p:sp>
      <p:pic>
        <p:nvPicPr>
          <p:cNvPr id="3" name="Picture 2" descr="Bath &amp; North East Somerset Council &#10;Improving people's lives">
            <a:extLst>
              <a:ext uri="{FF2B5EF4-FFF2-40B4-BE49-F238E27FC236}">
                <a16:creationId xmlns:a16="http://schemas.microsoft.com/office/drawing/2014/main" id="{D25230B4-143D-D373-EFF6-666A55CEB2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5488" y="359467"/>
            <a:ext cx="1902666" cy="1052453"/>
          </a:xfrm>
          <a:prstGeom prst="rect">
            <a:avLst/>
          </a:prstGeom>
        </p:spPr>
      </p:pic>
    </p:spTree>
    <p:extLst>
      <p:ext uri="{BB962C8B-B14F-4D97-AF65-F5344CB8AC3E}">
        <p14:creationId xmlns:p14="http://schemas.microsoft.com/office/powerpoint/2010/main" val="7781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79DD406-B9A3-B9A5-A0EC-CBE7D369613D}"/>
              </a:ext>
            </a:extLst>
          </p:cNvPr>
          <p:cNvSpPr>
            <a:spLocks noGrp="1"/>
          </p:cNvSpPr>
          <p:nvPr>
            <p:ph type="title" idx="4294967295"/>
          </p:nvPr>
        </p:nvSpPr>
        <p:spPr>
          <a:xfrm>
            <a:off x="831850" y="461963"/>
            <a:ext cx="10688638" cy="890587"/>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Residents’ principles for decision-making on active travel schemes</a:t>
            </a:r>
          </a:p>
        </p:txBody>
      </p:sp>
      <p:sp>
        <p:nvSpPr>
          <p:cNvPr id="13" name="Text Placeholder 2">
            <a:extLst>
              <a:ext uri="{FF2B5EF4-FFF2-40B4-BE49-F238E27FC236}">
                <a16:creationId xmlns:a16="http://schemas.microsoft.com/office/drawing/2014/main" id="{A631BA44-C49F-3112-63DE-C24C7944B3CC}"/>
              </a:ext>
            </a:extLst>
          </p:cNvPr>
          <p:cNvSpPr txBox="1">
            <a:spLocks/>
          </p:cNvSpPr>
          <p:nvPr/>
        </p:nvSpPr>
        <p:spPr>
          <a:xfrm>
            <a:off x="839662" y="1624950"/>
            <a:ext cx="9846507" cy="39590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a:t>Any new active travel schemes in and around Bath and North East Somerset should….</a:t>
            </a:r>
          </a:p>
        </p:txBody>
      </p:sp>
      <p:sp>
        <p:nvSpPr>
          <p:cNvPr id="2" name="Text Placeholder 1">
            <a:extLst>
              <a:ext uri="{FF2B5EF4-FFF2-40B4-BE49-F238E27FC236}">
                <a16:creationId xmlns:a16="http://schemas.microsoft.com/office/drawing/2014/main" id="{F41A5283-ECC1-B3B5-7DAF-D58451E1CE88}"/>
              </a:ext>
            </a:extLst>
          </p:cNvPr>
          <p:cNvSpPr>
            <a:spLocks noGrp="1"/>
          </p:cNvSpPr>
          <p:nvPr>
            <p:ph type="body" sz="quarter" idx="18"/>
          </p:nvPr>
        </p:nvSpPr>
        <p:spPr>
          <a:xfrm>
            <a:off x="839662" y="2356680"/>
            <a:ext cx="682370" cy="615757"/>
          </a:xfrm>
        </p:spPr>
        <p:txBody>
          <a:bodyPr/>
          <a:lstStyle/>
          <a:p>
            <a:r>
              <a:rPr lang="en-GB">
                <a:solidFill>
                  <a:schemeClr val="tx1"/>
                </a:solidFill>
              </a:rPr>
              <a:t>1. </a:t>
            </a:r>
          </a:p>
        </p:txBody>
      </p:sp>
      <p:sp>
        <p:nvSpPr>
          <p:cNvPr id="3" name="Text Placeholder 2">
            <a:extLst>
              <a:ext uri="{FF2B5EF4-FFF2-40B4-BE49-F238E27FC236}">
                <a16:creationId xmlns:a16="http://schemas.microsoft.com/office/drawing/2014/main" id="{75692C39-45EA-141A-BF70-565A1F4756FD}"/>
              </a:ext>
            </a:extLst>
          </p:cNvPr>
          <p:cNvSpPr>
            <a:spLocks noGrp="1"/>
          </p:cNvSpPr>
          <p:nvPr>
            <p:ph type="body" sz="quarter" idx="11"/>
          </p:nvPr>
        </p:nvSpPr>
        <p:spPr>
          <a:xfrm>
            <a:off x="1670955" y="2352730"/>
            <a:ext cx="9846507" cy="593723"/>
          </a:xfrm>
        </p:spPr>
        <p:txBody>
          <a:bodyPr/>
          <a:lstStyle/>
          <a:p>
            <a:r>
              <a:rPr lang="en-GB"/>
              <a:t>Offer an easy and appealing alternative to short car journeys.</a:t>
            </a:r>
          </a:p>
        </p:txBody>
      </p:sp>
      <p:sp>
        <p:nvSpPr>
          <p:cNvPr id="9" name="Text Placeholder 8">
            <a:extLst>
              <a:ext uri="{FF2B5EF4-FFF2-40B4-BE49-F238E27FC236}">
                <a16:creationId xmlns:a16="http://schemas.microsoft.com/office/drawing/2014/main" id="{62D74528-94F2-DC3E-E61C-99C5D1E69499}"/>
              </a:ext>
            </a:extLst>
          </p:cNvPr>
          <p:cNvSpPr>
            <a:spLocks noGrp="1"/>
          </p:cNvSpPr>
          <p:nvPr>
            <p:ph type="body" sz="quarter" idx="30"/>
          </p:nvPr>
        </p:nvSpPr>
        <p:spPr>
          <a:xfrm>
            <a:off x="839662" y="3311326"/>
            <a:ext cx="682370" cy="615757"/>
          </a:xfrm>
          <a:solidFill>
            <a:schemeClr val="accent1">
              <a:lumMod val="60000"/>
              <a:lumOff val="40000"/>
            </a:schemeClr>
          </a:solidFill>
        </p:spPr>
        <p:txBody>
          <a:bodyPr/>
          <a:lstStyle/>
          <a:p>
            <a:r>
              <a:rPr lang="en-GB">
                <a:solidFill>
                  <a:schemeClr val="tx1"/>
                </a:solidFill>
              </a:rPr>
              <a:t>2. </a:t>
            </a:r>
          </a:p>
        </p:txBody>
      </p:sp>
      <p:sp>
        <p:nvSpPr>
          <p:cNvPr id="4" name="Text Placeholder 3">
            <a:extLst>
              <a:ext uri="{FF2B5EF4-FFF2-40B4-BE49-F238E27FC236}">
                <a16:creationId xmlns:a16="http://schemas.microsoft.com/office/drawing/2014/main" id="{4E99D972-1AC3-A2C7-D40D-11DDF8F20E6D}"/>
              </a:ext>
            </a:extLst>
          </p:cNvPr>
          <p:cNvSpPr>
            <a:spLocks noGrp="1"/>
          </p:cNvSpPr>
          <p:nvPr>
            <p:ph type="body" sz="quarter" idx="26"/>
          </p:nvPr>
        </p:nvSpPr>
        <p:spPr>
          <a:xfrm>
            <a:off x="1670955" y="3316037"/>
            <a:ext cx="9846506" cy="593723"/>
          </a:xfrm>
        </p:spPr>
        <p:txBody>
          <a:bodyPr/>
          <a:lstStyle/>
          <a:p>
            <a:r>
              <a:rPr lang="en-GB"/>
              <a:t>Have clear and effective safety features (to reassure new cyclists especially).</a:t>
            </a:r>
          </a:p>
        </p:txBody>
      </p:sp>
      <p:sp>
        <p:nvSpPr>
          <p:cNvPr id="10" name="Text Placeholder 9">
            <a:extLst>
              <a:ext uri="{FF2B5EF4-FFF2-40B4-BE49-F238E27FC236}">
                <a16:creationId xmlns:a16="http://schemas.microsoft.com/office/drawing/2014/main" id="{BEC9DA11-1FE7-E546-4585-53678C407D82}"/>
              </a:ext>
            </a:extLst>
          </p:cNvPr>
          <p:cNvSpPr>
            <a:spLocks noGrp="1"/>
          </p:cNvSpPr>
          <p:nvPr>
            <p:ph type="body" sz="quarter" idx="31"/>
          </p:nvPr>
        </p:nvSpPr>
        <p:spPr>
          <a:xfrm>
            <a:off x="839662" y="4265972"/>
            <a:ext cx="682370" cy="615757"/>
          </a:xfrm>
          <a:solidFill>
            <a:schemeClr val="accent2">
              <a:lumMod val="60000"/>
              <a:lumOff val="40000"/>
            </a:schemeClr>
          </a:solidFill>
        </p:spPr>
        <p:txBody>
          <a:bodyPr/>
          <a:lstStyle/>
          <a:p>
            <a:r>
              <a:rPr lang="en-GB">
                <a:solidFill>
                  <a:schemeClr val="tx1"/>
                </a:solidFill>
              </a:rPr>
              <a:t>3. </a:t>
            </a:r>
          </a:p>
        </p:txBody>
      </p:sp>
      <p:sp>
        <p:nvSpPr>
          <p:cNvPr id="5" name="Text Placeholder 4">
            <a:extLst>
              <a:ext uri="{FF2B5EF4-FFF2-40B4-BE49-F238E27FC236}">
                <a16:creationId xmlns:a16="http://schemas.microsoft.com/office/drawing/2014/main" id="{47CC2A3E-DF87-58EA-3054-372E6E7A375B}"/>
              </a:ext>
            </a:extLst>
          </p:cNvPr>
          <p:cNvSpPr>
            <a:spLocks noGrp="1"/>
          </p:cNvSpPr>
          <p:nvPr>
            <p:ph type="body" sz="quarter" idx="27"/>
          </p:nvPr>
        </p:nvSpPr>
        <p:spPr>
          <a:xfrm>
            <a:off x="1670955" y="4279344"/>
            <a:ext cx="9846506" cy="593723"/>
          </a:xfrm>
        </p:spPr>
        <p:txBody>
          <a:bodyPr/>
          <a:lstStyle/>
          <a:p>
            <a:r>
              <a:rPr lang="en-GB"/>
              <a:t>Be connected and integrated into the wider transport network.</a:t>
            </a:r>
          </a:p>
        </p:txBody>
      </p:sp>
      <p:sp>
        <p:nvSpPr>
          <p:cNvPr id="11" name="Text Placeholder 10">
            <a:extLst>
              <a:ext uri="{FF2B5EF4-FFF2-40B4-BE49-F238E27FC236}">
                <a16:creationId xmlns:a16="http://schemas.microsoft.com/office/drawing/2014/main" id="{ADCE7D7C-3070-4840-CA2A-5E216441C5D8}"/>
              </a:ext>
            </a:extLst>
          </p:cNvPr>
          <p:cNvSpPr>
            <a:spLocks noGrp="1"/>
          </p:cNvSpPr>
          <p:nvPr>
            <p:ph type="body" sz="quarter" idx="32"/>
          </p:nvPr>
        </p:nvSpPr>
        <p:spPr>
          <a:xfrm>
            <a:off x="839662" y="5220617"/>
            <a:ext cx="682370" cy="615757"/>
          </a:xfrm>
          <a:solidFill>
            <a:schemeClr val="accent4"/>
          </a:solidFill>
        </p:spPr>
        <p:txBody>
          <a:bodyPr/>
          <a:lstStyle/>
          <a:p>
            <a:r>
              <a:rPr lang="en-GB">
                <a:solidFill>
                  <a:schemeClr val="tx1"/>
                </a:solidFill>
              </a:rPr>
              <a:t>4.</a:t>
            </a:r>
          </a:p>
        </p:txBody>
      </p:sp>
      <p:sp>
        <p:nvSpPr>
          <p:cNvPr id="6" name="Text Placeholder 5">
            <a:extLst>
              <a:ext uri="{FF2B5EF4-FFF2-40B4-BE49-F238E27FC236}">
                <a16:creationId xmlns:a16="http://schemas.microsoft.com/office/drawing/2014/main" id="{A4333E3F-43B7-C7BF-EB3C-DE6EFDDAACEB}"/>
              </a:ext>
            </a:extLst>
          </p:cNvPr>
          <p:cNvSpPr>
            <a:spLocks noGrp="1"/>
          </p:cNvSpPr>
          <p:nvPr>
            <p:ph type="body" sz="quarter" idx="28"/>
          </p:nvPr>
        </p:nvSpPr>
        <p:spPr>
          <a:xfrm>
            <a:off x="1670955" y="5242651"/>
            <a:ext cx="9846506" cy="593723"/>
          </a:xfrm>
        </p:spPr>
        <p:txBody>
          <a:bodyPr/>
          <a:lstStyle/>
          <a:p>
            <a:r>
              <a:rPr lang="en-GB"/>
              <a:t>Be careful not to disadvantage those who can’t easily choose active travel. </a:t>
            </a:r>
          </a:p>
        </p:txBody>
      </p:sp>
    </p:spTree>
    <p:extLst>
      <p:ext uri="{BB962C8B-B14F-4D97-AF65-F5344CB8AC3E}">
        <p14:creationId xmlns:p14="http://schemas.microsoft.com/office/powerpoint/2010/main" val="92439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B6EE5-8691-704F-8276-15C41780C3D1}"/>
              </a:ext>
            </a:extLst>
          </p:cNvPr>
          <p:cNvSpPr>
            <a:spLocks noGrp="1"/>
          </p:cNvSpPr>
          <p:nvPr>
            <p:ph type="title" idx="4294967295"/>
          </p:nvPr>
        </p:nvSpPr>
        <p:spPr>
          <a:xfrm>
            <a:off x="688975" y="511175"/>
            <a:ext cx="4384675" cy="455613"/>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Contents</a:t>
            </a:r>
          </a:p>
        </p:txBody>
      </p:sp>
      <p:sp>
        <p:nvSpPr>
          <p:cNvPr id="26" name="Text Placeholder 25">
            <a:extLst>
              <a:ext uri="{FF2B5EF4-FFF2-40B4-BE49-F238E27FC236}">
                <a16:creationId xmlns:a16="http://schemas.microsoft.com/office/drawing/2014/main" id="{05C9FE02-1BDB-512A-707F-5560570A0DAE}"/>
              </a:ext>
            </a:extLst>
          </p:cNvPr>
          <p:cNvSpPr>
            <a:spLocks noGrp="1"/>
          </p:cNvSpPr>
          <p:nvPr>
            <p:ph type="body" sz="quarter" idx="17"/>
          </p:nvPr>
        </p:nvSpPr>
        <p:spPr>
          <a:xfrm>
            <a:off x="676863" y="1634898"/>
            <a:ext cx="886053" cy="902382"/>
          </a:xfrm>
          <a:solidFill>
            <a:schemeClr val="accent5">
              <a:lumMod val="75000"/>
            </a:schemeClr>
          </a:solidFill>
        </p:spPr>
        <p:txBody>
          <a:bodyPr/>
          <a:lstStyle/>
          <a:p>
            <a:r>
              <a:rPr lang="en-GB"/>
              <a:t>1</a:t>
            </a:r>
          </a:p>
        </p:txBody>
      </p:sp>
      <p:sp>
        <p:nvSpPr>
          <p:cNvPr id="3" name="Text Placeholder 2">
            <a:extLst>
              <a:ext uri="{FF2B5EF4-FFF2-40B4-BE49-F238E27FC236}">
                <a16:creationId xmlns:a16="http://schemas.microsoft.com/office/drawing/2014/main" id="{1470D545-AF61-C64D-8201-BBBC2D3ED225}"/>
              </a:ext>
            </a:extLst>
          </p:cNvPr>
          <p:cNvSpPr>
            <a:spLocks noGrp="1"/>
          </p:cNvSpPr>
          <p:nvPr>
            <p:ph type="body" sz="quarter" idx="11"/>
          </p:nvPr>
        </p:nvSpPr>
        <p:spPr/>
        <p:txBody>
          <a:bodyPr/>
          <a:lstStyle/>
          <a:p>
            <a:r>
              <a:rPr lang="en-GB">
                <a:latin typeface="+mn-lt"/>
              </a:rPr>
              <a:t>Introduction &amp; key findings</a:t>
            </a:r>
          </a:p>
        </p:txBody>
      </p:sp>
      <p:sp>
        <p:nvSpPr>
          <p:cNvPr id="10" name="Text Placeholder 9">
            <a:extLst>
              <a:ext uri="{FF2B5EF4-FFF2-40B4-BE49-F238E27FC236}">
                <a16:creationId xmlns:a16="http://schemas.microsoft.com/office/drawing/2014/main" id="{48274C30-7D69-9844-94FC-C3E736D44A8A}"/>
              </a:ext>
            </a:extLst>
          </p:cNvPr>
          <p:cNvSpPr>
            <a:spLocks noGrp="1"/>
          </p:cNvSpPr>
          <p:nvPr>
            <p:ph type="body" sz="quarter" idx="18"/>
          </p:nvPr>
        </p:nvSpPr>
        <p:spPr>
          <a:xfrm>
            <a:off x="676863" y="2812299"/>
            <a:ext cx="886053" cy="902382"/>
          </a:xfrm>
          <a:solidFill>
            <a:schemeClr val="accent5">
              <a:lumMod val="75000"/>
            </a:schemeClr>
          </a:solidFill>
        </p:spPr>
        <p:txBody>
          <a:bodyPr/>
          <a:lstStyle/>
          <a:p>
            <a:r>
              <a:rPr lang="en-GB">
                <a:latin typeface="+mn-lt"/>
              </a:rPr>
              <a:t>2</a:t>
            </a:r>
          </a:p>
        </p:txBody>
      </p:sp>
      <p:sp>
        <p:nvSpPr>
          <p:cNvPr id="6" name="Text Placeholder 5">
            <a:extLst>
              <a:ext uri="{FF2B5EF4-FFF2-40B4-BE49-F238E27FC236}">
                <a16:creationId xmlns:a16="http://schemas.microsoft.com/office/drawing/2014/main" id="{4FA77B3B-016C-4D44-9069-A2A1AC9B654D}"/>
              </a:ext>
            </a:extLst>
          </p:cNvPr>
          <p:cNvSpPr>
            <a:spLocks noGrp="1"/>
          </p:cNvSpPr>
          <p:nvPr>
            <p:ph type="body" sz="quarter" idx="14"/>
          </p:nvPr>
        </p:nvSpPr>
        <p:spPr>
          <a:xfrm>
            <a:off x="1703388" y="2812450"/>
            <a:ext cx="2326170" cy="885825"/>
          </a:xfrm>
        </p:spPr>
        <p:txBody>
          <a:bodyPr/>
          <a:lstStyle/>
          <a:p>
            <a:r>
              <a:rPr lang="en-US"/>
              <a:t>Residents’ views on travel and transport in BANES</a:t>
            </a:r>
          </a:p>
        </p:txBody>
      </p:sp>
      <p:sp>
        <p:nvSpPr>
          <p:cNvPr id="11" name="Text Placeholder 10">
            <a:extLst>
              <a:ext uri="{FF2B5EF4-FFF2-40B4-BE49-F238E27FC236}">
                <a16:creationId xmlns:a16="http://schemas.microsoft.com/office/drawing/2014/main" id="{6FA9F1BD-4BDA-1147-AA35-8A51602DC41C}"/>
              </a:ext>
            </a:extLst>
          </p:cNvPr>
          <p:cNvSpPr>
            <a:spLocks noGrp="1"/>
          </p:cNvSpPr>
          <p:nvPr>
            <p:ph type="body" sz="quarter" idx="19"/>
          </p:nvPr>
        </p:nvSpPr>
        <p:spPr>
          <a:xfrm>
            <a:off x="676863" y="3973371"/>
            <a:ext cx="886053" cy="901937"/>
          </a:xfrm>
          <a:solidFill>
            <a:schemeClr val="accent5">
              <a:lumMod val="75000"/>
            </a:schemeClr>
          </a:solidFill>
        </p:spPr>
        <p:txBody>
          <a:bodyPr/>
          <a:lstStyle/>
          <a:p>
            <a:r>
              <a:rPr lang="en-GB">
                <a:latin typeface="+mn-lt"/>
              </a:rPr>
              <a:t>3</a:t>
            </a:r>
          </a:p>
        </p:txBody>
      </p:sp>
      <p:sp>
        <p:nvSpPr>
          <p:cNvPr id="7" name="Text Placeholder 6">
            <a:extLst>
              <a:ext uri="{FF2B5EF4-FFF2-40B4-BE49-F238E27FC236}">
                <a16:creationId xmlns:a16="http://schemas.microsoft.com/office/drawing/2014/main" id="{8B62BF77-3CFF-7440-A61E-CDEDB85A7F31}"/>
              </a:ext>
            </a:extLst>
          </p:cNvPr>
          <p:cNvSpPr>
            <a:spLocks noGrp="1"/>
          </p:cNvSpPr>
          <p:nvPr>
            <p:ph type="body" sz="quarter" idx="15"/>
          </p:nvPr>
        </p:nvSpPr>
        <p:spPr>
          <a:xfrm>
            <a:off x="1703388" y="3989775"/>
            <a:ext cx="2326171" cy="885825"/>
          </a:xfrm>
        </p:spPr>
        <p:txBody>
          <a:bodyPr/>
          <a:lstStyle/>
          <a:p>
            <a:r>
              <a:rPr lang="en-US"/>
              <a:t>Residents’ views on active travel</a:t>
            </a:r>
          </a:p>
        </p:txBody>
      </p:sp>
      <p:sp>
        <p:nvSpPr>
          <p:cNvPr id="27" name="Text Placeholder 13">
            <a:extLst>
              <a:ext uri="{FF2B5EF4-FFF2-40B4-BE49-F238E27FC236}">
                <a16:creationId xmlns:a16="http://schemas.microsoft.com/office/drawing/2014/main" id="{7CE4D827-6B86-5619-CE35-5FFF3FFB1026}"/>
              </a:ext>
            </a:extLst>
          </p:cNvPr>
          <p:cNvSpPr txBox="1">
            <a:spLocks/>
          </p:cNvSpPr>
          <p:nvPr/>
        </p:nvSpPr>
        <p:spPr>
          <a:xfrm>
            <a:off x="665425" y="5145474"/>
            <a:ext cx="897491"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0"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9" name="Text Placeholder 6">
            <a:extLst>
              <a:ext uri="{FF2B5EF4-FFF2-40B4-BE49-F238E27FC236}">
                <a16:creationId xmlns:a16="http://schemas.microsoft.com/office/drawing/2014/main" id="{B5B6728D-9DA9-71F6-C506-2D1023E883CC}"/>
              </a:ext>
            </a:extLst>
          </p:cNvPr>
          <p:cNvSpPr txBox="1">
            <a:spLocks/>
          </p:cNvSpPr>
          <p:nvPr/>
        </p:nvSpPr>
        <p:spPr>
          <a:xfrm>
            <a:off x="1703387" y="5178360"/>
            <a:ext cx="2326171"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Residents’ views on encouraging active travel in BANES</a:t>
            </a:r>
          </a:p>
        </p:txBody>
      </p:sp>
      <p:sp>
        <p:nvSpPr>
          <p:cNvPr id="12" name="Text Placeholder 11">
            <a:extLst>
              <a:ext uri="{FF2B5EF4-FFF2-40B4-BE49-F238E27FC236}">
                <a16:creationId xmlns:a16="http://schemas.microsoft.com/office/drawing/2014/main" id="{96803022-ADA0-9345-BBCD-C2522137402F}"/>
              </a:ext>
            </a:extLst>
          </p:cNvPr>
          <p:cNvSpPr>
            <a:spLocks noGrp="1"/>
          </p:cNvSpPr>
          <p:nvPr>
            <p:ph type="body" sz="quarter" idx="20"/>
          </p:nvPr>
        </p:nvSpPr>
        <p:spPr>
          <a:xfrm>
            <a:off x="4655835" y="1635343"/>
            <a:ext cx="886053" cy="901937"/>
          </a:xfrm>
          <a:solidFill>
            <a:schemeClr val="accent5">
              <a:lumMod val="75000"/>
            </a:schemeClr>
          </a:solidFill>
        </p:spPr>
        <p:txBody>
          <a:bodyPr/>
          <a:lstStyle/>
          <a:p>
            <a:r>
              <a:rPr lang="en-GB"/>
              <a:t>5</a:t>
            </a:r>
            <a:endParaRPr lang="en-GB">
              <a:latin typeface="+mn-lt"/>
            </a:endParaRPr>
          </a:p>
        </p:txBody>
      </p:sp>
      <p:sp>
        <p:nvSpPr>
          <p:cNvPr id="5" name="Text Placeholder 4">
            <a:extLst>
              <a:ext uri="{FF2B5EF4-FFF2-40B4-BE49-F238E27FC236}">
                <a16:creationId xmlns:a16="http://schemas.microsoft.com/office/drawing/2014/main" id="{39D32D86-7F43-CC4E-8568-6FB1AE722F91}"/>
              </a:ext>
            </a:extLst>
          </p:cNvPr>
          <p:cNvSpPr>
            <a:spLocks noGrp="1"/>
          </p:cNvSpPr>
          <p:nvPr>
            <p:ph type="body" sz="quarter" idx="13"/>
          </p:nvPr>
        </p:nvSpPr>
        <p:spPr>
          <a:xfrm>
            <a:off x="5722532" y="1635443"/>
            <a:ext cx="2786468" cy="885825"/>
          </a:xfrm>
        </p:spPr>
        <p:txBody>
          <a:bodyPr/>
          <a:lstStyle/>
          <a:p>
            <a:r>
              <a:rPr lang="en-US"/>
              <a:t>Residents’ views on active travel in </a:t>
            </a:r>
            <a:r>
              <a:rPr lang="en-US" err="1"/>
              <a:t>Claverton</a:t>
            </a:r>
            <a:r>
              <a:rPr lang="en-US"/>
              <a:t> Down</a:t>
            </a:r>
          </a:p>
        </p:txBody>
      </p:sp>
      <p:sp>
        <p:nvSpPr>
          <p:cNvPr id="13" name="Text Placeholder 12">
            <a:extLst>
              <a:ext uri="{FF2B5EF4-FFF2-40B4-BE49-F238E27FC236}">
                <a16:creationId xmlns:a16="http://schemas.microsoft.com/office/drawing/2014/main" id="{BA0F4EF6-ACF3-3544-81AC-15257E4476D1}"/>
              </a:ext>
            </a:extLst>
          </p:cNvPr>
          <p:cNvSpPr>
            <a:spLocks noGrp="1"/>
          </p:cNvSpPr>
          <p:nvPr>
            <p:ph type="body" sz="quarter" idx="21"/>
          </p:nvPr>
        </p:nvSpPr>
        <p:spPr>
          <a:xfrm>
            <a:off x="4655838" y="2810543"/>
            <a:ext cx="886053" cy="901937"/>
          </a:xfrm>
          <a:solidFill>
            <a:schemeClr val="accent5">
              <a:lumMod val="75000"/>
            </a:schemeClr>
          </a:solidFill>
        </p:spPr>
        <p:txBody>
          <a:bodyPr/>
          <a:lstStyle/>
          <a:p>
            <a:r>
              <a:rPr lang="en-GB">
                <a:latin typeface="+mn-lt"/>
              </a:rPr>
              <a:t>6</a:t>
            </a:r>
          </a:p>
        </p:txBody>
      </p:sp>
      <p:sp>
        <p:nvSpPr>
          <p:cNvPr id="4" name="Text Placeholder 3">
            <a:extLst>
              <a:ext uri="{FF2B5EF4-FFF2-40B4-BE49-F238E27FC236}">
                <a16:creationId xmlns:a16="http://schemas.microsoft.com/office/drawing/2014/main" id="{9C864DCF-7FC4-CF48-BB2E-0F3A39250591}"/>
              </a:ext>
            </a:extLst>
          </p:cNvPr>
          <p:cNvSpPr>
            <a:spLocks noGrp="1"/>
          </p:cNvSpPr>
          <p:nvPr>
            <p:ph type="body" sz="quarter" idx="12"/>
          </p:nvPr>
        </p:nvSpPr>
        <p:spPr>
          <a:xfrm>
            <a:off x="5722532" y="2807392"/>
            <a:ext cx="2326170" cy="885825"/>
          </a:xfrm>
        </p:spPr>
        <p:txBody>
          <a:bodyPr/>
          <a:lstStyle/>
          <a:p>
            <a:r>
              <a:rPr lang="en-GB"/>
              <a:t>Residents’ principles for active travel schemes in BANES</a:t>
            </a:r>
          </a:p>
        </p:txBody>
      </p:sp>
      <p:sp>
        <p:nvSpPr>
          <p:cNvPr id="15" name="Text Placeholder 12">
            <a:extLst>
              <a:ext uri="{FF2B5EF4-FFF2-40B4-BE49-F238E27FC236}">
                <a16:creationId xmlns:a16="http://schemas.microsoft.com/office/drawing/2014/main" id="{BC6B20AA-434D-1A77-717D-788824FFF75F}"/>
              </a:ext>
            </a:extLst>
          </p:cNvPr>
          <p:cNvSpPr txBox="1">
            <a:spLocks/>
          </p:cNvSpPr>
          <p:nvPr/>
        </p:nvSpPr>
        <p:spPr>
          <a:xfrm>
            <a:off x="4655836" y="3989700"/>
            <a:ext cx="886053"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a:t>
            </a:r>
          </a:p>
        </p:txBody>
      </p:sp>
      <p:sp>
        <p:nvSpPr>
          <p:cNvPr id="18" name="Text Placeholder 3">
            <a:extLst>
              <a:ext uri="{FF2B5EF4-FFF2-40B4-BE49-F238E27FC236}">
                <a16:creationId xmlns:a16="http://schemas.microsoft.com/office/drawing/2014/main" id="{A5978C59-EF20-08A8-36FC-3076A96094A3}"/>
              </a:ext>
            </a:extLst>
          </p:cNvPr>
          <p:cNvSpPr txBox="1">
            <a:spLocks/>
          </p:cNvSpPr>
          <p:nvPr/>
        </p:nvSpPr>
        <p:spPr>
          <a:xfrm>
            <a:off x="5722532" y="3979341"/>
            <a:ext cx="2124075"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Conclusions and recommendations</a:t>
            </a:r>
          </a:p>
        </p:txBody>
      </p:sp>
    </p:spTree>
    <p:extLst>
      <p:ext uri="{BB962C8B-B14F-4D97-AF65-F5344CB8AC3E}">
        <p14:creationId xmlns:p14="http://schemas.microsoft.com/office/powerpoint/2010/main" val="14692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7D53940D-2B46-8176-172C-79689B48D82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1915"/>
            <a:ext cx="12192000" cy="6858000"/>
          </a:xfrm>
          <a:prstGeom prst="rect">
            <a:avLst/>
          </a:prstGeom>
          <a:solidFill>
            <a:srgbClr val="FFFFFF"/>
          </a:solidFill>
        </p:spPr>
      </p:pic>
      <p:sp>
        <p:nvSpPr>
          <p:cNvPr id="7" name="Text Placeholder 1">
            <a:extLst>
              <a:ext uri="{FF2B5EF4-FFF2-40B4-BE49-F238E27FC236}">
                <a16:creationId xmlns:a16="http://schemas.microsoft.com/office/drawing/2014/main" id="{CFE3C318-73D6-1DA2-294A-BB22D1782699}"/>
              </a:ext>
            </a:extLst>
          </p:cNvPr>
          <p:cNvSpPr txBox="1">
            <a:spLocks noGrp="1"/>
          </p:cNvSpPr>
          <p:nvPr>
            <p:ph type="title" idx="4294967295"/>
          </p:nvPr>
        </p:nvSpPr>
        <p:spPr>
          <a:xfrm>
            <a:off x="-1" y="1806144"/>
            <a:ext cx="11308361" cy="1622856"/>
          </a:xfrm>
          <a:prstGeom prst="rect">
            <a:avLst/>
          </a:prstGeom>
          <a:solidFill>
            <a:schemeClr val="accent5">
              <a:alpha val="74902"/>
            </a:schemeClr>
          </a:solidFill>
          <a:ln>
            <a:noFill/>
            <a:prstDash/>
          </a:ln>
          <a:effectLst/>
        </p:spPr>
        <p:txBody>
          <a:bodyPr rot="0" spcFirstLastPara="0" vertOverflow="overflow" horzOverflow="overflow" vert="horz" wrap="square" lIns="0" tIns="45720" rIns="9000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1. Introduction &amp; key findings</a:t>
            </a:r>
          </a:p>
        </p:txBody>
      </p:sp>
    </p:spTree>
    <p:extLst>
      <p:ext uri="{BB962C8B-B14F-4D97-AF65-F5344CB8AC3E}">
        <p14:creationId xmlns:p14="http://schemas.microsoft.com/office/powerpoint/2010/main" val="74591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306EF0-E53C-5B7F-83B2-D027B9396DC9}"/>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Background and objectives</a:t>
            </a:r>
          </a:p>
        </p:txBody>
      </p:sp>
      <p:sp>
        <p:nvSpPr>
          <p:cNvPr id="7" name="Rectangle 6">
            <a:extLst>
              <a:ext uri="{FF2B5EF4-FFF2-40B4-BE49-F238E27FC236}">
                <a16:creationId xmlns:a16="http://schemas.microsoft.com/office/drawing/2014/main" id="{BF9B8D0E-9511-7CA4-E11D-1C11F004FD47}"/>
              </a:ext>
            </a:extLst>
          </p:cNvPr>
          <p:cNvSpPr/>
          <p:nvPr/>
        </p:nvSpPr>
        <p:spPr>
          <a:xfrm>
            <a:off x="804285" y="1511166"/>
            <a:ext cx="10699856" cy="220418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a:solidFill>
                  <a:schemeClr val="tx1"/>
                </a:solidFill>
              </a:rPr>
              <a:t>Bath and North East Somerset Council declared a climate emergency in 2019. </a:t>
            </a:r>
          </a:p>
          <a:p>
            <a:pPr>
              <a:spcBef>
                <a:spcPts val="600"/>
              </a:spcBef>
              <a:spcAft>
                <a:spcPts val="600"/>
              </a:spcAft>
            </a:pPr>
            <a:r>
              <a:rPr lang="en-US">
                <a:solidFill>
                  <a:schemeClr val="tx1"/>
                </a:solidFill>
              </a:rPr>
              <a:t>As part of their vision for active travel, and to promote healthier, safer and more convenient ways to travel locally, Bath and North East Somerset Council is looking to improve sustainable transport links and reduce travel demand between employment and education sites in the </a:t>
            </a:r>
            <a:r>
              <a:rPr lang="en-US" err="1">
                <a:solidFill>
                  <a:schemeClr val="tx1"/>
                </a:solidFill>
              </a:rPr>
              <a:t>Claverton</a:t>
            </a:r>
            <a:r>
              <a:rPr lang="en-US">
                <a:solidFill>
                  <a:schemeClr val="tx1"/>
                </a:solidFill>
              </a:rPr>
              <a:t> Down area. </a:t>
            </a:r>
          </a:p>
          <a:p>
            <a:pPr>
              <a:spcBef>
                <a:spcPts val="600"/>
              </a:spcBef>
              <a:spcAft>
                <a:spcPts val="600"/>
              </a:spcAft>
            </a:pPr>
            <a:r>
              <a:rPr lang="en-US">
                <a:solidFill>
                  <a:schemeClr val="tx1"/>
                </a:solidFill>
              </a:rPr>
              <a:t>The Council is committed to ensuring local citizens have their say in the principles that should guide the Council when bringing in active travel schemes in the local area.</a:t>
            </a:r>
          </a:p>
        </p:txBody>
      </p:sp>
      <p:sp>
        <p:nvSpPr>
          <p:cNvPr id="11" name="Down Arrow 10">
            <a:extLst>
              <a:ext uri="{FF2B5EF4-FFF2-40B4-BE49-F238E27FC236}">
                <a16:creationId xmlns:a16="http://schemas.microsoft.com/office/drawing/2014/main" id="{EA89D4FA-61B7-8D4D-900C-BB71C1EC88FA}"/>
              </a:ext>
              <a:ext uri="{C183D7F6-B498-43B3-948B-1728B52AA6E4}">
                <adec:decorative xmlns:adec="http://schemas.microsoft.com/office/drawing/2017/decorative" val="1"/>
              </a:ext>
            </a:extLst>
          </p:cNvPr>
          <p:cNvSpPr/>
          <p:nvPr/>
        </p:nvSpPr>
        <p:spPr>
          <a:xfrm>
            <a:off x="5801171" y="3813409"/>
            <a:ext cx="589658" cy="277929"/>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5BF19D-A7BB-95D3-DA5F-5A58B424C2A8}"/>
              </a:ext>
            </a:extLst>
          </p:cNvPr>
          <p:cNvSpPr/>
          <p:nvPr/>
        </p:nvSpPr>
        <p:spPr>
          <a:xfrm>
            <a:off x="804285" y="4177363"/>
            <a:ext cx="10699856" cy="20405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b="1">
                <a:solidFill>
                  <a:schemeClr val="bg1"/>
                </a:solidFill>
              </a:rPr>
              <a:t>Bath &amp; North East Somerset Council commissioned BritainThinks to run a Citizens’ Panel, the Council’s first venture into deliberative consultation.</a:t>
            </a:r>
          </a:p>
          <a:p>
            <a:pPr>
              <a:spcBef>
                <a:spcPts val="600"/>
              </a:spcBef>
              <a:spcAft>
                <a:spcPts val="600"/>
              </a:spcAft>
            </a:pPr>
            <a:r>
              <a:rPr lang="en-GB">
                <a:solidFill>
                  <a:schemeClr val="bg1"/>
                </a:solidFill>
              </a:rPr>
              <a:t>Deliberative research gives participants information, time and space to come to considered views on the topic of transport, where existing knowledge is low and trade-offs are complex. This form of research takes participants on a journey in way that is highly effective for participant-learning and facilitating a ‘citizen mindset’.</a:t>
            </a:r>
          </a:p>
        </p:txBody>
      </p:sp>
    </p:spTree>
    <p:extLst>
      <p:ext uri="{BB962C8B-B14F-4D97-AF65-F5344CB8AC3E}">
        <p14:creationId xmlns:p14="http://schemas.microsoft.com/office/powerpoint/2010/main" val="41879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B6DAAD-9017-B1C7-E53F-456A8732F1F3}"/>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The sensitivity of the challenge facing B&amp;NES Council called for a deliberative method of engagement with members of the public</a:t>
            </a:r>
          </a:p>
        </p:txBody>
      </p:sp>
      <p:sp>
        <p:nvSpPr>
          <p:cNvPr id="2" name="Text Placeholder 1">
            <a:extLst>
              <a:ext uri="{FF2B5EF4-FFF2-40B4-BE49-F238E27FC236}">
                <a16:creationId xmlns:a16="http://schemas.microsoft.com/office/drawing/2014/main" id="{3A7DFA82-AFAB-1EAF-31B6-48BAC736AC23}"/>
              </a:ext>
            </a:extLst>
          </p:cNvPr>
          <p:cNvSpPr>
            <a:spLocks noGrp="1"/>
          </p:cNvSpPr>
          <p:nvPr>
            <p:ph type="body" sz="quarter" idx="11"/>
          </p:nvPr>
        </p:nvSpPr>
        <p:spPr>
          <a:xfrm>
            <a:off x="804285" y="1456843"/>
            <a:ext cx="10699856" cy="1275341"/>
          </a:xfrm>
        </p:spPr>
        <p:txBody>
          <a:bodyPr/>
          <a:lstStyle/>
          <a:p>
            <a:pPr algn="ctr" defTabSz="554492">
              <a:lnSpc>
                <a:spcPct val="100000"/>
              </a:lnSpc>
              <a:spcBef>
                <a:spcPts val="1092"/>
              </a:spcBef>
              <a:defRPr/>
            </a:pPr>
            <a:r>
              <a:rPr lang="en-GB">
                <a:solidFill>
                  <a:schemeClr val="tx1"/>
                </a:solidFill>
              </a:rPr>
              <a:t>Deliberative engagement allows us to understand where members of the public get to on a topic when they are given the time, space and information to consider an issue or policy debate in real depth. This is a particularly useful approach on sensitive topics where there are trade-offs to be made or where an issue affects society as a whole and therefore needs to be considered from multiple perspectives.</a:t>
            </a:r>
          </a:p>
          <a:p>
            <a:pPr>
              <a:lnSpc>
                <a:spcPct val="100000"/>
              </a:lnSpc>
            </a:pPr>
            <a:endParaRPr lang="en-GB"/>
          </a:p>
        </p:txBody>
      </p:sp>
      <p:sp>
        <p:nvSpPr>
          <p:cNvPr id="11" name="Pentagon 10">
            <a:extLst>
              <a:ext uri="{FF2B5EF4-FFF2-40B4-BE49-F238E27FC236}">
                <a16:creationId xmlns:a16="http://schemas.microsoft.com/office/drawing/2014/main" id="{6BE03582-D283-5199-E0DF-181EC7C0AF55}"/>
              </a:ext>
            </a:extLst>
          </p:cNvPr>
          <p:cNvSpPr/>
          <p:nvPr/>
        </p:nvSpPr>
        <p:spPr>
          <a:xfrm>
            <a:off x="1443487" y="2914883"/>
            <a:ext cx="9665139" cy="301236"/>
          </a:xfrm>
          <a:prstGeom prst="homePlat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250" tIns="101250" rIns="101250" bIns="101250" numCol="1" spcCol="0" rtlCol="0" fromWordArt="0" anchor="ctr" anchorCtr="0" forceAA="0" compatLnSpc="1">
            <a:prstTxWarp prst="textNoShape">
              <a:avLst/>
            </a:prstTxWarp>
            <a:noAutofit/>
          </a:bodyPr>
          <a:lstStyle/>
          <a:p>
            <a:pPr marL="12502" algn="ctr" defTabSz="554492">
              <a:defRPr/>
            </a:pPr>
            <a:r>
              <a:rPr lang="en-US" b="1">
                <a:solidFill>
                  <a:srgbClr val="FFFFFF"/>
                </a:solidFill>
                <a:latin typeface="Arial" charset="0"/>
                <a:ea typeface="Arial" charset="0"/>
                <a:cs typeface="Arial" charset="0"/>
              </a:rPr>
              <a:t>The deliberative journey</a:t>
            </a:r>
          </a:p>
        </p:txBody>
      </p:sp>
      <p:sp>
        <p:nvSpPr>
          <p:cNvPr id="7" name="Rectangle 6">
            <a:extLst>
              <a:ext uri="{FF2B5EF4-FFF2-40B4-BE49-F238E27FC236}">
                <a16:creationId xmlns:a16="http://schemas.microsoft.com/office/drawing/2014/main" id="{265D5E4F-246F-01F0-5877-0852F2608C29}"/>
              </a:ext>
            </a:extLst>
          </p:cNvPr>
          <p:cNvSpPr/>
          <p:nvPr/>
        </p:nvSpPr>
        <p:spPr>
          <a:xfrm>
            <a:off x="1443487" y="3297722"/>
            <a:ext cx="2793307" cy="12721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defRPr/>
            </a:pPr>
            <a:r>
              <a:rPr lang="en-US" sz="1400" b="1">
                <a:solidFill>
                  <a:srgbClr val="000000"/>
                </a:solidFill>
                <a:latin typeface="Arial" charset="0"/>
                <a:cs typeface="Arial" charset="0"/>
              </a:rPr>
              <a:t>Spontaneous views</a:t>
            </a:r>
          </a:p>
          <a:p>
            <a:pPr algn="ctr" defTabSz="554492">
              <a:defRPr/>
            </a:pPr>
            <a:r>
              <a:rPr lang="en-GB" sz="1400" i="1">
                <a:solidFill>
                  <a:srgbClr val="000000"/>
                </a:solidFill>
                <a:latin typeface="Arial" charset="0"/>
                <a:cs typeface="Arial" charset="0"/>
              </a:rPr>
              <a:t>To understand the context of travel and transport in the area.</a:t>
            </a:r>
            <a:endParaRPr lang="en-US" sz="1400" i="1">
              <a:solidFill>
                <a:srgbClr val="000000"/>
              </a:solidFill>
              <a:latin typeface="Arial" charset="0"/>
              <a:cs typeface="Arial" charset="0"/>
            </a:endParaRPr>
          </a:p>
        </p:txBody>
      </p:sp>
      <p:sp>
        <p:nvSpPr>
          <p:cNvPr id="6" name="Pentagon 5">
            <a:extLst>
              <a:ext uri="{FF2B5EF4-FFF2-40B4-BE49-F238E27FC236}">
                <a16:creationId xmlns:a16="http://schemas.microsoft.com/office/drawing/2014/main" id="{EF0CD87A-134F-2D23-9604-D665A3AF8D11}"/>
              </a:ext>
              <a:ext uri="{C183D7F6-B498-43B3-948B-1728B52AA6E4}">
                <adec:decorative xmlns:adec="http://schemas.microsoft.com/office/drawing/2017/decorative" val="1"/>
              </a:ext>
            </a:extLst>
          </p:cNvPr>
          <p:cNvSpPr/>
          <p:nvPr/>
        </p:nvSpPr>
        <p:spPr>
          <a:xfrm>
            <a:off x="4338794" y="3305958"/>
            <a:ext cx="404367" cy="1272131"/>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1250" tIns="101250" rIns="101250" bIns="101250" numCol="1" spcCol="0" rtlCol="0" fromWordArt="0" anchor="ctr" anchorCtr="0" forceAA="0" compatLnSpc="1">
            <a:prstTxWarp prst="textNoShape">
              <a:avLst/>
            </a:prstTxWarp>
            <a:noAutofit/>
          </a:bodyPr>
          <a:lstStyle/>
          <a:p>
            <a:pPr marL="12502" algn="ctr" defTabSz="554492">
              <a:defRPr/>
            </a:pPr>
            <a:endParaRPr lang="en-US" sz="1400" b="1">
              <a:solidFill>
                <a:srgbClr val="FFFFFF"/>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332CAEEE-533D-02F2-CDA2-BE616822AB24}"/>
              </a:ext>
            </a:extLst>
          </p:cNvPr>
          <p:cNvSpPr/>
          <p:nvPr/>
        </p:nvSpPr>
        <p:spPr>
          <a:xfrm>
            <a:off x="4843990" y="3297722"/>
            <a:ext cx="2793307" cy="12721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defRPr/>
            </a:pPr>
            <a:r>
              <a:rPr lang="en-US" sz="1400" b="1">
                <a:solidFill>
                  <a:srgbClr val="000000"/>
                </a:solidFill>
                <a:latin typeface="Arial" charset="0"/>
                <a:cs typeface="Arial" charset="0"/>
              </a:rPr>
              <a:t>Informed views</a:t>
            </a:r>
          </a:p>
          <a:p>
            <a:pPr algn="ctr" defTabSz="554492">
              <a:defRPr/>
            </a:pPr>
            <a:r>
              <a:rPr lang="en-GB" sz="1400" i="1">
                <a:solidFill>
                  <a:srgbClr val="000000"/>
                </a:solidFill>
                <a:latin typeface="Arial" charset="0"/>
                <a:cs typeface="Arial" charset="0"/>
              </a:rPr>
              <a:t>To understand how views might shift as they learn more about different active travel schemes and their impact.</a:t>
            </a:r>
            <a:endParaRPr lang="en-US" sz="1400" i="1">
              <a:solidFill>
                <a:srgbClr val="000000"/>
              </a:solidFill>
              <a:latin typeface="Arial" charset="0"/>
              <a:cs typeface="Arial" charset="0"/>
            </a:endParaRPr>
          </a:p>
        </p:txBody>
      </p:sp>
      <p:sp>
        <p:nvSpPr>
          <p:cNvPr id="10" name="Pentagon 9">
            <a:extLst>
              <a:ext uri="{FF2B5EF4-FFF2-40B4-BE49-F238E27FC236}">
                <a16:creationId xmlns:a16="http://schemas.microsoft.com/office/drawing/2014/main" id="{20F285DB-396E-B31D-0DA1-209E7663741B}"/>
              </a:ext>
              <a:ext uri="{C183D7F6-B498-43B3-948B-1728B52AA6E4}">
                <adec:decorative xmlns:adec="http://schemas.microsoft.com/office/drawing/2017/decorative" val="1"/>
              </a:ext>
            </a:extLst>
          </p:cNvPr>
          <p:cNvSpPr/>
          <p:nvPr/>
        </p:nvSpPr>
        <p:spPr>
          <a:xfrm>
            <a:off x="7774125" y="3310982"/>
            <a:ext cx="404367" cy="1272131"/>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1250" tIns="101250" rIns="101250" bIns="101250" numCol="1" spcCol="0" rtlCol="0" fromWordArt="0" anchor="ctr" anchorCtr="0" forceAA="0" compatLnSpc="1">
            <a:prstTxWarp prst="textNoShape">
              <a:avLst/>
            </a:prstTxWarp>
            <a:noAutofit/>
          </a:bodyPr>
          <a:lstStyle/>
          <a:p>
            <a:pPr marL="12502" algn="ctr" defTabSz="554492">
              <a:defRPr/>
            </a:pPr>
            <a:endParaRPr lang="en-US" sz="1400" b="1">
              <a:solidFill>
                <a:srgbClr val="FFFFFF"/>
              </a:solidFill>
              <a:latin typeface="Arial" charset="0"/>
              <a:ea typeface="Arial" charset="0"/>
              <a:cs typeface="Arial" charset="0"/>
            </a:endParaRPr>
          </a:p>
        </p:txBody>
      </p:sp>
      <p:sp>
        <p:nvSpPr>
          <p:cNvPr id="9" name="Rectangle 8">
            <a:extLst>
              <a:ext uri="{FF2B5EF4-FFF2-40B4-BE49-F238E27FC236}">
                <a16:creationId xmlns:a16="http://schemas.microsoft.com/office/drawing/2014/main" id="{26240F3C-623C-EBB8-3B2C-E3B57A2E0610}"/>
              </a:ext>
            </a:extLst>
          </p:cNvPr>
          <p:cNvSpPr/>
          <p:nvPr/>
        </p:nvSpPr>
        <p:spPr>
          <a:xfrm>
            <a:off x="8244493" y="3329956"/>
            <a:ext cx="2793307" cy="12721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defRPr/>
            </a:pPr>
            <a:r>
              <a:rPr lang="en-US" sz="1400" b="1">
                <a:solidFill>
                  <a:srgbClr val="000000"/>
                </a:solidFill>
                <a:latin typeface="Arial" charset="0"/>
                <a:cs typeface="Arial" charset="0"/>
              </a:rPr>
              <a:t>Considered views</a:t>
            </a:r>
          </a:p>
          <a:p>
            <a:pPr algn="ctr" defTabSz="554492">
              <a:defRPr/>
            </a:pPr>
            <a:r>
              <a:rPr lang="en-GB" sz="1400" i="1">
                <a:solidFill>
                  <a:srgbClr val="000000"/>
                </a:solidFill>
                <a:latin typeface="Arial" charset="0"/>
                <a:cs typeface="Arial" charset="0"/>
              </a:rPr>
              <a:t>To weigh up different approaches and explore trade-offs and priorities</a:t>
            </a:r>
            <a:endParaRPr lang="en-US" sz="1400" i="1">
              <a:solidFill>
                <a:srgbClr val="000000"/>
              </a:solidFill>
              <a:latin typeface="Arial" charset="0"/>
              <a:cs typeface="Arial" charset="0"/>
            </a:endParaRPr>
          </a:p>
        </p:txBody>
      </p:sp>
      <p:sp>
        <p:nvSpPr>
          <p:cNvPr id="12" name="Rectangle 11">
            <a:extLst>
              <a:ext uri="{FF2B5EF4-FFF2-40B4-BE49-F238E27FC236}">
                <a16:creationId xmlns:a16="http://schemas.microsoft.com/office/drawing/2014/main" id="{42777524-504E-F9ED-9CE9-55424C6BBD7D}"/>
              </a:ext>
            </a:extLst>
          </p:cNvPr>
          <p:cNvSpPr/>
          <p:nvPr/>
        </p:nvSpPr>
        <p:spPr>
          <a:xfrm>
            <a:off x="804285" y="4847202"/>
            <a:ext cx="10304341" cy="1477328"/>
          </a:xfrm>
          <a:prstGeom prst="rect">
            <a:avLst/>
          </a:prstGeom>
        </p:spPr>
        <p:txBody>
          <a:bodyPr wrap="square">
            <a:spAutoFit/>
          </a:bodyPr>
          <a:lstStyle/>
          <a:p>
            <a:pPr algn="ctr" defTabSz="554492">
              <a:spcBef>
                <a:spcPts val="1092"/>
              </a:spcBef>
              <a:defRPr/>
            </a:pPr>
            <a:r>
              <a:rPr lang="en-GB">
                <a:latin typeface="Arial" panose="020B0604020202020204" pitchFamily="34" charset="0"/>
                <a:cs typeface="Arial" panose="020B0604020202020204" pitchFamily="34" charset="0"/>
              </a:rPr>
              <a:t>The core feature of a deliberative methodology is that it takes members of the public on a journey, from a point where their views are informed only by their experiences and existing levels of knowledge, to a ‘citizen mindset’ where their views are also informed by information and ideas from professionals/experts and from listening to and deliberating with other members of the public from different backgrounds and with different life experiences</a:t>
            </a:r>
            <a:r>
              <a:rPr lang="en-GB" sz="1577">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14302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5212DC-04FD-F378-9DFE-DE08FEE1BE2E}"/>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Times New Roman" panose="02020603050405020304" pitchFamily="18" charset="0"/>
                <a:cs typeface="Arial" panose="020B0604020202020204" pitchFamily="34" charset="0"/>
              </a:rPr>
              <a:t>Outputs from deliberative engagement exercises are distinct from other qualitative and quantitative research methods</a:t>
            </a:r>
            <a:endPar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1FBDEE6-A8F7-29D4-DCE6-24A66BC0E914}"/>
              </a:ext>
            </a:extLst>
          </p:cNvPr>
          <p:cNvSpPr>
            <a:spLocks noGrp="1"/>
          </p:cNvSpPr>
          <p:nvPr>
            <p:ph type="body" sz="quarter" idx="11"/>
          </p:nvPr>
        </p:nvSpPr>
        <p:spPr>
          <a:xfrm>
            <a:off x="804285" y="1656984"/>
            <a:ext cx="10699856" cy="2657842"/>
          </a:xfrm>
        </p:spPr>
        <p:txBody>
          <a:bodyPr/>
          <a:lstStyle/>
          <a:p>
            <a:pPr marL="0" indent="0">
              <a:buNone/>
            </a:pPr>
            <a:r>
              <a:rPr lang="en-GB" sz="2400" b="1">
                <a:latin typeface="Arial" panose="020B0604020202020204" pitchFamily="34" charset="0"/>
                <a:ea typeface="Times New Roman" panose="02020603050405020304" pitchFamily="18" charset="0"/>
              </a:rPr>
              <a:t>The outputs and recommendations that emerge from deliberative research:</a:t>
            </a:r>
          </a:p>
          <a:p>
            <a:pPr marL="285750" indent="-285750">
              <a:buClr>
                <a:schemeClr val="accent5">
                  <a:lumMod val="75000"/>
                </a:schemeClr>
              </a:buClr>
              <a:buFont typeface="Wingdings" pitchFamily="2" charset="2"/>
              <a:buChar char="ü"/>
            </a:pPr>
            <a:r>
              <a:rPr lang="en-GB" sz="2000">
                <a:latin typeface="Arial" panose="020B0604020202020204" pitchFamily="34" charset="0"/>
                <a:ea typeface="Times New Roman" panose="02020603050405020304" pitchFamily="18" charset="0"/>
              </a:rPr>
              <a:t>Are based on underlying values/drivers, not just knee-jerk or top-of-mind responses.</a:t>
            </a:r>
          </a:p>
          <a:p>
            <a:pPr marL="285750" indent="-285750">
              <a:buClr>
                <a:schemeClr val="accent5">
                  <a:lumMod val="75000"/>
                </a:schemeClr>
              </a:buClr>
              <a:buFont typeface="Wingdings" pitchFamily="2" charset="2"/>
              <a:buChar char="ü"/>
            </a:pPr>
            <a:r>
              <a:rPr lang="en-GB" sz="2000">
                <a:latin typeface="Arial" panose="020B0604020202020204" pitchFamily="34" charset="0"/>
                <a:ea typeface="Times New Roman" panose="02020603050405020304" pitchFamily="18" charset="0"/>
              </a:rPr>
              <a:t>Are informed by diverse views and experiences from people across the community, including seldom heard voices.</a:t>
            </a:r>
          </a:p>
          <a:p>
            <a:pPr marL="285750" indent="-285750">
              <a:buClr>
                <a:schemeClr val="accent5">
                  <a:lumMod val="75000"/>
                </a:schemeClr>
              </a:buClr>
              <a:buFont typeface="Wingdings" pitchFamily="2" charset="2"/>
              <a:buChar char="ü"/>
            </a:pPr>
            <a:r>
              <a:rPr lang="en-GB" sz="2000">
                <a:latin typeface="Arial" panose="020B0604020202020204" pitchFamily="34" charset="0"/>
                <a:ea typeface="Times New Roman" panose="02020603050405020304" pitchFamily="18" charset="0"/>
              </a:rPr>
              <a:t>Are rooted in the values of real people whilst being cognisant of wider policy challenges.</a:t>
            </a:r>
          </a:p>
          <a:p>
            <a:pPr marL="285750" indent="-285750">
              <a:buClr>
                <a:schemeClr val="accent5">
                  <a:lumMod val="75000"/>
                </a:schemeClr>
              </a:buClr>
              <a:buFont typeface="Wingdings" pitchFamily="2" charset="2"/>
              <a:buChar char="ü"/>
            </a:pPr>
            <a:r>
              <a:rPr lang="en-GB" sz="2000">
                <a:latin typeface="Arial" panose="020B0604020202020204" pitchFamily="34" charset="0"/>
                <a:ea typeface="Times New Roman" panose="02020603050405020304" pitchFamily="18" charset="0"/>
              </a:rPr>
              <a:t>Focus on points of consensus, rather than division.</a:t>
            </a:r>
          </a:p>
          <a:p>
            <a:endParaRPr lang="en-GB" sz="2000"/>
          </a:p>
        </p:txBody>
      </p:sp>
      <p:sp>
        <p:nvSpPr>
          <p:cNvPr id="5" name="Rectangle 4">
            <a:extLst>
              <a:ext uri="{FF2B5EF4-FFF2-40B4-BE49-F238E27FC236}">
                <a16:creationId xmlns:a16="http://schemas.microsoft.com/office/drawing/2014/main" id="{78492D15-6D49-7B71-C9B0-AA57A89AB904}"/>
              </a:ext>
            </a:extLst>
          </p:cNvPr>
          <p:cNvSpPr/>
          <p:nvPr/>
        </p:nvSpPr>
        <p:spPr>
          <a:xfrm>
            <a:off x="804285" y="4384110"/>
            <a:ext cx="10699856" cy="1828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Outputs and recommendations from deliberative engagement are often better trusted by local authorities and communities than other types of research, because they give voice to a diverse and balanced sample of local people, who are enabled to think deeply about an issue and about the bigger picture. Recommendations and outputs also tend to be more constructive as participants are focussed on how to </a:t>
            </a:r>
            <a:r>
              <a:rPr lang="en-GB" b="1" i="1"/>
              <a:t>overcome</a:t>
            </a:r>
            <a:r>
              <a:rPr lang="en-GB" b="1"/>
              <a:t> a local challenge or sticking point in a way that is acceptable to all parties.</a:t>
            </a:r>
          </a:p>
        </p:txBody>
      </p:sp>
    </p:spTree>
    <p:extLst>
      <p:ext uri="{BB962C8B-B14F-4D97-AF65-F5344CB8AC3E}">
        <p14:creationId xmlns:p14="http://schemas.microsoft.com/office/powerpoint/2010/main" val="298872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D144C5-60F9-AC79-4FF0-2E56612E4DA8}"/>
              </a:ext>
              <a:ext uri="{C183D7F6-B498-43B3-948B-1728B52AA6E4}">
                <adec:decorative xmlns:adec="http://schemas.microsoft.com/office/drawing/2017/decorative" val="1"/>
              </a:ext>
            </a:extLst>
          </p:cNvPr>
          <p:cNvSpPr/>
          <p:nvPr/>
        </p:nvSpPr>
        <p:spPr>
          <a:xfrm>
            <a:off x="9387840" y="5953760"/>
            <a:ext cx="2499360" cy="721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5532344-1A00-86AD-3D9D-12DC3760A209}"/>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Methodology </a:t>
            </a:r>
          </a:p>
        </p:txBody>
      </p:sp>
      <p:sp>
        <p:nvSpPr>
          <p:cNvPr id="23" name="Rectangle 22">
            <a:extLst>
              <a:ext uri="{FF2B5EF4-FFF2-40B4-BE49-F238E27FC236}">
                <a16:creationId xmlns:a16="http://schemas.microsoft.com/office/drawing/2014/main" id="{F4D6B590-0188-2EEC-C240-D71AF2F22855}"/>
              </a:ext>
            </a:extLst>
          </p:cNvPr>
          <p:cNvSpPr/>
          <p:nvPr/>
        </p:nvSpPr>
        <p:spPr>
          <a:xfrm>
            <a:off x="804284" y="1508611"/>
            <a:ext cx="10631783" cy="79296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600"/>
              </a:spcBef>
              <a:spcAft>
                <a:spcPts val="600"/>
              </a:spcAft>
              <a:defRPr/>
            </a:pPr>
            <a:r>
              <a:rPr lang="en-GB" sz="1400">
                <a:solidFill>
                  <a:schemeClr val="tx1"/>
                </a:solidFill>
                <a:latin typeface="Arial" charset="0"/>
                <a:ea typeface="Arial" charset="0"/>
                <a:cs typeface="Arial" charset="0"/>
              </a:rPr>
              <a:t>We conducted a Call for Evidence prior to beginning the fieldwork to ensure that a wider audience – including residents, local groups and businesses – were able to share their views and put forward arguments on active travel, and on specific active travel schemes. This consisted of 4 questions and ran between Wednesday 13</a:t>
            </a:r>
            <a:r>
              <a:rPr lang="en-GB" sz="1400" baseline="30000">
                <a:solidFill>
                  <a:schemeClr val="tx1"/>
                </a:solidFill>
                <a:latin typeface="Arial" charset="0"/>
                <a:ea typeface="Arial" charset="0"/>
                <a:cs typeface="Arial" charset="0"/>
              </a:rPr>
              <a:t>th</a:t>
            </a:r>
            <a:r>
              <a:rPr lang="en-GB" sz="1400">
                <a:solidFill>
                  <a:schemeClr val="tx1"/>
                </a:solidFill>
                <a:latin typeface="Arial" charset="0"/>
                <a:ea typeface="Arial" charset="0"/>
                <a:cs typeface="Arial" charset="0"/>
              </a:rPr>
              <a:t> April – Monday 2</a:t>
            </a:r>
            <a:r>
              <a:rPr lang="en-GB" sz="1400" baseline="30000">
                <a:solidFill>
                  <a:schemeClr val="tx1"/>
                </a:solidFill>
                <a:latin typeface="Arial" charset="0"/>
                <a:ea typeface="Arial" charset="0"/>
                <a:cs typeface="Arial" charset="0"/>
              </a:rPr>
              <a:t>nd</a:t>
            </a:r>
            <a:r>
              <a:rPr lang="en-GB" sz="1400">
                <a:solidFill>
                  <a:schemeClr val="tx1"/>
                </a:solidFill>
                <a:latin typeface="Arial" charset="0"/>
                <a:ea typeface="Arial" charset="0"/>
                <a:cs typeface="Arial" charset="0"/>
              </a:rPr>
              <a:t> May, collecting 737 responses. </a:t>
            </a:r>
          </a:p>
        </p:txBody>
      </p:sp>
      <p:sp>
        <p:nvSpPr>
          <p:cNvPr id="9" name="Rectangle 8">
            <a:extLst>
              <a:ext uri="{FF2B5EF4-FFF2-40B4-BE49-F238E27FC236}">
                <a16:creationId xmlns:a16="http://schemas.microsoft.com/office/drawing/2014/main" id="{DAFE59E5-199A-CE4B-A503-5971B3F1F98F}"/>
              </a:ext>
            </a:extLst>
          </p:cNvPr>
          <p:cNvSpPr/>
          <p:nvPr/>
        </p:nvSpPr>
        <p:spPr>
          <a:xfrm>
            <a:off x="804285" y="2436734"/>
            <a:ext cx="3371311" cy="679860"/>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479425" lvl="1" algn="ctr">
              <a:spcAft>
                <a:spcPts val="1200"/>
              </a:spcAft>
              <a:defRPr/>
            </a:pPr>
            <a:r>
              <a:rPr kumimoji="0" lang="en-GB" sz="1600" b="1" i="0" u="none" strike="noStrike" kern="1200" cap="none" spc="0" normalizeH="0" baseline="0" noProof="0">
                <a:ln>
                  <a:noFill/>
                </a:ln>
                <a:solidFill>
                  <a:prstClr val="white"/>
                </a:solidFill>
                <a:effectLst/>
                <a:uLnTx/>
                <a:uFillTx/>
                <a:latin typeface="Arial" charset="0"/>
                <a:ea typeface="Arial" charset="0"/>
                <a:cs typeface="Arial" charset="0"/>
              </a:rPr>
              <a:t>1. Launch event and initial sessions</a:t>
            </a:r>
          </a:p>
        </p:txBody>
      </p:sp>
      <p:pic>
        <p:nvPicPr>
          <p:cNvPr id="21" name="Graphic 20">
            <a:extLst>
              <a:ext uri="{FF2B5EF4-FFF2-40B4-BE49-F238E27FC236}">
                <a16:creationId xmlns:a16="http://schemas.microsoft.com/office/drawing/2014/main" id="{9087EC95-0B34-D734-DF07-B35756116ED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458" y="2475176"/>
            <a:ext cx="593160" cy="593160"/>
          </a:xfrm>
          <a:prstGeom prst="rect">
            <a:avLst/>
          </a:prstGeom>
        </p:spPr>
      </p:pic>
      <p:sp>
        <p:nvSpPr>
          <p:cNvPr id="6" name="Rectangle 5">
            <a:extLst>
              <a:ext uri="{FF2B5EF4-FFF2-40B4-BE49-F238E27FC236}">
                <a16:creationId xmlns:a16="http://schemas.microsoft.com/office/drawing/2014/main" id="{5D697375-3516-2043-8A19-AEFD973E0168}"/>
              </a:ext>
            </a:extLst>
          </p:cNvPr>
          <p:cNvSpPr/>
          <p:nvPr/>
        </p:nvSpPr>
        <p:spPr>
          <a:xfrm>
            <a:off x="804285" y="3200956"/>
            <a:ext cx="3371311" cy="1967787"/>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lang="en-GB" sz="1400">
                <a:solidFill>
                  <a:schemeClr val="tx1"/>
                </a:solidFill>
                <a:latin typeface="Arial" charset="0"/>
                <a:ea typeface="Arial" charset="0"/>
                <a:cs typeface="Arial" charset="0"/>
              </a:rPr>
              <a:t>30</a:t>
            </a:r>
            <a:r>
              <a:rPr kumimoji="0" lang="en-GB" sz="1400" i="0" u="none" strike="noStrike" kern="1200" cap="none" spc="0" normalizeH="0" baseline="0" noProof="0">
                <a:ln>
                  <a:noFill/>
                </a:ln>
                <a:solidFill>
                  <a:schemeClr val="tx1"/>
                </a:solidFill>
                <a:effectLst/>
                <a:uLnTx/>
                <a:uFillTx/>
                <a:latin typeface="Arial" charset="0"/>
                <a:ea typeface="Arial" charset="0"/>
                <a:cs typeface="Arial" charset="0"/>
              </a:rPr>
              <a:t>-minute plenary launch event with all panellists followed by 4x 90-minute </a:t>
            </a:r>
            <a:r>
              <a:rPr lang="en-GB" sz="1400">
                <a:solidFill>
                  <a:schemeClr val="tx1"/>
                </a:solidFill>
                <a:latin typeface="Arial" charset="0"/>
                <a:ea typeface="Arial" charset="0"/>
                <a:cs typeface="Arial" charset="0"/>
              </a:rPr>
              <a:t>focus groups </a:t>
            </a:r>
          </a:p>
          <a:p>
            <a:pPr marL="22225" lvl="0" algn="ctr">
              <a:spcBef>
                <a:spcPts val="600"/>
              </a:spcBef>
              <a:spcAft>
                <a:spcPts val="600"/>
              </a:spcAft>
              <a:defRPr/>
            </a:pPr>
            <a:r>
              <a:rPr lang="en-GB" sz="1400">
                <a:solidFill>
                  <a:schemeClr val="tx1"/>
                </a:solidFill>
                <a:latin typeface="Arial" charset="0"/>
                <a:ea typeface="Arial" charset="0"/>
                <a:cs typeface="Arial" charset="0"/>
              </a:rPr>
              <a:t>This stage is to understand spontaneous views and </a:t>
            </a:r>
            <a:r>
              <a:rPr lang="en-GB" sz="1400">
                <a:solidFill>
                  <a:schemeClr val="tx1"/>
                </a:solidFill>
              </a:rPr>
              <a:t>the context in which residents are living right now</a:t>
            </a:r>
            <a:endParaRPr lang="en-GB" sz="1400">
              <a:solidFill>
                <a:schemeClr val="tx1"/>
              </a:solidFill>
              <a:latin typeface="Arial" charset="0"/>
              <a:ea typeface="Arial" charset="0"/>
              <a:cs typeface="Arial" charset="0"/>
            </a:endParaRPr>
          </a:p>
        </p:txBody>
      </p:sp>
      <p:sp>
        <p:nvSpPr>
          <p:cNvPr id="12" name="Rectangle 11">
            <a:extLst>
              <a:ext uri="{FF2B5EF4-FFF2-40B4-BE49-F238E27FC236}">
                <a16:creationId xmlns:a16="http://schemas.microsoft.com/office/drawing/2014/main" id="{D7C6CA2F-A896-2944-91A4-2AE1E750F7FE}"/>
              </a:ext>
            </a:extLst>
          </p:cNvPr>
          <p:cNvSpPr/>
          <p:nvPr/>
        </p:nvSpPr>
        <p:spPr>
          <a:xfrm>
            <a:off x="806848" y="5253106"/>
            <a:ext cx="3371311" cy="946110"/>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lang="en-GB" sz="1400">
                <a:solidFill>
                  <a:schemeClr val="tx1"/>
                </a:solidFill>
                <a:latin typeface="Arial" charset="0"/>
                <a:ea typeface="Arial" charset="0"/>
                <a:cs typeface="Arial" charset="0"/>
              </a:rPr>
              <a:t>3x 60-minute in-depth interviews with ‘hard-to-reach’ residents, who find it difficult to take part in research online or need accommodations to take part</a:t>
            </a:r>
            <a:endParaRPr kumimoji="0" lang="en-GB" sz="1400" i="0" u="none" strike="noStrike" kern="1200" cap="none" spc="0" normalizeH="0" baseline="0" noProof="0">
              <a:ln>
                <a:noFill/>
              </a:ln>
              <a:solidFill>
                <a:schemeClr val="tx1"/>
              </a:solidFill>
              <a:effectLst/>
              <a:uLnTx/>
              <a:uFillTx/>
              <a:latin typeface="Arial" charset="0"/>
              <a:ea typeface="Arial" charset="0"/>
              <a:cs typeface="Arial" charset="0"/>
            </a:endParaRPr>
          </a:p>
        </p:txBody>
      </p:sp>
      <p:sp>
        <p:nvSpPr>
          <p:cNvPr id="16" name="Rectangle 15">
            <a:extLst>
              <a:ext uri="{FF2B5EF4-FFF2-40B4-BE49-F238E27FC236}">
                <a16:creationId xmlns:a16="http://schemas.microsoft.com/office/drawing/2014/main" id="{DB52089B-3DEA-98E2-DCB8-C81034340812}"/>
              </a:ext>
            </a:extLst>
          </p:cNvPr>
          <p:cNvSpPr/>
          <p:nvPr/>
        </p:nvSpPr>
        <p:spPr>
          <a:xfrm>
            <a:off x="804285" y="6283579"/>
            <a:ext cx="3371311" cy="391886"/>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GB" sz="1200" i="1" u="none" strike="noStrike" kern="1200" cap="none" spc="0" normalizeH="0" baseline="0" noProof="0">
                <a:ln>
                  <a:noFill/>
                </a:ln>
                <a:solidFill>
                  <a:schemeClr val="tx1"/>
                </a:solidFill>
                <a:effectLst/>
                <a:uLnTx/>
                <a:uFillTx/>
                <a:latin typeface="Arial" charset="0"/>
                <a:ea typeface="Arial" charset="0"/>
                <a:cs typeface="Arial" charset="0"/>
              </a:rPr>
              <a:t>Conducted between 17</a:t>
            </a:r>
            <a:r>
              <a:rPr kumimoji="0" lang="en-GB" sz="1200" i="1" u="none" strike="noStrike" kern="1200" cap="none" spc="0" normalizeH="0" baseline="30000" noProof="0">
                <a:ln>
                  <a:noFill/>
                </a:ln>
                <a:solidFill>
                  <a:schemeClr val="tx1"/>
                </a:solidFill>
                <a:effectLst/>
                <a:uLnTx/>
                <a:uFillTx/>
                <a:latin typeface="Arial" charset="0"/>
                <a:ea typeface="Arial" charset="0"/>
                <a:cs typeface="Arial" charset="0"/>
              </a:rPr>
              <a:t>th</a:t>
            </a:r>
            <a:r>
              <a:rPr kumimoji="0" lang="en-GB" sz="1200" i="1" u="none" strike="noStrike" kern="1200" cap="none" spc="0" normalizeH="0" baseline="0" noProof="0">
                <a:ln>
                  <a:noFill/>
                </a:ln>
                <a:solidFill>
                  <a:schemeClr val="tx1"/>
                </a:solidFill>
                <a:effectLst/>
                <a:uLnTx/>
                <a:uFillTx/>
                <a:latin typeface="Arial" charset="0"/>
                <a:ea typeface="Arial" charset="0"/>
                <a:cs typeface="Arial" charset="0"/>
              </a:rPr>
              <a:t> </a:t>
            </a:r>
            <a:r>
              <a:rPr lang="en-GB" sz="1200" i="1">
                <a:solidFill>
                  <a:schemeClr val="tx1"/>
                </a:solidFill>
                <a:latin typeface="Arial" charset="0"/>
                <a:ea typeface="Arial" charset="0"/>
                <a:cs typeface="Arial" charset="0"/>
              </a:rPr>
              <a:t>-</a:t>
            </a:r>
            <a:r>
              <a:rPr kumimoji="0" lang="en-GB" sz="1200" i="1" u="none" strike="noStrike" kern="1200" cap="none" spc="0" normalizeH="0" baseline="0" noProof="0">
                <a:ln>
                  <a:noFill/>
                </a:ln>
                <a:solidFill>
                  <a:schemeClr val="tx1"/>
                </a:solidFill>
                <a:effectLst/>
                <a:uLnTx/>
                <a:uFillTx/>
                <a:latin typeface="Arial" charset="0"/>
                <a:ea typeface="Arial" charset="0"/>
                <a:cs typeface="Arial" charset="0"/>
              </a:rPr>
              <a:t> 23</a:t>
            </a:r>
            <a:r>
              <a:rPr kumimoji="0" lang="en-GB" sz="1200" i="1" u="none" strike="noStrike" kern="1200" cap="none" spc="0" normalizeH="0" baseline="30000" noProof="0">
                <a:ln>
                  <a:noFill/>
                </a:ln>
                <a:solidFill>
                  <a:schemeClr val="tx1"/>
                </a:solidFill>
                <a:effectLst/>
                <a:uLnTx/>
                <a:uFillTx/>
                <a:latin typeface="Arial" charset="0"/>
                <a:ea typeface="Arial" charset="0"/>
                <a:cs typeface="Arial" charset="0"/>
              </a:rPr>
              <a:t>rd</a:t>
            </a:r>
            <a:r>
              <a:rPr kumimoji="0" lang="en-GB" sz="1200" i="1" u="none" strike="noStrike" kern="1200" cap="none" spc="0" normalizeH="0" baseline="0" noProof="0">
                <a:ln>
                  <a:noFill/>
                </a:ln>
                <a:solidFill>
                  <a:schemeClr val="tx1"/>
                </a:solidFill>
                <a:effectLst/>
                <a:uLnTx/>
                <a:uFillTx/>
                <a:latin typeface="Arial" charset="0"/>
                <a:ea typeface="Arial" charset="0"/>
                <a:cs typeface="Arial" charset="0"/>
              </a:rPr>
              <a:t> of May</a:t>
            </a:r>
          </a:p>
        </p:txBody>
      </p:sp>
      <p:sp>
        <p:nvSpPr>
          <p:cNvPr id="11" name="Rectangle 10">
            <a:extLst>
              <a:ext uri="{FF2B5EF4-FFF2-40B4-BE49-F238E27FC236}">
                <a16:creationId xmlns:a16="http://schemas.microsoft.com/office/drawing/2014/main" id="{EA6502C5-B49A-0D45-B3B5-5C986A0E9CB5}"/>
              </a:ext>
            </a:extLst>
          </p:cNvPr>
          <p:cNvSpPr/>
          <p:nvPr/>
        </p:nvSpPr>
        <p:spPr>
          <a:xfrm>
            <a:off x="4478607" y="2436734"/>
            <a:ext cx="3371311" cy="679860"/>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479425" lvl="1" algn="ctr">
              <a:spcAft>
                <a:spcPts val="1200"/>
              </a:spcAft>
              <a:defRPr/>
            </a:pPr>
            <a:r>
              <a:rPr kumimoji="0" lang="en-GB" sz="1600" b="1" i="0" u="none" strike="noStrike" kern="1200" cap="none" spc="0" normalizeH="0" baseline="0" noProof="0">
                <a:ln>
                  <a:noFill/>
                </a:ln>
                <a:solidFill>
                  <a:prstClr val="white"/>
                </a:solidFill>
                <a:effectLst/>
                <a:uLnTx/>
                <a:uFillTx/>
                <a:latin typeface="Arial" charset="0"/>
                <a:ea typeface="Arial" charset="0"/>
                <a:cs typeface="Arial" charset="0"/>
              </a:rPr>
              <a:t>2. Online community platform</a:t>
            </a:r>
          </a:p>
        </p:txBody>
      </p:sp>
      <p:pic>
        <p:nvPicPr>
          <p:cNvPr id="19" name="Graphic 18">
            <a:extLst>
              <a:ext uri="{FF2B5EF4-FFF2-40B4-BE49-F238E27FC236}">
                <a16:creationId xmlns:a16="http://schemas.microsoft.com/office/drawing/2014/main" id="{53B8C6A4-6C56-1141-251A-7424C3316EB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9549" y="2469810"/>
            <a:ext cx="630738" cy="630738"/>
          </a:xfrm>
          <a:prstGeom prst="rect">
            <a:avLst/>
          </a:prstGeom>
        </p:spPr>
      </p:pic>
      <p:sp>
        <p:nvSpPr>
          <p:cNvPr id="8" name="Rectangle 7">
            <a:extLst>
              <a:ext uri="{FF2B5EF4-FFF2-40B4-BE49-F238E27FC236}">
                <a16:creationId xmlns:a16="http://schemas.microsoft.com/office/drawing/2014/main" id="{D9A365CB-34F4-E64D-B7C0-137667E8FA53}"/>
              </a:ext>
            </a:extLst>
          </p:cNvPr>
          <p:cNvSpPr/>
          <p:nvPr/>
        </p:nvSpPr>
        <p:spPr>
          <a:xfrm>
            <a:off x="4478607" y="3200956"/>
            <a:ext cx="3371311" cy="1967787"/>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en-GB" sz="1400">
                <a:solidFill>
                  <a:schemeClr val="tx1"/>
                </a:solidFill>
              </a:rPr>
              <a:t>Online community consisting of 5x activities on a specialist online platform</a:t>
            </a:r>
          </a:p>
          <a:p>
            <a:pPr algn="ctr"/>
            <a:endParaRPr lang="en-GB" sz="1400">
              <a:solidFill>
                <a:schemeClr val="tx1"/>
              </a:solidFill>
            </a:endParaRPr>
          </a:p>
          <a:p>
            <a:pPr algn="ctr"/>
            <a:r>
              <a:rPr lang="en-GB" sz="1400">
                <a:solidFill>
                  <a:schemeClr val="tx1"/>
                </a:solidFill>
              </a:rPr>
              <a:t>This stage is to understand informed views and how priorities might change as they learn more about the options and solutions for active transport links</a:t>
            </a:r>
          </a:p>
        </p:txBody>
      </p:sp>
      <p:sp>
        <p:nvSpPr>
          <p:cNvPr id="14" name="Rectangle 13">
            <a:extLst>
              <a:ext uri="{FF2B5EF4-FFF2-40B4-BE49-F238E27FC236}">
                <a16:creationId xmlns:a16="http://schemas.microsoft.com/office/drawing/2014/main" id="{3C2B958E-F340-EC45-A48E-25717794BF00}"/>
              </a:ext>
            </a:extLst>
          </p:cNvPr>
          <p:cNvSpPr/>
          <p:nvPr/>
        </p:nvSpPr>
        <p:spPr>
          <a:xfrm>
            <a:off x="4478605" y="5253106"/>
            <a:ext cx="3371311" cy="946110"/>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lang="en-GB" sz="1400">
                <a:solidFill>
                  <a:schemeClr val="tx1"/>
                </a:solidFill>
                <a:latin typeface="Arial" charset="0"/>
                <a:ea typeface="Arial" charset="0"/>
                <a:cs typeface="Arial" charset="0"/>
              </a:rPr>
              <a:t>‘Hard-to-reach’ residents offered physical information packs reflecting content of the digital learning platform</a:t>
            </a:r>
            <a:endParaRPr kumimoji="0" lang="en-GB" sz="1400" i="0" u="none" strike="noStrike" kern="1200" cap="none" spc="0" normalizeH="0" baseline="0" noProof="0">
              <a:ln>
                <a:noFill/>
              </a:ln>
              <a:solidFill>
                <a:schemeClr val="tx1"/>
              </a:solidFill>
              <a:effectLst/>
              <a:uLnTx/>
              <a:uFillTx/>
              <a:latin typeface="Arial" charset="0"/>
              <a:ea typeface="Arial" charset="0"/>
              <a:cs typeface="Arial" charset="0"/>
            </a:endParaRPr>
          </a:p>
        </p:txBody>
      </p:sp>
      <p:sp>
        <p:nvSpPr>
          <p:cNvPr id="18" name="Rectangle 17">
            <a:extLst>
              <a:ext uri="{FF2B5EF4-FFF2-40B4-BE49-F238E27FC236}">
                <a16:creationId xmlns:a16="http://schemas.microsoft.com/office/drawing/2014/main" id="{EFD2FC95-CD5B-B058-6B67-F091EC126A76}"/>
              </a:ext>
            </a:extLst>
          </p:cNvPr>
          <p:cNvSpPr/>
          <p:nvPr/>
        </p:nvSpPr>
        <p:spPr>
          <a:xfrm>
            <a:off x="4478605" y="6283579"/>
            <a:ext cx="3371311" cy="391886"/>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600"/>
              </a:spcBef>
              <a:spcAft>
                <a:spcPts val="600"/>
              </a:spcAft>
              <a:defRPr/>
            </a:pPr>
            <a:r>
              <a:rPr kumimoji="0" lang="en-GB" sz="1200" i="1" u="none" strike="noStrike" kern="1200" cap="none" spc="0" normalizeH="0" baseline="0" noProof="0">
                <a:ln>
                  <a:noFill/>
                </a:ln>
                <a:solidFill>
                  <a:schemeClr val="tx1"/>
                </a:solidFill>
                <a:effectLst/>
                <a:uLnTx/>
                <a:uFillTx/>
                <a:latin typeface="Arial" charset="0"/>
                <a:ea typeface="Arial" charset="0"/>
                <a:cs typeface="Arial" charset="0"/>
              </a:rPr>
              <a:t>Conducted </a:t>
            </a:r>
            <a:r>
              <a:rPr lang="en-GB" sz="1200" i="1">
                <a:solidFill>
                  <a:schemeClr val="tx1"/>
                </a:solidFill>
                <a:latin typeface="Arial" charset="0"/>
                <a:ea typeface="Arial" charset="0"/>
                <a:cs typeface="Arial" charset="0"/>
              </a:rPr>
              <a:t>between 25th May - 5th June </a:t>
            </a:r>
            <a:endParaRPr kumimoji="0" lang="en-GB" sz="1200" i="1" u="none" strike="noStrike" kern="1200" cap="none" spc="0" normalizeH="0" baseline="0" noProof="0">
              <a:ln>
                <a:noFill/>
              </a:ln>
              <a:solidFill>
                <a:schemeClr val="tx1"/>
              </a:solidFill>
              <a:effectLst/>
              <a:uLnTx/>
              <a:uFillTx/>
              <a:latin typeface="Arial" charset="0"/>
              <a:ea typeface="Arial" charset="0"/>
              <a:cs typeface="Arial" charset="0"/>
            </a:endParaRPr>
          </a:p>
        </p:txBody>
      </p:sp>
      <p:sp>
        <p:nvSpPr>
          <p:cNvPr id="10" name="Rectangle 9">
            <a:extLst>
              <a:ext uri="{FF2B5EF4-FFF2-40B4-BE49-F238E27FC236}">
                <a16:creationId xmlns:a16="http://schemas.microsoft.com/office/drawing/2014/main" id="{91996B78-8912-C24D-906A-438132E587BF}"/>
              </a:ext>
            </a:extLst>
          </p:cNvPr>
          <p:cNvSpPr/>
          <p:nvPr/>
        </p:nvSpPr>
        <p:spPr>
          <a:xfrm>
            <a:off x="8064757" y="2436734"/>
            <a:ext cx="3371311" cy="679860"/>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479425" lvl="1" algn="ctr">
              <a:spcAft>
                <a:spcPts val="1200"/>
              </a:spcAft>
              <a:defRPr/>
            </a:pPr>
            <a:r>
              <a:rPr kumimoji="0" lang="en-GB" sz="1600" b="1" i="0" u="none" strike="noStrike" kern="1200" cap="none" spc="0" normalizeH="0" baseline="0" noProof="0">
                <a:ln>
                  <a:noFill/>
                </a:ln>
                <a:solidFill>
                  <a:prstClr val="white"/>
                </a:solidFill>
                <a:effectLst/>
                <a:uLnTx/>
                <a:uFillTx/>
                <a:latin typeface="Arial" charset="0"/>
                <a:ea typeface="Arial" charset="0"/>
                <a:cs typeface="Arial" charset="0"/>
              </a:rPr>
              <a:t>3. Deliberation sessions</a:t>
            </a:r>
          </a:p>
        </p:txBody>
      </p:sp>
      <p:pic>
        <p:nvPicPr>
          <p:cNvPr id="4" name="Graphic 3">
            <a:extLst>
              <a:ext uri="{FF2B5EF4-FFF2-40B4-BE49-F238E27FC236}">
                <a16:creationId xmlns:a16="http://schemas.microsoft.com/office/drawing/2014/main" id="{29B69363-7C63-5FD1-D664-860309FFA99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2929" y="2484991"/>
            <a:ext cx="583345" cy="583345"/>
          </a:xfrm>
          <a:prstGeom prst="rect">
            <a:avLst/>
          </a:prstGeom>
        </p:spPr>
      </p:pic>
      <p:sp>
        <p:nvSpPr>
          <p:cNvPr id="7" name="Rectangle 6">
            <a:extLst>
              <a:ext uri="{FF2B5EF4-FFF2-40B4-BE49-F238E27FC236}">
                <a16:creationId xmlns:a16="http://schemas.microsoft.com/office/drawing/2014/main" id="{C1B1C9CA-CF0B-D44D-9BFA-672AFB983D30}"/>
              </a:ext>
            </a:extLst>
          </p:cNvPr>
          <p:cNvSpPr/>
          <p:nvPr/>
        </p:nvSpPr>
        <p:spPr>
          <a:xfrm>
            <a:off x="8064758" y="3200956"/>
            <a:ext cx="3371311" cy="1967788"/>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buClrTx/>
              <a:buSzTx/>
              <a:buFontTx/>
              <a:buNone/>
              <a:tabLst/>
              <a:defRPr/>
            </a:pPr>
            <a:r>
              <a:rPr kumimoji="0" lang="en-GB" sz="1400" i="0" u="none" strike="noStrike" kern="1200" cap="none" spc="0" normalizeH="0" baseline="0" noProof="0">
                <a:ln>
                  <a:noFill/>
                </a:ln>
                <a:solidFill>
                  <a:schemeClr val="tx1"/>
                </a:solidFill>
                <a:effectLst/>
                <a:uLnTx/>
                <a:uFillTx/>
                <a:latin typeface="Arial" charset="0"/>
                <a:ea typeface="Arial" charset="0"/>
                <a:cs typeface="Arial" charset="0"/>
              </a:rPr>
              <a:t>5x 105-minute reconvened focus groups </a:t>
            </a:r>
          </a:p>
          <a:p>
            <a:pPr marL="22225" marR="0" lvl="0" indent="0" algn="ctr" defTabSz="914400" rtl="0" eaLnBrk="1" fontAlgn="auto" latinLnBrk="0" hangingPunct="1">
              <a:buClrTx/>
              <a:buSzTx/>
              <a:buFontTx/>
              <a:buNone/>
              <a:tabLst/>
              <a:defRPr/>
            </a:pPr>
            <a:endParaRPr lang="en-GB" sz="1400">
              <a:solidFill>
                <a:schemeClr val="tx1"/>
              </a:solidFill>
              <a:latin typeface="Arial" charset="0"/>
              <a:ea typeface="Arial" charset="0"/>
              <a:cs typeface="Arial" charset="0"/>
            </a:endParaRPr>
          </a:p>
          <a:p>
            <a:pPr marL="22225" algn="ctr">
              <a:defRPr/>
            </a:pPr>
            <a:r>
              <a:rPr lang="en-GB" sz="1400">
                <a:solidFill>
                  <a:schemeClr val="tx1"/>
                </a:solidFill>
                <a:latin typeface="Arial" charset="0"/>
                <a:ea typeface="Arial" charset="0"/>
                <a:cs typeface="Arial" charset="0"/>
              </a:rPr>
              <a:t>This stage is to understand considered views and t</a:t>
            </a:r>
            <a:r>
              <a:rPr lang="en-GB" sz="1400">
                <a:solidFill>
                  <a:schemeClr val="tx1"/>
                </a:solidFill>
              </a:rPr>
              <a:t>o weight up different approaches and explore trade offs and priorities </a:t>
            </a:r>
          </a:p>
          <a:p>
            <a:pPr marL="22225" marR="0" lvl="0" indent="0" algn="ctr" defTabSz="914400" rtl="0" eaLnBrk="1" fontAlgn="auto" latinLnBrk="0" hangingPunct="1">
              <a:buClrTx/>
              <a:buSzTx/>
              <a:buFontTx/>
              <a:buNone/>
              <a:tabLst/>
              <a:defRPr/>
            </a:pPr>
            <a:endParaRPr lang="en-GB" sz="1400">
              <a:solidFill>
                <a:schemeClr val="tx1"/>
              </a:solidFill>
              <a:latin typeface="Arial" charset="0"/>
              <a:ea typeface="Arial" charset="0"/>
              <a:cs typeface="Arial" charset="0"/>
            </a:endParaRPr>
          </a:p>
          <a:p>
            <a:pPr marL="22225" marR="0" lvl="0" indent="0" algn="ctr" defTabSz="914400" rtl="0" eaLnBrk="1" fontAlgn="auto" latinLnBrk="0" hangingPunct="1">
              <a:spcBef>
                <a:spcPts val="600"/>
              </a:spcBef>
              <a:spcAft>
                <a:spcPts val="600"/>
              </a:spcAft>
              <a:buClrTx/>
              <a:buSzTx/>
              <a:buFontTx/>
              <a:buNone/>
              <a:tabLst/>
              <a:defRPr/>
            </a:pPr>
            <a:endParaRPr kumimoji="0" lang="en-GB" sz="1400" i="0" u="none" strike="noStrike" kern="1200" cap="none" spc="0" normalizeH="0" baseline="0" noProof="0">
              <a:ln>
                <a:noFill/>
              </a:ln>
              <a:solidFill>
                <a:schemeClr val="tx1"/>
              </a:solidFill>
              <a:effectLst/>
              <a:uLnTx/>
              <a:uFillTx/>
              <a:latin typeface="Arial" charset="0"/>
              <a:ea typeface="Arial" charset="0"/>
              <a:cs typeface="Arial" charset="0"/>
            </a:endParaRPr>
          </a:p>
        </p:txBody>
      </p:sp>
      <p:sp>
        <p:nvSpPr>
          <p:cNvPr id="13" name="Rectangle 12">
            <a:extLst>
              <a:ext uri="{FF2B5EF4-FFF2-40B4-BE49-F238E27FC236}">
                <a16:creationId xmlns:a16="http://schemas.microsoft.com/office/drawing/2014/main" id="{7DADFD4C-778A-5840-953F-F584C3377A52}"/>
              </a:ext>
            </a:extLst>
          </p:cNvPr>
          <p:cNvSpPr/>
          <p:nvPr/>
        </p:nvSpPr>
        <p:spPr>
          <a:xfrm>
            <a:off x="8064757" y="5253105"/>
            <a:ext cx="3371311" cy="946111"/>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lang="en-GB" sz="1400">
                <a:solidFill>
                  <a:schemeClr val="tx1"/>
                </a:solidFill>
                <a:latin typeface="Arial" charset="0"/>
                <a:ea typeface="Arial" charset="0"/>
                <a:cs typeface="Arial" charset="0"/>
              </a:rPr>
              <a:t>3x 60-minute reconvened in-depth interviews with panellists unable to attend a group</a:t>
            </a:r>
            <a:endParaRPr kumimoji="0" lang="en-GB" sz="1400" i="0" u="none" strike="noStrike" kern="1200" cap="none" spc="0" normalizeH="0" baseline="0" noProof="0">
              <a:ln>
                <a:noFill/>
              </a:ln>
              <a:solidFill>
                <a:schemeClr val="tx1"/>
              </a:solidFill>
              <a:effectLst/>
              <a:uLnTx/>
              <a:uFillTx/>
              <a:latin typeface="Arial" charset="0"/>
              <a:ea typeface="Arial" charset="0"/>
              <a:cs typeface="Arial" charset="0"/>
            </a:endParaRPr>
          </a:p>
        </p:txBody>
      </p:sp>
      <p:sp>
        <p:nvSpPr>
          <p:cNvPr id="17" name="Rectangle 16">
            <a:extLst>
              <a:ext uri="{FF2B5EF4-FFF2-40B4-BE49-F238E27FC236}">
                <a16:creationId xmlns:a16="http://schemas.microsoft.com/office/drawing/2014/main" id="{53C286F6-0510-54D4-FC63-FC259F5AADA5}"/>
              </a:ext>
            </a:extLst>
          </p:cNvPr>
          <p:cNvSpPr/>
          <p:nvPr/>
        </p:nvSpPr>
        <p:spPr>
          <a:xfrm>
            <a:off x="8064757" y="6283577"/>
            <a:ext cx="3371311" cy="391886"/>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lang="en-GB" sz="1200" i="1">
                <a:solidFill>
                  <a:schemeClr val="tx1"/>
                </a:solidFill>
                <a:latin typeface="Arial" charset="0"/>
                <a:ea typeface="Arial" charset="0"/>
                <a:cs typeface="Arial" charset="0"/>
              </a:rPr>
              <a:t>Conducted between 8</a:t>
            </a:r>
            <a:r>
              <a:rPr lang="en-GB" sz="1200" i="1" baseline="30000">
                <a:solidFill>
                  <a:schemeClr val="tx1"/>
                </a:solidFill>
                <a:latin typeface="Arial" charset="0"/>
                <a:ea typeface="Arial" charset="0"/>
                <a:cs typeface="Arial" charset="0"/>
              </a:rPr>
              <a:t>th</a:t>
            </a:r>
            <a:r>
              <a:rPr lang="en-GB" sz="1200" i="1">
                <a:solidFill>
                  <a:schemeClr val="tx1"/>
                </a:solidFill>
                <a:latin typeface="Arial" charset="0"/>
                <a:ea typeface="Arial" charset="0"/>
                <a:cs typeface="Arial" charset="0"/>
              </a:rPr>
              <a:t> - 14</a:t>
            </a:r>
            <a:r>
              <a:rPr lang="en-GB" sz="1200" i="1" baseline="30000">
                <a:solidFill>
                  <a:schemeClr val="tx1"/>
                </a:solidFill>
                <a:latin typeface="Arial" charset="0"/>
                <a:ea typeface="Arial" charset="0"/>
                <a:cs typeface="Arial" charset="0"/>
              </a:rPr>
              <a:t>th</a:t>
            </a:r>
            <a:r>
              <a:rPr lang="en-GB" sz="1200" i="1">
                <a:solidFill>
                  <a:schemeClr val="tx1"/>
                </a:solidFill>
                <a:latin typeface="Arial" charset="0"/>
                <a:ea typeface="Arial" charset="0"/>
                <a:cs typeface="Arial" charset="0"/>
              </a:rPr>
              <a:t> of June </a:t>
            </a:r>
            <a:endParaRPr kumimoji="0" lang="en-GB" sz="1200" i="1" u="none" strike="noStrike" kern="1200" cap="none" spc="0" normalizeH="0" baseline="0" noProof="0">
              <a:ln>
                <a:noFill/>
              </a:ln>
              <a:solidFill>
                <a:schemeClr val="tx1"/>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64635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CB0373-A0C4-788E-742E-742BA8346B0F}"/>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Sample</a:t>
            </a:r>
          </a:p>
        </p:txBody>
      </p:sp>
      <p:sp>
        <p:nvSpPr>
          <p:cNvPr id="6" name="TextBox 5">
            <a:extLst>
              <a:ext uri="{FF2B5EF4-FFF2-40B4-BE49-F238E27FC236}">
                <a16:creationId xmlns:a16="http://schemas.microsoft.com/office/drawing/2014/main" id="{028FD7D0-751F-3742-8BA3-37791B5DB2FA}"/>
              </a:ext>
            </a:extLst>
          </p:cNvPr>
          <p:cNvSpPr txBox="1"/>
          <p:nvPr/>
        </p:nvSpPr>
        <p:spPr>
          <a:xfrm>
            <a:off x="1022959" y="1489136"/>
            <a:ext cx="2917372" cy="4647426"/>
          </a:xfrm>
          <a:prstGeom prst="rect">
            <a:avLst/>
          </a:prstGeom>
          <a:noFill/>
        </p:spPr>
        <p:txBody>
          <a:bodyPr wrap="square" rtlCol="0">
            <a:spAutoFit/>
          </a:bodyPr>
          <a:lstStyle/>
          <a:p>
            <a:pPr algn="ctr"/>
            <a:r>
              <a:rPr lang="en-GB" sz="4000"/>
              <a:t>27 panellists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srgbClr val="4949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494949"/>
                </a:solidFill>
                <a:effectLst/>
                <a:uLnTx/>
                <a:uFillTx/>
                <a:latin typeface="Arial" panose="020B0604020202020204"/>
                <a:ea typeface="+mn-ea"/>
                <a:cs typeface="+mn-cs"/>
              </a:rPr>
              <a:t>Including 3x ‘hard-to-reach’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i="1">
              <a:solidFill>
                <a:srgbClr val="494949"/>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94949"/>
                </a:solidFill>
                <a:effectLst/>
                <a:uLnTx/>
                <a:uFillTx/>
                <a:latin typeface="Arial" panose="020B0604020202020204"/>
                <a:ea typeface="+mn-ea"/>
                <a:cs typeface="+mn-cs"/>
              </a:rPr>
              <a:t>All local residents of Bath and North East Somerset, who interact with routes between the </a:t>
            </a:r>
            <a:r>
              <a:rPr kumimoji="0" lang="en-GB" sz="1600" b="0" i="0" u="none" strike="noStrike" kern="1200" cap="none" spc="0" normalizeH="0" baseline="0" noProof="0" err="1">
                <a:ln>
                  <a:noFill/>
                </a:ln>
                <a:solidFill>
                  <a:srgbClr val="494949"/>
                </a:solidFill>
                <a:effectLst/>
                <a:uLnTx/>
                <a:uFillTx/>
                <a:latin typeface="Arial" panose="020B0604020202020204"/>
                <a:ea typeface="+mn-ea"/>
                <a:cs typeface="+mn-cs"/>
              </a:rPr>
              <a:t>Claverton</a:t>
            </a:r>
            <a:r>
              <a:rPr kumimoji="0" lang="en-GB" sz="1600" b="0" i="0" u="none" strike="noStrike" kern="1200" cap="none" spc="0" normalizeH="0" baseline="0" noProof="0">
                <a:ln>
                  <a:noFill/>
                </a:ln>
                <a:solidFill>
                  <a:srgbClr val="494949"/>
                </a:solidFill>
                <a:effectLst/>
                <a:uLnTx/>
                <a:uFillTx/>
                <a:latin typeface="Arial" panose="020B0604020202020204"/>
                <a:ea typeface="+mn-ea"/>
                <a:cs typeface="+mn-cs"/>
              </a:rPr>
              <a:t> Down plateau and Bath city centre with varying levels of regularity.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949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94949"/>
                </a:solidFill>
                <a:effectLst/>
                <a:uLnTx/>
                <a:uFillTx/>
                <a:latin typeface="Arial" panose="020B0604020202020204"/>
                <a:ea typeface="+mn-ea"/>
                <a:cs typeface="+mn-cs"/>
              </a:rPr>
              <a:t> A mix of typical modes of travel.</a:t>
            </a:r>
            <a:endParaRPr kumimoji="0" lang="en-GB" sz="1600" b="0" i="1"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7" name="Left Brace 6">
            <a:extLst>
              <a:ext uri="{FF2B5EF4-FFF2-40B4-BE49-F238E27FC236}">
                <a16:creationId xmlns:a16="http://schemas.microsoft.com/office/drawing/2014/main" id="{32E4EB87-490C-7C49-B1F5-8567A3DD79D7}"/>
              </a:ext>
              <a:ext uri="{C183D7F6-B498-43B3-948B-1728B52AA6E4}">
                <adec:decorative xmlns:adec="http://schemas.microsoft.com/office/drawing/2017/decorative" val="1"/>
              </a:ext>
            </a:extLst>
          </p:cNvPr>
          <p:cNvSpPr/>
          <p:nvPr/>
        </p:nvSpPr>
        <p:spPr>
          <a:xfrm>
            <a:off x="4490114" y="1477993"/>
            <a:ext cx="624671" cy="4130599"/>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 name="Graphic 8">
            <a:extLst>
              <a:ext uri="{FF2B5EF4-FFF2-40B4-BE49-F238E27FC236}">
                <a16:creationId xmlns:a16="http://schemas.microsoft.com/office/drawing/2014/main" id="{5F9AE65D-3BB0-A442-9744-B30131C25C3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1066" y="1324686"/>
            <a:ext cx="914400" cy="914400"/>
          </a:xfrm>
          <a:prstGeom prst="rect">
            <a:avLst/>
          </a:prstGeom>
        </p:spPr>
      </p:pic>
      <p:sp>
        <p:nvSpPr>
          <p:cNvPr id="14" name="TextBox 13">
            <a:extLst>
              <a:ext uri="{FF2B5EF4-FFF2-40B4-BE49-F238E27FC236}">
                <a16:creationId xmlns:a16="http://schemas.microsoft.com/office/drawing/2014/main" id="{CDD13B6A-0625-2F4C-848A-7A752ACD140A}"/>
              </a:ext>
            </a:extLst>
          </p:cNvPr>
          <p:cNvSpPr txBox="1"/>
          <p:nvPr/>
        </p:nvSpPr>
        <p:spPr>
          <a:xfrm>
            <a:off x="5839033" y="2275402"/>
            <a:ext cx="1397998" cy="369332"/>
          </a:xfrm>
          <a:prstGeom prst="rect">
            <a:avLst/>
          </a:prstGeom>
          <a:noFill/>
        </p:spPr>
        <p:txBody>
          <a:bodyPr wrap="square" rtlCol="0">
            <a:spAutoFit/>
          </a:bodyPr>
          <a:lstStyle/>
          <a:p>
            <a:r>
              <a:rPr lang="en-GB" b="1"/>
              <a:t>10 x urban</a:t>
            </a:r>
          </a:p>
        </p:txBody>
      </p:sp>
      <p:pic>
        <p:nvPicPr>
          <p:cNvPr id="11" name="Graphic 10">
            <a:extLst>
              <a:ext uri="{FF2B5EF4-FFF2-40B4-BE49-F238E27FC236}">
                <a16:creationId xmlns:a16="http://schemas.microsoft.com/office/drawing/2014/main" id="{FD23773A-1443-5944-B9BF-5022AEDB640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6965" y="1291492"/>
            <a:ext cx="914400" cy="914400"/>
          </a:xfrm>
          <a:prstGeom prst="rect">
            <a:avLst/>
          </a:prstGeom>
        </p:spPr>
      </p:pic>
      <p:sp>
        <p:nvSpPr>
          <p:cNvPr id="15" name="TextBox 14">
            <a:extLst>
              <a:ext uri="{FF2B5EF4-FFF2-40B4-BE49-F238E27FC236}">
                <a16:creationId xmlns:a16="http://schemas.microsoft.com/office/drawing/2014/main" id="{5696F367-7241-584E-87B4-E486F349930E}"/>
              </a:ext>
            </a:extLst>
          </p:cNvPr>
          <p:cNvSpPr txBox="1"/>
          <p:nvPr/>
        </p:nvSpPr>
        <p:spPr>
          <a:xfrm>
            <a:off x="7436389" y="2275402"/>
            <a:ext cx="1886751" cy="369332"/>
          </a:xfrm>
          <a:prstGeom prst="rect">
            <a:avLst/>
          </a:prstGeom>
          <a:noFill/>
        </p:spPr>
        <p:txBody>
          <a:bodyPr wrap="square" rtlCol="0">
            <a:spAutoFit/>
          </a:bodyPr>
          <a:lstStyle/>
          <a:p>
            <a:r>
              <a:rPr lang="en-GB" b="1"/>
              <a:t>10 x suburban</a:t>
            </a:r>
          </a:p>
        </p:txBody>
      </p:sp>
      <p:pic>
        <p:nvPicPr>
          <p:cNvPr id="13" name="Graphic 12">
            <a:extLst>
              <a:ext uri="{FF2B5EF4-FFF2-40B4-BE49-F238E27FC236}">
                <a16:creationId xmlns:a16="http://schemas.microsoft.com/office/drawing/2014/main" id="{8DAD1D02-ABC8-9A44-8A8D-35DC1E9960F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2864" y="1274144"/>
            <a:ext cx="914400" cy="914400"/>
          </a:xfrm>
          <a:prstGeom prst="rect">
            <a:avLst/>
          </a:prstGeom>
        </p:spPr>
      </p:pic>
      <p:sp>
        <p:nvSpPr>
          <p:cNvPr id="16" name="TextBox 15">
            <a:extLst>
              <a:ext uri="{FF2B5EF4-FFF2-40B4-BE49-F238E27FC236}">
                <a16:creationId xmlns:a16="http://schemas.microsoft.com/office/drawing/2014/main" id="{F22621B8-7946-034D-BFBE-D70B8D0E262D}"/>
              </a:ext>
            </a:extLst>
          </p:cNvPr>
          <p:cNvSpPr txBox="1"/>
          <p:nvPr/>
        </p:nvSpPr>
        <p:spPr>
          <a:xfrm>
            <a:off x="9522498" y="2281133"/>
            <a:ext cx="1215131" cy="369332"/>
          </a:xfrm>
          <a:prstGeom prst="rect">
            <a:avLst/>
          </a:prstGeom>
          <a:noFill/>
        </p:spPr>
        <p:txBody>
          <a:bodyPr wrap="square" rtlCol="0">
            <a:spAutoFit/>
          </a:bodyPr>
          <a:lstStyle/>
          <a:p>
            <a:r>
              <a:rPr lang="en-GB" b="1"/>
              <a:t>7 x rural</a:t>
            </a:r>
          </a:p>
        </p:txBody>
      </p:sp>
      <p:cxnSp>
        <p:nvCxnSpPr>
          <p:cNvPr id="18" name="Straight Connector 17">
            <a:extLst>
              <a:ext uri="{FF2B5EF4-FFF2-40B4-BE49-F238E27FC236}">
                <a16:creationId xmlns:a16="http://schemas.microsoft.com/office/drawing/2014/main" id="{79A30AF3-AA13-F841-86E7-F4F041A94248}"/>
              </a:ext>
              <a:ext uri="{C183D7F6-B498-43B3-948B-1728B52AA6E4}">
                <adec:decorative xmlns:adec="http://schemas.microsoft.com/office/drawing/2017/decorative" val="1"/>
              </a:ext>
            </a:extLst>
          </p:cNvPr>
          <p:cNvCxnSpPr>
            <a:cxnSpLocks/>
          </p:cNvCxnSpPr>
          <p:nvPr/>
        </p:nvCxnSpPr>
        <p:spPr>
          <a:xfrm>
            <a:off x="5508255" y="2866076"/>
            <a:ext cx="54822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BA339B00-05B9-0F8E-F80D-20E40CEA675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3313" y="3139760"/>
            <a:ext cx="914400" cy="914400"/>
          </a:xfrm>
          <a:prstGeom prst="rect">
            <a:avLst/>
          </a:prstGeom>
        </p:spPr>
      </p:pic>
      <p:sp>
        <p:nvSpPr>
          <p:cNvPr id="20" name="TextBox 19">
            <a:extLst>
              <a:ext uri="{FF2B5EF4-FFF2-40B4-BE49-F238E27FC236}">
                <a16:creationId xmlns:a16="http://schemas.microsoft.com/office/drawing/2014/main" id="{0FDD3EA7-1899-6FA8-83FA-77052951668C}"/>
              </a:ext>
            </a:extLst>
          </p:cNvPr>
          <p:cNvSpPr txBox="1"/>
          <p:nvPr/>
        </p:nvSpPr>
        <p:spPr>
          <a:xfrm>
            <a:off x="5724491" y="4030782"/>
            <a:ext cx="1711897" cy="369332"/>
          </a:xfrm>
          <a:prstGeom prst="rect">
            <a:avLst/>
          </a:prstGeom>
          <a:noFill/>
        </p:spPr>
        <p:txBody>
          <a:bodyPr wrap="square" rtlCol="0">
            <a:spAutoFit/>
          </a:bodyPr>
          <a:lstStyle/>
          <a:p>
            <a:r>
              <a:rPr lang="en-GB" b="1"/>
              <a:t>13 x female</a:t>
            </a:r>
          </a:p>
        </p:txBody>
      </p:sp>
      <p:pic>
        <p:nvPicPr>
          <p:cNvPr id="21" name="Graphic 20">
            <a:extLst>
              <a:ext uri="{FF2B5EF4-FFF2-40B4-BE49-F238E27FC236}">
                <a16:creationId xmlns:a16="http://schemas.microsoft.com/office/drawing/2014/main" id="{4EA98E1E-86A4-6244-8C8D-7149FE07C84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70858" y="4436043"/>
            <a:ext cx="914400" cy="914400"/>
          </a:xfrm>
          <a:prstGeom prst="rect">
            <a:avLst/>
          </a:prstGeom>
        </p:spPr>
      </p:pic>
      <p:sp>
        <p:nvSpPr>
          <p:cNvPr id="26" name="TextBox 25">
            <a:extLst>
              <a:ext uri="{FF2B5EF4-FFF2-40B4-BE49-F238E27FC236}">
                <a16:creationId xmlns:a16="http://schemas.microsoft.com/office/drawing/2014/main" id="{67BF285D-499E-EA42-9245-160CEF1A6A36}"/>
              </a:ext>
            </a:extLst>
          </p:cNvPr>
          <p:cNvSpPr txBox="1"/>
          <p:nvPr/>
        </p:nvSpPr>
        <p:spPr>
          <a:xfrm>
            <a:off x="5728848" y="5327065"/>
            <a:ext cx="1348651" cy="369332"/>
          </a:xfrm>
          <a:prstGeom prst="rect">
            <a:avLst/>
          </a:prstGeom>
          <a:noFill/>
        </p:spPr>
        <p:txBody>
          <a:bodyPr wrap="square" rtlCol="0">
            <a:spAutoFit/>
          </a:bodyPr>
          <a:lstStyle/>
          <a:p>
            <a:r>
              <a:rPr lang="en-GB" b="1"/>
              <a:t>14 x male</a:t>
            </a:r>
          </a:p>
        </p:txBody>
      </p:sp>
      <p:graphicFrame>
        <p:nvGraphicFramePr>
          <p:cNvPr id="8" name="Table 9">
            <a:extLst>
              <a:ext uri="{FF2B5EF4-FFF2-40B4-BE49-F238E27FC236}">
                <a16:creationId xmlns:a16="http://schemas.microsoft.com/office/drawing/2014/main" id="{E6D1FE77-0231-984F-9C3A-B64502A438E1}"/>
              </a:ext>
            </a:extLst>
          </p:cNvPr>
          <p:cNvGraphicFramePr>
            <a:graphicFrameLocks noGrp="1"/>
          </p:cNvGraphicFramePr>
          <p:nvPr>
            <p:extLst>
              <p:ext uri="{D42A27DB-BD31-4B8C-83A1-F6EECF244321}">
                <p14:modId xmlns:p14="http://schemas.microsoft.com/office/powerpoint/2010/main" val="2348987578"/>
              </p:ext>
            </p:extLst>
          </p:nvPr>
        </p:nvGraphicFramePr>
        <p:xfrm>
          <a:off x="7436391" y="3265336"/>
          <a:ext cx="3649555" cy="2756642"/>
        </p:xfrm>
        <a:graphic>
          <a:graphicData uri="http://schemas.openxmlformats.org/drawingml/2006/table">
            <a:tbl>
              <a:tblPr firstRow="1" bandRow="1">
                <a:tableStyleId>{BDBED569-4797-4DF1-A0F4-6AAB3CD982D8}</a:tableStyleId>
              </a:tblPr>
              <a:tblGrid>
                <a:gridCol w="3088533">
                  <a:extLst>
                    <a:ext uri="{9D8B030D-6E8A-4147-A177-3AD203B41FA5}">
                      <a16:colId xmlns:a16="http://schemas.microsoft.com/office/drawing/2014/main" val="3946442691"/>
                    </a:ext>
                  </a:extLst>
                </a:gridCol>
                <a:gridCol w="561022">
                  <a:extLst>
                    <a:ext uri="{9D8B030D-6E8A-4147-A177-3AD203B41FA5}">
                      <a16:colId xmlns:a16="http://schemas.microsoft.com/office/drawing/2014/main" val="140650725"/>
                    </a:ext>
                  </a:extLst>
                </a:gridCol>
              </a:tblGrid>
              <a:tr h="393806">
                <a:tc>
                  <a:txBody>
                    <a:bodyPr/>
                    <a:lstStyle/>
                    <a:p>
                      <a:r>
                        <a:rPr lang="en-GB" sz="1600"/>
                        <a:t>ABC1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787023"/>
                  </a:ext>
                </a:extLst>
              </a:tr>
              <a:tr h="393806">
                <a:tc>
                  <a:txBody>
                    <a:bodyPr/>
                    <a:lstStyle/>
                    <a:p>
                      <a:r>
                        <a:rPr lang="en-GB" sz="1600" b="1"/>
                        <a:t>C2DE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888656"/>
                  </a:ext>
                </a:extLst>
              </a:tr>
              <a:tr h="393806">
                <a:tc>
                  <a:txBody>
                    <a:bodyPr/>
                    <a:lstStyle/>
                    <a:p>
                      <a:r>
                        <a:rPr lang="en-GB" sz="1600" b="1"/>
                        <a:t>Disabled / LTHC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619174"/>
                  </a:ext>
                </a:extLst>
              </a:tr>
              <a:tr h="393806">
                <a:tc>
                  <a:txBody>
                    <a:bodyPr/>
                    <a:lstStyle/>
                    <a:p>
                      <a:r>
                        <a:rPr lang="en-GB" sz="1600" b="1"/>
                        <a:t>Ethnic minority background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47188"/>
                  </a:ext>
                </a:extLst>
              </a:tr>
              <a:tr h="393806">
                <a:tc>
                  <a:txBody>
                    <a:bodyPr/>
                    <a:lstStyle/>
                    <a:p>
                      <a:r>
                        <a:rPr lang="en-GB" sz="1600" b="1"/>
                        <a:t>18-34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7881929"/>
                  </a:ext>
                </a:extLst>
              </a:tr>
              <a:tr h="393806">
                <a:tc>
                  <a:txBody>
                    <a:bodyPr/>
                    <a:lstStyle/>
                    <a:p>
                      <a:r>
                        <a:rPr lang="en-GB" sz="1600" b="1"/>
                        <a:t>35-54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932831"/>
                  </a:ext>
                </a:extLst>
              </a:tr>
              <a:tr h="393806">
                <a:tc>
                  <a:txBody>
                    <a:bodyPr/>
                    <a:lstStyle/>
                    <a:p>
                      <a:r>
                        <a:rPr lang="en-GB" sz="1600" b="1"/>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892599"/>
                  </a:ext>
                </a:extLst>
              </a:tr>
            </a:tbl>
          </a:graphicData>
        </a:graphic>
      </p:graphicFrame>
    </p:spTree>
    <p:extLst>
      <p:ext uri="{BB962C8B-B14F-4D97-AF65-F5344CB8AC3E}">
        <p14:creationId xmlns:p14="http://schemas.microsoft.com/office/powerpoint/2010/main" val="38742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FFC59D57-9449-5E2A-59A9-140B47521E24}"/>
              </a:ext>
            </a:extLst>
          </p:cNvPr>
          <p:cNvSpPr>
            <a:spLocks noGrp="1"/>
          </p:cNvSpPr>
          <p:nvPr>
            <p:ph type="title" idx="4294967295"/>
          </p:nvPr>
        </p:nvSpPr>
        <p:spPr>
          <a:xfrm>
            <a:off x="793750" y="762000"/>
            <a:ext cx="10688638" cy="538163"/>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Key findings</a:t>
            </a:r>
          </a:p>
        </p:txBody>
      </p:sp>
      <p:sp>
        <p:nvSpPr>
          <p:cNvPr id="2" name="Text Placeholder 1">
            <a:extLst>
              <a:ext uri="{FF2B5EF4-FFF2-40B4-BE49-F238E27FC236}">
                <a16:creationId xmlns:a16="http://schemas.microsoft.com/office/drawing/2014/main" id="{9D0874E5-3EFB-A467-5A79-F981AF249F8E}"/>
              </a:ext>
            </a:extLst>
          </p:cNvPr>
          <p:cNvSpPr>
            <a:spLocks noGrp="1"/>
          </p:cNvSpPr>
          <p:nvPr>
            <p:ph type="body" sz="quarter" idx="18"/>
          </p:nvPr>
        </p:nvSpPr>
        <p:spPr>
          <a:xfrm>
            <a:off x="843237" y="1549822"/>
            <a:ext cx="682370" cy="615757"/>
          </a:xfrm>
        </p:spPr>
        <p:txBody>
          <a:bodyPr/>
          <a:lstStyle/>
          <a:p>
            <a:r>
              <a:rPr lang="en-US">
                <a:solidFill>
                  <a:schemeClr val="tx1"/>
                </a:solidFill>
              </a:rPr>
              <a:t>1.</a:t>
            </a:r>
          </a:p>
        </p:txBody>
      </p:sp>
      <p:sp>
        <p:nvSpPr>
          <p:cNvPr id="3" name="Text Placeholder 2">
            <a:extLst>
              <a:ext uri="{FF2B5EF4-FFF2-40B4-BE49-F238E27FC236}">
                <a16:creationId xmlns:a16="http://schemas.microsoft.com/office/drawing/2014/main" id="{1F20CC8F-36EB-3B9E-E8DB-1CA4BE99FADB}"/>
              </a:ext>
            </a:extLst>
          </p:cNvPr>
          <p:cNvSpPr>
            <a:spLocks noGrp="1"/>
          </p:cNvSpPr>
          <p:nvPr>
            <p:ph type="body" sz="quarter" idx="11"/>
          </p:nvPr>
        </p:nvSpPr>
        <p:spPr/>
        <p:txBody>
          <a:bodyPr/>
          <a:lstStyle/>
          <a:p>
            <a:r>
              <a:rPr lang="en-US"/>
              <a:t>Concerns about travelling locally come to mind easily and are usually related to </a:t>
            </a:r>
            <a:r>
              <a:rPr lang="en-US" b="1"/>
              <a:t>congestion</a:t>
            </a:r>
            <a:r>
              <a:rPr lang="en-US"/>
              <a:t> on the roads and </a:t>
            </a:r>
            <a:r>
              <a:rPr lang="en-US" b="1"/>
              <a:t>poor public transport options</a:t>
            </a:r>
            <a:r>
              <a:rPr lang="en-US"/>
              <a:t>. While </a:t>
            </a:r>
            <a:r>
              <a:rPr lang="en-US" b="1"/>
              <a:t>active travel infrastructure is felt to be lacking </a:t>
            </a:r>
            <a:r>
              <a:rPr lang="en-US"/>
              <a:t>when prompted, this </a:t>
            </a:r>
            <a:r>
              <a:rPr lang="en-US" b="1"/>
              <a:t>rarely comes up as a spontaneous concern</a:t>
            </a:r>
            <a:r>
              <a:rPr lang="en-US"/>
              <a:t>.</a:t>
            </a:r>
          </a:p>
        </p:txBody>
      </p:sp>
      <p:sp>
        <p:nvSpPr>
          <p:cNvPr id="9" name="Text Placeholder 8">
            <a:extLst>
              <a:ext uri="{FF2B5EF4-FFF2-40B4-BE49-F238E27FC236}">
                <a16:creationId xmlns:a16="http://schemas.microsoft.com/office/drawing/2014/main" id="{210B009A-F230-CB9F-4D2D-D1F996F3F204}"/>
              </a:ext>
            </a:extLst>
          </p:cNvPr>
          <p:cNvSpPr>
            <a:spLocks noGrp="1"/>
          </p:cNvSpPr>
          <p:nvPr>
            <p:ph type="body" sz="quarter" idx="30"/>
          </p:nvPr>
        </p:nvSpPr>
        <p:spPr>
          <a:xfrm>
            <a:off x="843237" y="2443844"/>
            <a:ext cx="682370" cy="615757"/>
          </a:xfrm>
        </p:spPr>
        <p:txBody>
          <a:bodyPr/>
          <a:lstStyle/>
          <a:p>
            <a:r>
              <a:rPr lang="en-US">
                <a:solidFill>
                  <a:schemeClr val="tx1"/>
                </a:solidFill>
              </a:rPr>
              <a:t>2.</a:t>
            </a:r>
          </a:p>
        </p:txBody>
      </p:sp>
      <p:sp>
        <p:nvSpPr>
          <p:cNvPr id="4" name="Text Placeholder 3">
            <a:extLst>
              <a:ext uri="{FF2B5EF4-FFF2-40B4-BE49-F238E27FC236}">
                <a16:creationId xmlns:a16="http://schemas.microsoft.com/office/drawing/2014/main" id="{A634D56B-FD18-2E23-F464-6BC39FFC0A18}"/>
              </a:ext>
            </a:extLst>
          </p:cNvPr>
          <p:cNvSpPr>
            <a:spLocks noGrp="1"/>
          </p:cNvSpPr>
          <p:nvPr>
            <p:ph type="body" sz="quarter" idx="26"/>
          </p:nvPr>
        </p:nvSpPr>
        <p:spPr>
          <a:xfrm>
            <a:off x="1674530" y="2415940"/>
            <a:ext cx="9846506" cy="792028"/>
          </a:xfrm>
        </p:spPr>
        <p:txBody>
          <a:bodyPr/>
          <a:lstStyle/>
          <a:p>
            <a:r>
              <a:rPr lang="en-US"/>
              <a:t>Residents are </a:t>
            </a:r>
            <a:r>
              <a:rPr lang="en-US" b="1"/>
              <a:t>broadly positive about active travel and its health and environmental benefits in terms of air pollution. </a:t>
            </a:r>
            <a:r>
              <a:rPr lang="en-US"/>
              <a:t>People would personally like to walk and cycle more, but </a:t>
            </a:r>
            <a:r>
              <a:rPr lang="en-US" b="1"/>
              <a:t>find it difficult </a:t>
            </a:r>
            <a:r>
              <a:rPr lang="en-US"/>
              <a:t>if they don’t feel fit, mobile or safe enough, especially up/down steep local hills.</a:t>
            </a:r>
          </a:p>
        </p:txBody>
      </p:sp>
      <p:sp>
        <p:nvSpPr>
          <p:cNvPr id="10" name="Text Placeholder 9">
            <a:extLst>
              <a:ext uri="{FF2B5EF4-FFF2-40B4-BE49-F238E27FC236}">
                <a16:creationId xmlns:a16="http://schemas.microsoft.com/office/drawing/2014/main" id="{2146ADB8-5370-7484-79E2-9DFF7BA3B96F}"/>
              </a:ext>
            </a:extLst>
          </p:cNvPr>
          <p:cNvSpPr>
            <a:spLocks noGrp="1"/>
          </p:cNvSpPr>
          <p:nvPr>
            <p:ph type="body" sz="quarter" idx="31"/>
          </p:nvPr>
        </p:nvSpPr>
        <p:spPr>
          <a:xfrm>
            <a:off x="835579" y="3355795"/>
            <a:ext cx="682370" cy="615757"/>
          </a:xfrm>
        </p:spPr>
        <p:txBody>
          <a:bodyPr/>
          <a:lstStyle/>
          <a:p>
            <a:r>
              <a:rPr lang="en-US">
                <a:solidFill>
                  <a:schemeClr val="tx1"/>
                </a:solidFill>
              </a:rPr>
              <a:t>3.</a:t>
            </a:r>
          </a:p>
        </p:txBody>
      </p:sp>
      <p:sp>
        <p:nvSpPr>
          <p:cNvPr id="5" name="Text Placeholder 4">
            <a:extLst>
              <a:ext uri="{FF2B5EF4-FFF2-40B4-BE49-F238E27FC236}">
                <a16:creationId xmlns:a16="http://schemas.microsoft.com/office/drawing/2014/main" id="{105CF83F-82EF-7384-DFC3-4F416532D69F}"/>
              </a:ext>
            </a:extLst>
          </p:cNvPr>
          <p:cNvSpPr>
            <a:spLocks noGrp="1"/>
          </p:cNvSpPr>
          <p:nvPr>
            <p:ph type="body" sz="quarter" idx="27"/>
          </p:nvPr>
        </p:nvSpPr>
        <p:spPr>
          <a:xfrm>
            <a:off x="1674530" y="3344786"/>
            <a:ext cx="9846506" cy="792028"/>
          </a:xfrm>
        </p:spPr>
        <p:txBody>
          <a:bodyPr/>
          <a:lstStyle/>
          <a:p>
            <a:r>
              <a:rPr lang="en-US"/>
              <a:t>While residents are also </a:t>
            </a:r>
            <a:r>
              <a:rPr lang="en-US" b="1"/>
              <a:t>broadly positive about bringing in specific active travel interventions </a:t>
            </a:r>
            <a:r>
              <a:rPr lang="en-US"/>
              <a:t>in Bath and North East Somerset, there is a </a:t>
            </a:r>
            <a:r>
              <a:rPr lang="en-US" b="1"/>
              <a:t>sticking point on the impact on motorists </a:t>
            </a:r>
            <a:r>
              <a:rPr lang="en-US"/>
              <a:t>of making space on the road for active travel schemes. </a:t>
            </a:r>
          </a:p>
        </p:txBody>
      </p:sp>
      <p:sp>
        <p:nvSpPr>
          <p:cNvPr id="11" name="Text Placeholder 10">
            <a:extLst>
              <a:ext uri="{FF2B5EF4-FFF2-40B4-BE49-F238E27FC236}">
                <a16:creationId xmlns:a16="http://schemas.microsoft.com/office/drawing/2014/main" id="{AA675D86-AF7C-14EA-B97E-282133CAC1F2}"/>
              </a:ext>
            </a:extLst>
          </p:cNvPr>
          <p:cNvSpPr>
            <a:spLocks noGrp="1"/>
          </p:cNvSpPr>
          <p:nvPr>
            <p:ph type="body" sz="quarter" idx="32"/>
          </p:nvPr>
        </p:nvSpPr>
        <p:spPr>
          <a:xfrm>
            <a:off x="835579" y="4375320"/>
            <a:ext cx="682370" cy="615757"/>
          </a:xfrm>
        </p:spPr>
        <p:txBody>
          <a:bodyPr/>
          <a:lstStyle/>
          <a:p>
            <a:r>
              <a:rPr lang="en-US">
                <a:solidFill>
                  <a:schemeClr val="tx1"/>
                </a:solidFill>
              </a:rPr>
              <a:t>4.</a:t>
            </a:r>
          </a:p>
        </p:txBody>
      </p:sp>
      <p:sp>
        <p:nvSpPr>
          <p:cNvPr id="6" name="Text Placeholder 5">
            <a:extLst>
              <a:ext uri="{FF2B5EF4-FFF2-40B4-BE49-F238E27FC236}">
                <a16:creationId xmlns:a16="http://schemas.microsoft.com/office/drawing/2014/main" id="{A665A7C2-9CF9-2AE5-6E88-7BB9553394BD}"/>
              </a:ext>
            </a:extLst>
          </p:cNvPr>
          <p:cNvSpPr>
            <a:spLocks noGrp="1"/>
          </p:cNvSpPr>
          <p:nvPr>
            <p:ph type="body" sz="quarter" idx="28"/>
          </p:nvPr>
        </p:nvSpPr>
        <p:spPr>
          <a:xfrm>
            <a:off x="1636317" y="4273633"/>
            <a:ext cx="9846506" cy="1121214"/>
          </a:xfrm>
        </p:spPr>
        <p:txBody>
          <a:bodyPr/>
          <a:lstStyle/>
          <a:p>
            <a:r>
              <a:rPr lang="en-US"/>
              <a:t>When potential active travel schemes in the </a:t>
            </a:r>
            <a:r>
              <a:rPr lang="en-US" err="1"/>
              <a:t>Claverton</a:t>
            </a:r>
            <a:r>
              <a:rPr lang="en-US"/>
              <a:t> Down area are discussed, residents raise </a:t>
            </a:r>
            <a:r>
              <a:rPr lang="en-US" b="1"/>
              <a:t>concerns about the Council being able to encourage someone like them to use active travel up and down such a steep hill</a:t>
            </a:r>
            <a:r>
              <a:rPr lang="en-US"/>
              <a:t>. They say the </a:t>
            </a:r>
            <a:r>
              <a:rPr lang="en-US" b="1"/>
              <a:t>uphill</a:t>
            </a:r>
            <a:r>
              <a:rPr lang="en-US"/>
              <a:t> </a:t>
            </a:r>
            <a:r>
              <a:rPr lang="en-US" b="1"/>
              <a:t>gradient feels too steep </a:t>
            </a:r>
            <a:r>
              <a:rPr lang="en-US"/>
              <a:t>for people of ‘normal’ fitness and </a:t>
            </a:r>
            <a:r>
              <a:rPr lang="en-US" b="1"/>
              <a:t>going downhill on narrow roads feels unsafe</a:t>
            </a:r>
            <a:r>
              <a:rPr lang="en-US"/>
              <a:t>.</a:t>
            </a:r>
          </a:p>
        </p:txBody>
      </p:sp>
      <p:sp>
        <p:nvSpPr>
          <p:cNvPr id="12" name="Text Placeholder 11">
            <a:extLst>
              <a:ext uri="{FF2B5EF4-FFF2-40B4-BE49-F238E27FC236}">
                <a16:creationId xmlns:a16="http://schemas.microsoft.com/office/drawing/2014/main" id="{0CCEE390-AD5B-8295-83AA-5B046DFFC7BF}"/>
              </a:ext>
            </a:extLst>
          </p:cNvPr>
          <p:cNvSpPr>
            <a:spLocks noGrp="1"/>
          </p:cNvSpPr>
          <p:nvPr>
            <p:ph type="body" sz="quarter" idx="33"/>
          </p:nvPr>
        </p:nvSpPr>
        <p:spPr>
          <a:xfrm>
            <a:off x="843237" y="5516531"/>
            <a:ext cx="682370" cy="615757"/>
          </a:xfrm>
        </p:spPr>
        <p:txBody>
          <a:bodyPr/>
          <a:lstStyle/>
          <a:p>
            <a:r>
              <a:rPr lang="en-US">
                <a:solidFill>
                  <a:schemeClr val="tx1"/>
                </a:solidFill>
              </a:rPr>
              <a:t>5.</a:t>
            </a:r>
          </a:p>
        </p:txBody>
      </p:sp>
      <p:sp>
        <p:nvSpPr>
          <p:cNvPr id="13" name="Text Placeholder 12">
            <a:extLst>
              <a:ext uri="{FF2B5EF4-FFF2-40B4-BE49-F238E27FC236}">
                <a16:creationId xmlns:a16="http://schemas.microsoft.com/office/drawing/2014/main" id="{A305D8A4-A055-936A-F5D1-924383C135E7}"/>
              </a:ext>
            </a:extLst>
          </p:cNvPr>
          <p:cNvSpPr>
            <a:spLocks noGrp="1"/>
          </p:cNvSpPr>
          <p:nvPr>
            <p:ph type="body" sz="quarter" idx="29"/>
          </p:nvPr>
        </p:nvSpPr>
        <p:spPr>
          <a:xfrm>
            <a:off x="1674530" y="5588070"/>
            <a:ext cx="9846506" cy="593723"/>
          </a:xfrm>
        </p:spPr>
        <p:txBody>
          <a:bodyPr/>
          <a:lstStyle/>
          <a:p>
            <a:r>
              <a:rPr lang="en-US"/>
              <a:t>However, there is evidence to suggest that </a:t>
            </a:r>
            <a:r>
              <a:rPr lang="en-US" b="1"/>
              <a:t>residents do support an active travel route on one road up the hill to make travelling actively feel safer</a:t>
            </a:r>
            <a:r>
              <a:rPr lang="en-US"/>
              <a:t> as well as </a:t>
            </a:r>
            <a:r>
              <a:rPr lang="en-US" b="1"/>
              <a:t>providing e-bikes to make travelling up steep hills feel easier and more achievable for ‘normal’ people.</a:t>
            </a:r>
            <a:endParaRPr lang="en-US"/>
          </a:p>
        </p:txBody>
      </p:sp>
    </p:spTree>
    <p:extLst>
      <p:ext uri="{BB962C8B-B14F-4D97-AF65-F5344CB8AC3E}">
        <p14:creationId xmlns:p14="http://schemas.microsoft.com/office/powerpoint/2010/main" val="2452963284"/>
      </p:ext>
    </p:extLst>
  </p:cSld>
  <p:clrMapOvr>
    <a:masterClrMapping/>
  </p:clrMapOvr>
</p:sld>
</file>

<file path=ppt/theme/theme1.xml><?xml version="1.0" encoding="utf-8"?>
<a:theme xmlns:a="http://schemas.openxmlformats.org/drawingml/2006/main" name="BT theme">
  <a:themeElements>
    <a:clrScheme name="Custom 2">
      <a:dk1>
        <a:srgbClr val="494949"/>
      </a:dk1>
      <a:lt1>
        <a:srgbClr val="FFFFFF"/>
      </a:lt1>
      <a:dk2>
        <a:srgbClr val="DE8080"/>
      </a:dk2>
      <a:lt2>
        <a:srgbClr val="E1C380"/>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T Simple Template PPT 23.06.21" id="{8BB91AC7-E669-BA43-AF2F-703425237FA3}" vid="{7FF22697-C8F0-354F-8977-046B844FB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f0fe18-07ea-48b1-a480-e2a98d8aae23">
      <UserInfo>
        <DisplayName>Sophie Giles</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9D51145B9F464E82E58DE813F07F43" ma:contentTypeVersion="6" ma:contentTypeDescription="Create a new document." ma:contentTypeScope="" ma:versionID="44c459b9f0aac4c394b822a9583c7162">
  <xsd:schema xmlns:xsd="http://www.w3.org/2001/XMLSchema" xmlns:xs="http://www.w3.org/2001/XMLSchema" xmlns:p="http://schemas.microsoft.com/office/2006/metadata/properties" xmlns:ns2="3cf0fe18-07ea-48b1-a480-e2a98d8aae23" xmlns:ns3="48b26926-155d-47d7-82d0-fd9173a95d3d" targetNamespace="http://schemas.microsoft.com/office/2006/metadata/properties" ma:root="true" ma:fieldsID="617ae0ab74586934c5f9a7b45e958b86" ns2:_="" ns3:_="">
    <xsd:import namespace="3cf0fe18-07ea-48b1-a480-e2a98d8aae23"/>
    <xsd:import namespace="48b26926-155d-47d7-82d0-fd9173a95d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fe18-07ea-48b1-a480-e2a98d8aae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26926-155d-47d7-82d0-fd9173a95d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BAE74-F3EB-49CE-AC95-C23AA7E4B493}">
  <ds:schemaRefs>
    <ds:schemaRef ds:uri="3cf0fe18-07ea-48b1-a480-e2a98d8aae23"/>
    <ds:schemaRef ds:uri="48b26926-155d-47d7-82d0-fd9173a95d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DE3B4C-3330-4781-AE60-75048FED754A}">
  <ds:schemaRefs>
    <ds:schemaRef ds:uri="3cf0fe18-07ea-48b1-a480-e2a98d8aae23"/>
    <ds:schemaRef ds:uri="48b26926-155d-47d7-82d0-fd9173a95d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4CAC29-57EA-4289-8533-C45C3AA76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 theme</Template>
  <TotalTime>1</TotalTime>
  <Words>1323</Words>
  <Application>Microsoft Macintosh PowerPoint</Application>
  <PresentationFormat>Widescreen</PresentationFormat>
  <Paragraphs>116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Lato Bold</vt:lpstr>
      <vt:lpstr>Montserrat</vt:lpstr>
      <vt:lpstr>Wingdings</vt:lpstr>
      <vt:lpstr>BT theme</vt:lpstr>
      <vt:lpstr>B&amp;NES Council | Citizens’ Panel on Active Travel in Bath and North East Somerset</vt:lpstr>
      <vt:lpstr>Contents</vt:lpstr>
      <vt:lpstr>  1. Introduction &amp; key findings</vt:lpstr>
      <vt:lpstr>Background and objectives</vt:lpstr>
      <vt:lpstr>The sensitivity of the challenge facing B&amp;NES Council called for a deliberative method of engagement with members of the public</vt:lpstr>
      <vt:lpstr>Outputs from deliberative engagement exercises are distinct from other qualitative and quantitative research methods</vt:lpstr>
      <vt:lpstr>Methodology </vt:lpstr>
      <vt:lpstr>Sample</vt:lpstr>
      <vt:lpstr>Key findings</vt:lpstr>
      <vt:lpstr>Residents’ principles for decision-making on active travel schemes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McNaughton Nicholls</dc:creator>
  <cp:lastModifiedBy>Lucy Bush</cp:lastModifiedBy>
  <cp:revision>2</cp:revision>
  <dcterms:created xsi:type="dcterms:W3CDTF">2021-06-28T09:40:43Z</dcterms:created>
  <dcterms:modified xsi:type="dcterms:W3CDTF">2022-11-02T09:36:54Z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0x0101003F9D51145B9F464E82E58DE813F07F43</vt:lpwstr>
  </property>
</Properties>
</file>