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4" r:id="rId3"/>
    <p:sldId id="265" r:id="rId4"/>
    <p:sldId id="267" r:id="rId5"/>
    <p:sldId id="304" r:id="rId6"/>
    <p:sldId id="288" r:id="rId7"/>
    <p:sldId id="290" r:id="rId8"/>
    <p:sldId id="27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5" r:id="rId20"/>
    <p:sldId id="289" r:id="rId21"/>
    <p:sldId id="303" r:id="rId22"/>
    <p:sldId id="301" r:id="rId23"/>
    <p:sldId id="30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0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3951"/>
    <a:srgbClr val="FE4526"/>
    <a:srgbClr val="FF9900"/>
    <a:srgbClr val="CC00CC"/>
    <a:srgbClr val="FF00FF"/>
    <a:srgbClr val="1B3F6B"/>
    <a:srgbClr val="0098D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1434" y="-24"/>
      </p:cViewPr>
      <p:guideLst>
        <p:guide orient="horz" pos="2160"/>
        <p:guide pos="30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A59D58-300A-4C1D-857E-F7ECFFC98054}" type="datetimeFigureOut">
              <a:rPr lang="en-US"/>
              <a:pPr>
                <a:defRPr/>
              </a:pPr>
              <a:t>11/9/2015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6CFE8B2-5A0D-4AE8-89F3-0A6478965F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332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607DE1-0CE7-4B11-ACD9-935B5F7766DA}" type="datetimeFigureOut">
              <a:rPr lang="en-GB"/>
              <a:pPr>
                <a:defRPr/>
              </a:pPr>
              <a:t>09/11/2015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BB03C5-4967-4000-A97E-C791D2268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2716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04770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3789110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1882006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28435444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23862976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18508177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9890186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341396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3670740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1484522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2194042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3129362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1089051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3982770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1287268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2938586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  <p:extLst>
      <p:ext uri="{BB962C8B-B14F-4D97-AF65-F5344CB8AC3E}">
        <p14:creationId xmlns:p14="http://schemas.microsoft.com/office/powerpoint/2010/main" val="1193509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 userDrawn="1"/>
        </p:nvSpPr>
        <p:spPr>
          <a:xfrm>
            <a:off x="179388" y="4868863"/>
            <a:ext cx="8929687" cy="18970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" name="Rectangle 6"/>
          <p:cNvSpPr/>
          <p:nvPr userDrawn="1"/>
        </p:nvSpPr>
        <p:spPr>
          <a:xfrm>
            <a:off x="4579938" y="1800225"/>
            <a:ext cx="4356100" cy="2259013"/>
          </a:xfrm>
          <a:prstGeom prst="rect">
            <a:avLst/>
          </a:prstGeom>
          <a:solidFill>
            <a:srgbClr val="0098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AutoShape 2" descr="https://mail.google.com/mail/?ui=2&amp;ik=f4eaf31274&amp;view=att&amp;th=134613372f2cc013&amp;attid=0.2&amp;disp=inline&amp;zw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00225"/>
            <a:ext cx="4400550" cy="317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88" y="4059238"/>
            <a:ext cx="900112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3612" y="2016001"/>
            <a:ext cx="4004627" cy="53517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4024" y="2578608"/>
            <a:ext cx="4041648" cy="649224"/>
          </a:xfrm>
        </p:spPr>
        <p:txBody>
          <a:bodyPr lIns="0" tIns="0" rIns="0" bIns="0"/>
          <a:lstStyle>
            <a:lvl1pPr marL="0" indent="0" algn="l">
              <a:buNone/>
              <a:defRPr>
                <a:solidFill>
                  <a:srgbClr val="2F395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BE20-C16F-4956-ADDB-7FB65326D52C}" type="datetime4">
              <a:rPr lang="en-GB"/>
              <a:pPr>
                <a:defRPr/>
              </a:pPr>
              <a:t>09 November 2015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F39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00" y="1800000"/>
            <a:ext cx="8280920" cy="8640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A8D286D-00D9-483F-805A-0412C3F099AF}" type="datetime4">
              <a:rPr lang="en-GB"/>
              <a:pPr>
                <a:defRPr/>
              </a:pPr>
              <a:t>09 November 2015</a:t>
            </a:fld>
            <a:endParaRPr lang="en-GB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5900" y="215900"/>
            <a:ext cx="2895600" cy="2047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F395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5750" indent="-285750">
              <a:buFont typeface="Arial" pitchFamily="34" charset="0"/>
              <a:buChar char="•"/>
              <a:defRPr sz="1400"/>
            </a:lvl1pPr>
            <a:lvl2pPr>
              <a:defRPr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5B069-A65F-404A-ADB8-D03FE2741C3E}" type="datetime4">
              <a:rPr lang="en-GB"/>
              <a:pPr>
                <a:defRPr/>
              </a:pPr>
              <a:t>09 November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280920" cy="866448"/>
          </a:xfrm>
        </p:spPr>
        <p:txBody>
          <a:bodyPr/>
          <a:lstStyle>
            <a:lvl1pPr>
              <a:defRPr>
                <a:solidFill>
                  <a:srgbClr val="2F395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800000"/>
            <a:ext cx="4076500" cy="3960440"/>
          </a:xfrm>
        </p:spPr>
        <p:txBody>
          <a:bodyPr/>
          <a:lstStyle>
            <a:lvl1pPr marL="285750" indent="-285750">
              <a:buFont typeface="Arial" pitchFamily="34" charset="0"/>
              <a:buChar char="•"/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7563" y="1791103"/>
            <a:ext cx="4059237" cy="3960441"/>
          </a:xfrm>
        </p:spPr>
        <p:txBody>
          <a:bodyPr/>
          <a:lstStyle>
            <a:lvl1pPr marL="285750" indent="-285750">
              <a:buFont typeface="Arial" pitchFamily="34" charset="0"/>
              <a:buChar char="•"/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696AB-339F-4D0C-864F-F88CABA7EFF9}" type="datetime4">
              <a:rPr lang="en-GB"/>
              <a:pPr>
                <a:defRPr/>
              </a:pPr>
              <a:t>09 November 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BD2E-C68B-4A98-83ED-B9B8BC0BD6A8}" type="datetime4">
              <a:rPr lang="en-GB"/>
              <a:pPr>
                <a:defRPr/>
              </a:pPr>
              <a:t>09 November 2015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31800" y="431800"/>
            <a:ext cx="828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Sub heading in black (arial sentence case)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31800" y="1800225"/>
            <a:ext cx="829151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text (Arial Regular 14pt)</a:t>
            </a:r>
          </a:p>
          <a:p>
            <a:pPr lvl="1"/>
            <a:r>
              <a:rPr lang="en-US" smtClean="0"/>
              <a:t>Second level bullet (Arial Regular 12pt)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215900" y="5938838"/>
            <a:ext cx="8705850" cy="719137"/>
          </a:xfrm>
          <a:prstGeom prst="rect">
            <a:avLst/>
          </a:prstGeom>
          <a:solidFill>
            <a:srgbClr val="CFC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2F395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25" y="6453188"/>
            <a:ext cx="1079500" cy="20478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>
                <a:solidFill>
                  <a:srgbClr val="2F39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0544DC7-8A6B-4A04-A829-350C84563A00}" type="datetime4">
              <a:rPr lang="en-GB"/>
              <a:pPr>
                <a:defRPr/>
              </a:pPr>
              <a:t>09 November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2988" y="6453188"/>
            <a:ext cx="2895600" cy="20478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lang="en-GB" sz="1000" b="0" kern="1200">
                <a:solidFill>
                  <a:srgbClr val="2F395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  <p:pic>
        <p:nvPicPr>
          <p:cNvPr id="1031" name="Picture 6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5900" y="5938838"/>
            <a:ext cx="7207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3" r:id="rId3"/>
    <p:sldLayoutId id="2147483652" r:id="rId4"/>
    <p:sldLayoutId id="2147483651" r:id="rId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kern="1200">
          <a:solidFill>
            <a:srgbClr val="2F395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rgbClr val="2F395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rgbClr val="2F395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rgbClr val="2F395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rgbClr val="2F395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2F395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2F395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2F395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2F3951"/>
          </a:solidFill>
          <a:latin typeface="Arial" charset="0"/>
          <a:cs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ctrTitle"/>
          </p:nvPr>
        </p:nvSpPr>
        <p:spPr>
          <a:xfrm>
            <a:off x="4613275" y="1957388"/>
            <a:ext cx="4005263" cy="1946275"/>
          </a:xfrm>
        </p:spPr>
        <p:txBody>
          <a:bodyPr/>
          <a:lstStyle/>
          <a:p>
            <a:pPr algn="ctr" eaLnBrk="1" hangingPunct="1"/>
            <a:r>
              <a:rPr lang="en-GB" sz="2000" smtClean="0">
                <a:latin typeface="Arial" charset="0"/>
                <a:cs typeface="Arial" charset="0"/>
              </a:rPr>
              <a:t/>
            </a:r>
            <a:br>
              <a:rPr lang="en-GB" sz="2000" smtClean="0">
                <a:latin typeface="Arial" charset="0"/>
                <a:cs typeface="Arial" charset="0"/>
              </a:rPr>
            </a:br>
            <a:r>
              <a:rPr lang="en-GB" sz="2000" smtClean="0">
                <a:latin typeface="Arial" charset="0"/>
                <a:cs typeface="Arial" charset="0"/>
              </a:rPr>
              <a:t/>
            </a:r>
            <a:br>
              <a:rPr lang="en-GB" sz="2000" smtClean="0">
                <a:latin typeface="Arial" charset="0"/>
                <a:cs typeface="Arial" charset="0"/>
              </a:rPr>
            </a:br>
            <a:r>
              <a:rPr lang="en-GB" sz="3600" smtClean="0">
                <a:latin typeface="Arial" charset="0"/>
                <a:cs typeface="Arial" charset="0"/>
              </a:rPr>
              <a:t/>
            </a:r>
            <a:br>
              <a:rPr lang="en-GB" sz="3600" smtClean="0">
                <a:latin typeface="Arial" charset="0"/>
                <a:cs typeface="Arial" charset="0"/>
              </a:rPr>
            </a:br>
            <a:endParaRPr lang="en-GB" sz="3600" smtClean="0">
              <a:latin typeface="Arial" charset="0"/>
              <a:cs typeface="Arial" charset="0"/>
            </a:endParaRPr>
          </a:p>
        </p:txBody>
      </p:sp>
      <p:sp>
        <p:nvSpPr>
          <p:cNvPr id="9218" name="Text Box 8"/>
          <p:cNvSpPr txBox="1">
            <a:spLocks noChangeArrowheads="1"/>
          </p:cNvSpPr>
          <p:nvPr/>
        </p:nvSpPr>
        <p:spPr bwMode="auto">
          <a:xfrm>
            <a:off x="347663" y="374650"/>
            <a:ext cx="8215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/>
              <a:t>Dr Rebecca McGuire-Snieckus and Dr Janet Rose</a:t>
            </a:r>
          </a:p>
        </p:txBody>
      </p: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434975" y="5080000"/>
            <a:ext cx="804068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 dirty="0"/>
              <a:t>Brighter </a:t>
            </a:r>
            <a:r>
              <a:rPr lang="en-GB" sz="2400" b="1" dirty="0" smtClean="0"/>
              <a:t>Futures: </a:t>
            </a:r>
            <a:endParaRPr lang="en-GB" sz="2400" b="1" dirty="0"/>
          </a:p>
          <a:p>
            <a:r>
              <a:rPr lang="en-GB" sz="2400" b="1" dirty="0" smtClean="0"/>
              <a:t>Nurture Outreach Service                 November 2015</a:t>
            </a:r>
            <a:endParaRPr lang="en-GB" sz="2400" dirty="0"/>
          </a:p>
          <a:p>
            <a:endParaRPr lang="en-GB" dirty="0"/>
          </a:p>
        </p:txBody>
      </p:sp>
      <p:sp>
        <p:nvSpPr>
          <p:cNvPr id="9220" name="TextBox 2"/>
          <p:cNvSpPr txBox="1">
            <a:spLocks noChangeArrowheads="1"/>
          </p:cNvSpPr>
          <p:nvPr/>
        </p:nvSpPr>
        <p:spPr bwMode="auto">
          <a:xfrm>
            <a:off x="5338763" y="2074863"/>
            <a:ext cx="351495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Impact </a:t>
            </a:r>
          </a:p>
          <a:p>
            <a:r>
              <a:rPr lang="en-GB" sz="2800" b="1" dirty="0">
                <a:solidFill>
                  <a:schemeClr val="bg1"/>
                </a:solidFill>
              </a:rPr>
              <a:t>Evaluation 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Report: Preliminary Findings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1465262" y="431800"/>
            <a:ext cx="7246937" cy="863600"/>
          </a:xfrm>
        </p:spPr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465263" y="5275263"/>
            <a:ext cx="67214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Figure </a:t>
            </a:r>
            <a:r>
              <a:rPr lang="en-GB" dirty="0" smtClean="0"/>
              <a:t>3</a:t>
            </a:r>
            <a:r>
              <a:rPr lang="en-GB" dirty="0"/>
              <a:t>  </a:t>
            </a:r>
            <a:r>
              <a:rPr lang="en-GB" dirty="0" smtClean="0"/>
              <a:t>Blue = Average for cohort</a:t>
            </a:r>
          </a:p>
          <a:p>
            <a:r>
              <a:rPr lang="en-GB" dirty="0" smtClean="0"/>
              <a:t>            Red = Nationally expected levels (Early Learning Goals)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465263" y="333905"/>
            <a:ext cx="715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Reading scores</a:t>
            </a:r>
          </a:p>
        </p:txBody>
      </p:sp>
      <p:pic>
        <p:nvPicPr>
          <p:cNvPr id="3074" name="Chart 8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885372"/>
            <a:ext cx="6589486" cy="4412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564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1465262" y="431800"/>
            <a:ext cx="7246937" cy="863600"/>
          </a:xfrm>
        </p:spPr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465263" y="5275263"/>
            <a:ext cx="67214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Figure 4. Blue = Average for cohort</a:t>
            </a:r>
          </a:p>
          <a:p>
            <a:r>
              <a:rPr lang="en-GB" dirty="0"/>
              <a:t>            Red = Nationally expected levels (Early Learning Goals)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465263" y="333905"/>
            <a:ext cx="715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Writing scores</a:t>
            </a:r>
          </a:p>
        </p:txBody>
      </p:sp>
      <p:pic>
        <p:nvPicPr>
          <p:cNvPr id="4098" name="Chart 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9486" y="914399"/>
            <a:ext cx="6618514" cy="413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828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1465262" y="431800"/>
            <a:ext cx="7246937" cy="863600"/>
          </a:xfrm>
        </p:spPr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465263" y="5275263"/>
            <a:ext cx="67214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Figure 5. Blue = Average for cohort</a:t>
            </a:r>
          </a:p>
          <a:p>
            <a:r>
              <a:rPr lang="en-GB" dirty="0"/>
              <a:t>            Red = Nationally expected levels (Early Learning Goals)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465263" y="333905"/>
            <a:ext cx="715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Math scores</a:t>
            </a:r>
          </a:p>
        </p:txBody>
      </p:sp>
      <p:pic>
        <p:nvPicPr>
          <p:cNvPr id="5122" name="Chart 1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000" y="1103084"/>
            <a:ext cx="6662057" cy="4093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179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1465262" y="431800"/>
            <a:ext cx="7246937" cy="863600"/>
          </a:xfrm>
        </p:spPr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465263" y="5275263"/>
            <a:ext cx="73158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Figure 6  Blue = Average for cohort</a:t>
            </a:r>
          </a:p>
          <a:p>
            <a:r>
              <a:rPr lang="en-GB" dirty="0"/>
              <a:t>            Red = Nationally expected levels (Early Learning Goals)</a:t>
            </a:r>
          </a:p>
          <a:p>
            <a:r>
              <a:rPr lang="en-GB" dirty="0" smtClean="0"/>
              <a:t>.    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465263" y="333905"/>
            <a:ext cx="715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Relationships</a:t>
            </a:r>
          </a:p>
        </p:txBody>
      </p:sp>
      <p:pic>
        <p:nvPicPr>
          <p:cNvPr id="6146" name="Chart 1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1485" y="986971"/>
            <a:ext cx="7547429" cy="413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527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1465262" y="431800"/>
            <a:ext cx="7246937" cy="863600"/>
          </a:xfrm>
        </p:spPr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465263" y="5275263"/>
            <a:ext cx="67214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Figure 7 </a:t>
            </a:r>
            <a:r>
              <a:rPr lang="en-GB" dirty="0" smtClean="0"/>
              <a:t>  Blue </a:t>
            </a:r>
            <a:r>
              <a:rPr lang="en-GB" dirty="0"/>
              <a:t>= Average for cohort</a:t>
            </a:r>
          </a:p>
          <a:p>
            <a:r>
              <a:rPr lang="en-GB" dirty="0"/>
              <a:t>            Red = Nationally expected levels (Early Learning Goals)</a:t>
            </a:r>
          </a:p>
          <a:p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465263" y="333905"/>
            <a:ext cx="715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Self-confidence</a:t>
            </a:r>
          </a:p>
        </p:txBody>
      </p:sp>
      <p:pic>
        <p:nvPicPr>
          <p:cNvPr id="7170" name="Chart 1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1428" y="1030515"/>
            <a:ext cx="6865257" cy="419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81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1465262" y="431800"/>
            <a:ext cx="7246937" cy="863600"/>
          </a:xfrm>
        </p:spPr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537491" y="5275263"/>
            <a:ext cx="728719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Figure </a:t>
            </a:r>
            <a:r>
              <a:rPr lang="en-GB" dirty="0" smtClean="0"/>
              <a:t>8    Blue </a:t>
            </a:r>
            <a:r>
              <a:rPr lang="en-GB" dirty="0"/>
              <a:t>= Average for cohort</a:t>
            </a:r>
          </a:p>
          <a:p>
            <a:r>
              <a:rPr lang="en-GB" dirty="0"/>
              <a:t>            Red = Nationally expected levels (Early Learning Goals)</a:t>
            </a:r>
          </a:p>
          <a:p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465263" y="333905"/>
            <a:ext cx="715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Managing feelings</a:t>
            </a:r>
          </a:p>
        </p:txBody>
      </p:sp>
      <p:pic>
        <p:nvPicPr>
          <p:cNvPr id="8194" name="Chart 1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0457" y="928915"/>
            <a:ext cx="7010400" cy="413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282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1465262" y="431800"/>
            <a:ext cx="7246937" cy="863600"/>
          </a:xfrm>
        </p:spPr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537492" y="5275263"/>
            <a:ext cx="680911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Figure 9. Blue = Average for cohort</a:t>
            </a:r>
          </a:p>
          <a:p>
            <a:r>
              <a:rPr lang="en-GB" dirty="0"/>
              <a:t>            Red = Nationally expected levels (Early Learning Goals)</a:t>
            </a:r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465263" y="333905"/>
            <a:ext cx="715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Listening and attention</a:t>
            </a:r>
          </a:p>
        </p:txBody>
      </p:sp>
      <p:pic>
        <p:nvPicPr>
          <p:cNvPr id="9218" name="Chart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8228" y="972456"/>
            <a:ext cx="7097486" cy="4107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952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1465262" y="431800"/>
            <a:ext cx="7246937" cy="863600"/>
          </a:xfrm>
        </p:spPr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537492" y="5275263"/>
            <a:ext cx="67214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Figure 10. Blue = Average for cohort</a:t>
            </a:r>
          </a:p>
          <a:p>
            <a:r>
              <a:rPr lang="en-GB" dirty="0"/>
              <a:t>            Red = Nationally expected levels (Early Learning Goals)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465263" y="333905"/>
            <a:ext cx="715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Understanding</a:t>
            </a:r>
          </a:p>
        </p:txBody>
      </p:sp>
      <p:pic>
        <p:nvPicPr>
          <p:cNvPr id="10242" name="Chart 1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1429" y="1030514"/>
            <a:ext cx="6183085" cy="413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33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1465262" y="431800"/>
            <a:ext cx="7246937" cy="863600"/>
          </a:xfrm>
        </p:spPr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537492" y="5275263"/>
            <a:ext cx="67214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Figure </a:t>
            </a:r>
            <a:r>
              <a:rPr lang="en-GB" dirty="0" smtClean="0"/>
              <a:t>11     Blue </a:t>
            </a:r>
            <a:r>
              <a:rPr lang="en-GB" dirty="0"/>
              <a:t>= Average for cohort</a:t>
            </a:r>
          </a:p>
          <a:p>
            <a:r>
              <a:rPr lang="en-GB" dirty="0"/>
              <a:t>            Red = Nationally expected levels (Early Learning Goals)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465263" y="333905"/>
            <a:ext cx="715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Speaking</a:t>
            </a:r>
          </a:p>
        </p:txBody>
      </p:sp>
      <p:pic>
        <p:nvPicPr>
          <p:cNvPr id="11266" name="Chart 1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0514" y="943428"/>
            <a:ext cx="7053943" cy="422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371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DDBD2E-C68B-4A98-83ED-B9B8BC0BD6A8}" type="datetime4">
              <a:rPr lang="en-GB" smtClean="0"/>
              <a:pPr>
                <a:defRPr/>
              </a:pPr>
              <a:t>09 November 2015</a:t>
            </a:fld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17416"/>
              </p:ext>
            </p:extLst>
          </p:nvPr>
        </p:nvGraphicFramePr>
        <p:xfrm>
          <a:off x="391886" y="290285"/>
          <a:ext cx="8490856" cy="5341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1236"/>
                <a:gridCol w="2457114"/>
                <a:gridCol w="2602506"/>
              </a:tblGrid>
              <a:tr h="87706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Table 1. Percentage of pupils obtaining expected levels by category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6419">
                <a:tc>
                  <a:txBody>
                    <a:bodyPr/>
                    <a:lstStyle/>
                    <a:p>
                      <a:endParaRPr lang="en-GB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GB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GB" sz="18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446419">
                <a:tc>
                  <a:txBody>
                    <a:bodyPr/>
                    <a:lstStyle/>
                    <a:p>
                      <a:endParaRPr lang="en-GB" sz="18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Pre-intervention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Post-intervention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6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Reading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0%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55%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6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Writing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0%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50%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6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smtClean="0">
                          <a:effectLst/>
                        </a:rPr>
                        <a:t>Maths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5%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55%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6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Making relationships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0%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50%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6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Self-confidence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0%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60%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6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Managing feelings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0%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45%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6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Listening and attention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0%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50%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6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Understanding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0%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65%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1" y="435429"/>
            <a:ext cx="8117114" cy="5398634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algn="ctr">
              <a:buFont typeface="Arial" pitchFamily="34" charset="0"/>
              <a:buNone/>
              <a:defRPr/>
            </a:pPr>
            <a:r>
              <a:rPr lang="en-GB" sz="2800" b="1" dirty="0" smtClean="0"/>
              <a:t>Aims of the Intervention Services</a:t>
            </a:r>
            <a:endParaRPr lang="en-GB" sz="2800" b="1" dirty="0"/>
          </a:p>
          <a:p>
            <a:pPr>
              <a:defRPr/>
            </a:pPr>
            <a:endParaRPr lang="en-GB" sz="1200" dirty="0" smtClean="0"/>
          </a:p>
          <a:p>
            <a:pPr lvl="0"/>
            <a:r>
              <a:rPr lang="en-GB" sz="2800" dirty="0"/>
              <a:t>To increase the capacity of schools to meet the needs of children with complex behaviour and emotional difficulties by developing staff skills and confidence in using the Nurture approach.</a:t>
            </a:r>
          </a:p>
          <a:p>
            <a:pPr lvl="0"/>
            <a:r>
              <a:rPr lang="en-GB" sz="2800" dirty="0"/>
              <a:t>To offer those schools who are receiving Reception age children  with behaviour and emotional difficulties to have a better understanding of the needs of these complex children so they are supported in their mainstream school wherever possible.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740229"/>
            <a:ext cx="8229600" cy="5377996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  <a:defRPr/>
            </a:pPr>
            <a:r>
              <a:rPr lang="en-GB" sz="2000" b="1" dirty="0" smtClean="0"/>
              <a:t>Helped </a:t>
            </a:r>
            <a:r>
              <a:rPr lang="en-GB" sz="2000" b="1" dirty="0"/>
              <a:t>adults to interpret child’s behaviour and address child’s emotional </a:t>
            </a:r>
            <a:r>
              <a:rPr lang="en-GB" sz="2000" b="1" dirty="0" smtClean="0"/>
              <a:t>needs</a:t>
            </a:r>
          </a:p>
          <a:p>
            <a:pPr marL="342900" indent="-342900">
              <a:buAutoNum type="arabicPeriod"/>
              <a:defRPr/>
            </a:pPr>
            <a:r>
              <a:rPr lang="en-GB" sz="2000" b="1" dirty="0" smtClean="0"/>
              <a:t>Staff </a:t>
            </a:r>
            <a:r>
              <a:rPr lang="en-GB" sz="2000" b="1" dirty="0"/>
              <a:t>have positive experiences of training and mentoring </a:t>
            </a:r>
            <a:r>
              <a:rPr lang="en-GB" sz="2000" b="1" dirty="0" smtClean="0"/>
              <a:t>support</a:t>
            </a:r>
          </a:p>
          <a:p>
            <a:pPr marL="342900" indent="-342900">
              <a:buAutoNum type="arabicPeriod"/>
              <a:defRPr/>
            </a:pPr>
            <a:r>
              <a:rPr lang="en-GB" sz="2000" b="1" dirty="0" smtClean="0"/>
              <a:t>Increased </a:t>
            </a:r>
            <a:r>
              <a:rPr lang="en-GB" sz="2000" b="1" dirty="0"/>
              <a:t>confidence in child’s ability to work with 1:1, small groups and whole </a:t>
            </a:r>
            <a:r>
              <a:rPr lang="en-GB" sz="2000" b="1" dirty="0" smtClean="0"/>
              <a:t>class</a:t>
            </a:r>
          </a:p>
          <a:p>
            <a:pPr marL="342900" indent="-342900">
              <a:buAutoNum type="arabicPeriod"/>
              <a:defRPr/>
            </a:pPr>
            <a:r>
              <a:rPr lang="en-GB" sz="2000" b="1" dirty="0" smtClean="0"/>
              <a:t>Increased </a:t>
            </a:r>
            <a:r>
              <a:rPr lang="en-GB" sz="2000" b="1" dirty="0"/>
              <a:t>parental </a:t>
            </a:r>
            <a:r>
              <a:rPr lang="en-GB" sz="2000" b="1" dirty="0" smtClean="0"/>
              <a:t>engagement</a:t>
            </a:r>
          </a:p>
          <a:p>
            <a:pPr marL="342900" indent="-342900">
              <a:buAutoNum type="arabicPeriod"/>
              <a:defRPr/>
            </a:pPr>
            <a:r>
              <a:rPr lang="en-GB" sz="2000" b="1" dirty="0" smtClean="0"/>
              <a:t>Positive </a:t>
            </a:r>
            <a:r>
              <a:rPr lang="en-GB" sz="2000" b="1" dirty="0"/>
              <a:t>impact of physiological/sensory </a:t>
            </a:r>
            <a:r>
              <a:rPr lang="en-GB" sz="2000" b="1" dirty="0" smtClean="0"/>
              <a:t>support</a:t>
            </a:r>
          </a:p>
          <a:p>
            <a:pPr marL="342900" indent="-342900">
              <a:buAutoNum type="arabicPeriod"/>
              <a:defRPr/>
            </a:pPr>
            <a:r>
              <a:rPr lang="en-GB" sz="2000" b="1" dirty="0" smtClean="0"/>
              <a:t>Positive </a:t>
            </a:r>
            <a:r>
              <a:rPr lang="en-GB" sz="2000" b="1" dirty="0"/>
              <a:t>impact of relational support </a:t>
            </a:r>
          </a:p>
          <a:p>
            <a:pPr marL="342900" indent="-342900">
              <a:buAutoNum type="arabicPeriod"/>
              <a:defRPr/>
            </a:pPr>
            <a:r>
              <a:rPr lang="en-GB" sz="2000" b="1" dirty="0" smtClean="0"/>
              <a:t>Positive </a:t>
            </a:r>
            <a:r>
              <a:rPr lang="en-GB" sz="2000" b="1" dirty="0"/>
              <a:t>impact of affective/cognitive </a:t>
            </a:r>
            <a:r>
              <a:rPr lang="en-GB" sz="2000" b="1" dirty="0" smtClean="0"/>
              <a:t>support</a:t>
            </a:r>
          </a:p>
          <a:p>
            <a:pPr marL="342900" indent="-342900">
              <a:buAutoNum type="arabicPeriod"/>
              <a:defRPr/>
            </a:pPr>
            <a:r>
              <a:rPr lang="en-GB" sz="2000" b="1" dirty="0" smtClean="0"/>
              <a:t>Increased </a:t>
            </a:r>
            <a:r>
              <a:rPr lang="en-GB" sz="2000" b="1" dirty="0"/>
              <a:t>capacity of school to meet the needs of children with complex social and emotional </a:t>
            </a:r>
            <a:r>
              <a:rPr lang="en-GB" sz="2000" b="1" dirty="0" smtClean="0"/>
              <a:t>difficulties</a:t>
            </a:r>
          </a:p>
          <a:p>
            <a:pPr marL="342900" indent="-342900">
              <a:buAutoNum type="arabicPeriod"/>
              <a:defRPr/>
            </a:pPr>
            <a:r>
              <a:rPr lang="en-GB" sz="2000" b="1" dirty="0" smtClean="0"/>
              <a:t>A </a:t>
            </a:r>
            <a:r>
              <a:rPr lang="en-GB" sz="2000" b="1" dirty="0"/>
              <a:t>demonstrated increase in child’s self esteem, self confidence and social skills</a:t>
            </a:r>
          </a:p>
        </p:txBody>
      </p:sp>
      <p:sp>
        <p:nvSpPr>
          <p:cNvPr id="30722" name="Title 3"/>
          <p:cNvSpPr>
            <a:spLocks noGrp="1"/>
          </p:cNvSpPr>
          <p:nvPr>
            <p:ph type="title"/>
          </p:nvPr>
        </p:nvSpPr>
        <p:spPr>
          <a:xfrm>
            <a:off x="431800" y="0"/>
            <a:ext cx="8280400" cy="863600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 charset="0"/>
                <a:cs typeface="Arial" charset="0"/>
              </a:rPr>
              <a:t>Case Study Outcomes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139" y="508000"/>
            <a:ext cx="8229600" cy="5377996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en-GB" sz="2000" b="1" dirty="0"/>
              <a:t>‘</a:t>
            </a:r>
            <a:r>
              <a:rPr lang="en-GB" sz="2000" i="1" dirty="0"/>
              <a:t>Greater understanding of trauma for all staff and lots of new strategies and techniques in our toolbox now</a:t>
            </a:r>
            <a:r>
              <a:rPr lang="en-GB" sz="2000" i="1" dirty="0" smtClean="0"/>
              <a:t>.’</a:t>
            </a:r>
          </a:p>
          <a:p>
            <a:pPr marL="0" indent="0" algn="ctr">
              <a:buNone/>
              <a:defRPr/>
            </a:pPr>
            <a:endParaRPr lang="en-GB" sz="2000" i="1" dirty="0" smtClean="0"/>
          </a:p>
          <a:p>
            <a:pPr marL="0" indent="0" algn="ctr">
              <a:buNone/>
              <a:defRPr/>
            </a:pPr>
            <a:r>
              <a:rPr lang="en-GB" sz="2000" i="1" dirty="0"/>
              <a:t>‘Child now engages more in whole class learning, his focus and attention has improved as well as his willingness to try new things</a:t>
            </a:r>
            <a:r>
              <a:rPr lang="en-GB" sz="2000" i="1" dirty="0" smtClean="0"/>
              <a:t>.’</a:t>
            </a:r>
          </a:p>
          <a:p>
            <a:pPr marL="0" indent="0" algn="ctr">
              <a:buNone/>
              <a:defRPr/>
            </a:pPr>
            <a:endParaRPr lang="en-GB" sz="2000" i="1" dirty="0" smtClean="0"/>
          </a:p>
          <a:p>
            <a:pPr marL="0" indent="0" algn="ctr">
              <a:buNone/>
              <a:defRPr/>
            </a:pPr>
            <a:r>
              <a:rPr lang="en-GB" sz="2000" i="1" dirty="0"/>
              <a:t>‘J has developed positive relationships with staff and children. His SDQ scores indicate a positive increase in peer relationships</a:t>
            </a:r>
            <a:r>
              <a:rPr lang="en-GB" sz="2000" i="1" dirty="0" smtClean="0"/>
              <a:t>.’</a:t>
            </a:r>
          </a:p>
          <a:p>
            <a:pPr marL="0" indent="0" algn="ctr">
              <a:buNone/>
              <a:defRPr/>
            </a:pPr>
            <a:endParaRPr lang="en-GB" sz="2000" i="1" dirty="0"/>
          </a:p>
          <a:p>
            <a:pPr marL="0" indent="0" algn="ctr">
              <a:buNone/>
              <a:defRPr/>
            </a:pPr>
            <a:r>
              <a:rPr lang="en-GB" sz="2000" i="1" dirty="0"/>
              <a:t>‘Shown marked progress, particularly in respect to his re-engagement with learning and willingness to take academic risks to achieve outcomes of quality in which he has demonstrated pride</a:t>
            </a:r>
            <a:r>
              <a:rPr lang="en-GB" sz="2000" i="1" dirty="0" smtClean="0"/>
              <a:t>.’</a:t>
            </a:r>
          </a:p>
          <a:p>
            <a:pPr marL="0" indent="0" algn="ctr">
              <a:buNone/>
              <a:defRPr/>
            </a:pPr>
            <a:endParaRPr lang="en-GB" sz="2000" i="1" dirty="0"/>
          </a:p>
          <a:p>
            <a:pPr marL="0" indent="0" algn="ctr">
              <a:buNone/>
              <a:defRPr/>
            </a:pPr>
            <a:r>
              <a:rPr lang="en-GB" sz="2000" i="1" dirty="0"/>
              <a:t> ‘School report confidence in working with pupils with SEBD presentation. School report understanding the reason for dysregulated behaviour.’ </a:t>
            </a:r>
          </a:p>
        </p:txBody>
      </p:sp>
      <p:sp>
        <p:nvSpPr>
          <p:cNvPr id="30722" name="Title 3"/>
          <p:cNvSpPr>
            <a:spLocks noGrp="1"/>
          </p:cNvSpPr>
          <p:nvPr>
            <p:ph type="title"/>
          </p:nvPr>
        </p:nvSpPr>
        <p:spPr>
          <a:xfrm>
            <a:off x="431800" y="0"/>
            <a:ext cx="8280400" cy="863600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 charset="0"/>
                <a:cs typeface="Arial" charset="0"/>
              </a:rPr>
              <a:t>Illustrative Quotes</a:t>
            </a:r>
          </a:p>
        </p:txBody>
      </p:sp>
    </p:spTree>
    <p:extLst>
      <p:ext uri="{BB962C8B-B14F-4D97-AF65-F5344CB8AC3E}">
        <p14:creationId xmlns:p14="http://schemas.microsoft.com/office/powerpoint/2010/main" val="43140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1465262" y="431800"/>
            <a:ext cx="7246937" cy="863600"/>
          </a:xfrm>
        </p:spPr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232229" y="5275263"/>
            <a:ext cx="87085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Figure </a:t>
            </a:r>
            <a:r>
              <a:rPr lang="en-GB" dirty="0" smtClean="0"/>
              <a:t>12 Summary of </a:t>
            </a:r>
            <a:r>
              <a:rPr lang="en-GB" dirty="0"/>
              <a:t>Staff Questionnaire on Impact of Interventions of Nurture Outreach Service. </a:t>
            </a:r>
            <a:r>
              <a:rPr lang="en-GB" dirty="0" smtClean="0"/>
              <a:t>Note </a:t>
            </a:r>
            <a:r>
              <a:rPr lang="en-GB" dirty="0"/>
              <a:t>N = 27</a:t>
            </a:r>
          </a:p>
        </p:txBody>
      </p:sp>
      <p:sp>
        <p:nvSpPr>
          <p:cNvPr id="2" name="Rectangle 1"/>
          <p:cNvSpPr/>
          <p:nvPr/>
        </p:nvSpPr>
        <p:spPr>
          <a:xfrm>
            <a:off x="1465263" y="333905"/>
            <a:ext cx="715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Staff self-report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29" y="857125"/>
            <a:ext cx="8432800" cy="441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104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1465262" y="431800"/>
            <a:ext cx="7246937" cy="863600"/>
          </a:xfrm>
        </p:spPr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465263" y="5275263"/>
            <a:ext cx="73013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Figure 13. Data visualisation (word cloud) of free text responses to the two most positive outcomes. </a:t>
            </a:r>
            <a:r>
              <a:rPr lang="en-GB" dirty="0" smtClean="0"/>
              <a:t>Note </a:t>
            </a:r>
            <a:r>
              <a:rPr lang="en-GB" dirty="0"/>
              <a:t>N = </a:t>
            </a:r>
            <a:r>
              <a:rPr lang="en-GB" dirty="0" smtClean="0"/>
              <a:t>27.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465263" y="333905"/>
            <a:ext cx="715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Staff self-report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264" y="1069593"/>
            <a:ext cx="6953021" cy="4270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83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570456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GB" sz="2800" b="1" dirty="0" smtClean="0">
                <a:latin typeface="Arial" charset="0"/>
                <a:cs typeface="Arial" charset="0"/>
              </a:rPr>
              <a:t>Interventions</a:t>
            </a:r>
          </a:p>
          <a:p>
            <a:pPr marL="0" indent="0">
              <a:buFont typeface="Arial" charset="0"/>
              <a:buChar char="•"/>
            </a:pPr>
            <a:endParaRPr lang="en-GB" sz="1200" dirty="0" smtClean="0">
              <a:latin typeface="Arial" charset="0"/>
              <a:cs typeface="Arial" charset="0"/>
            </a:endParaRPr>
          </a:p>
          <a:p>
            <a:pPr lvl="0"/>
            <a:r>
              <a:rPr lang="en-GB" sz="1800" dirty="0" smtClean="0"/>
              <a:t>Whole </a:t>
            </a:r>
            <a:r>
              <a:rPr lang="en-GB" sz="1800" dirty="0"/>
              <a:t>school approach - Building the capacity of school staff through training, modelling nurture environments, nurture strategies and targeted interventions</a:t>
            </a:r>
          </a:p>
          <a:p>
            <a:pPr lvl="0"/>
            <a:r>
              <a:rPr lang="en-GB" sz="1800" dirty="0"/>
              <a:t>Classroom approach – providing consultancy and coaching for staff in nurture approaches, introducing the Thrive approach to assess, plan, do and review the impact of nurture interventions</a:t>
            </a:r>
          </a:p>
          <a:p>
            <a:pPr lvl="0"/>
            <a:r>
              <a:rPr lang="en-GB" sz="1800" dirty="0"/>
              <a:t>Providing consultancy and coaching for teaching assistants who are deployed to support children in a 1:1 or small group capacity</a:t>
            </a:r>
          </a:p>
          <a:p>
            <a:pPr lvl="0"/>
            <a:r>
              <a:rPr lang="en-GB" sz="1800" dirty="0"/>
              <a:t>Supporting staff to manage and engage learners during play times</a:t>
            </a:r>
          </a:p>
          <a:p>
            <a:pPr lvl="0"/>
            <a:r>
              <a:rPr lang="en-GB" sz="1800" dirty="0"/>
              <a:t>Integrating support from Early Years and Primary with other agencies to support collaborative working</a:t>
            </a:r>
          </a:p>
          <a:p>
            <a:pPr lvl="0"/>
            <a:r>
              <a:rPr lang="en-GB" sz="1800" dirty="0"/>
              <a:t>Supervision for staff </a:t>
            </a:r>
          </a:p>
          <a:p>
            <a:pPr lvl="0"/>
            <a:r>
              <a:rPr lang="en-GB" sz="1800" dirty="0"/>
              <a:t>Modelling nurture strategies for use with groups of children e.g. ‘sunshine circles’ </a:t>
            </a:r>
          </a:p>
          <a:p>
            <a:pPr lvl="0"/>
            <a:r>
              <a:rPr lang="en-GB" sz="1800" dirty="0"/>
              <a:t>Providing training and ongoing CPD for school staff e.g. on Nurture, Attachment and Thrive </a:t>
            </a:r>
            <a:r>
              <a:rPr lang="en-GB" sz="1800" dirty="0" smtClean="0"/>
              <a:t>Approaches</a:t>
            </a:r>
            <a:endParaRPr lang="en-GB" sz="1800" dirty="0"/>
          </a:p>
          <a:p>
            <a:pPr marL="0" indent="0" eaLnBrk="1" hangingPunct="1">
              <a:buFont typeface="Arial" charset="0"/>
              <a:buChar char="•"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6400" y="195263"/>
            <a:ext cx="8258175" cy="69557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b="1" dirty="0"/>
              <a:t>Demographics and Data Sets</a:t>
            </a:r>
          </a:p>
          <a:p>
            <a:pPr>
              <a:defRPr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2800" dirty="0"/>
              <a:t>Progress data collected from </a:t>
            </a:r>
            <a:r>
              <a:rPr lang="en-GB" sz="2800" dirty="0" smtClean="0"/>
              <a:t>20 </a:t>
            </a:r>
            <a:r>
              <a:rPr lang="en-GB" sz="2800" dirty="0"/>
              <a:t>primary </a:t>
            </a:r>
            <a:r>
              <a:rPr lang="en-GB" sz="2800" dirty="0" smtClean="0"/>
              <a:t>pupils, 8 case studies and 27 staff</a:t>
            </a: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2800" dirty="0" smtClean="0"/>
              <a:t>Data sets include </a:t>
            </a:r>
            <a:r>
              <a:rPr lang="en-GB" sz="2800" dirty="0"/>
              <a:t>Tracking Records (n= 20) of behaviour, academic progress, attendance, social and emotional progress, communication, Strengths and Difficulties Questionnaires (n=20), Staff Questionnaire (n=27) and 8 Case Studies (of children aged 4-11</a:t>
            </a:r>
            <a:r>
              <a:rPr lang="en-GB" sz="28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2800" dirty="0" smtClean="0"/>
              <a:t>Time </a:t>
            </a:r>
            <a:r>
              <a:rPr lang="en-GB" sz="2800" dirty="0"/>
              <a:t>1 = </a:t>
            </a:r>
            <a:r>
              <a:rPr lang="en-GB" sz="2800" dirty="0" smtClean="0"/>
              <a:t>pre-intervention</a:t>
            </a: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2800" dirty="0"/>
              <a:t>Time 2 = post-intervention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400" b="1" dirty="0" smtClean="0"/>
              <a:t>Typical Referral Profile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14" y="986971"/>
            <a:ext cx="8606972" cy="4774067"/>
          </a:xfrm>
        </p:spPr>
        <p:txBody>
          <a:bodyPr/>
          <a:lstStyle/>
          <a:p>
            <a:r>
              <a:rPr lang="en-GB" sz="2000" dirty="0" smtClean="0"/>
              <a:t>Typical </a:t>
            </a:r>
            <a:r>
              <a:rPr lang="en-GB" sz="2000" dirty="0"/>
              <a:t>experiences of children referred for Nurture Outreach </a:t>
            </a:r>
            <a:r>
              <a:rPr lang="en-GB" sz="2000" dirty="0" smtClean="0"/>
              <a:t>Services include: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 smtClean="0"/>
              <a:t> </a:t>
            </a:r>
            <a:r>
              <a:rPr lang="en-GB" sz="1800" dirty="0"/>
              <a:t>multiple parenting (</a:t>
            </a:r>
            <a:r>
              <a:rPr lang="en-GB" sz="1800" dirty="0" smtClean="0"/>
              <a:t>e.g. </a:t>
            </a:r>
            <a:r>
              <a:rPr lang="en-GB" sz="1800" dirty="0"/>
              <a:t>foster </a:t>
            </a:r>
            <a:r>
              <a:rPr lang="en-GB" sz="1800" dirty="0" smtClean="0"/>
              <a:t>care)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 smtClean="0"/>
              <a:t>multiple </a:t>
            </a:r>
            <a:r>
              <a:rPr lang="en-GB" sz="1800" dirty="0"/>
              <a:t>house moves (</a:t>
            </a:r>
            <a:r>
              <a:rPr lang="en-GB" sz="1800" dirty="0" smtClean="0"/>
              <a:t>e.g. </a:t>
            </a:r>
            <a:r>
              <a:rPr lang="en-GB" sz="1800" dirty="0"/>
              <a:t>refugee and safe houses</a:t>
            </a:r>
            <a:r>
              <a:rPr lang="en-GB" sz="1800" dirty="0" smtClean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 smtClean="0"/>
              <a:t>children </a:t>
            </a:r>
            <a:r>
              <a:rPr lang="en-GB" sz="1800" dirty="0"/>
              <a:t>whose parent have experienced complex diagnosed mental health </a:t>
            </a:r>
            <a:r>
              <a:rPr lang="en-GB" sz="1800" dirty="0" smtClean="0"/>
              <a:t>needs,</a:t>
            </a:r>
            <a:r>
              <a:rPr lang="en-GB" sz="1800" dirty="0"/>
              <a:t> </a:t>
            </a:r>
            <a:r>
              <a:rPr lang="en-GB" sz="1800" dirty="0" smtClean="0"/>
              <a:t>complex </a:t>
            </a:r>
            <a:r>
              <a:rPr lang="en-GB" sz="1800" dirty="0"/>
              <a:t>substance use issues, incarceration/police </a:t>
            </a:r>
            <a:r>
              <a:rPr lang="en-GB" sz="1800" dirty="0" smtClean="0"/>
              <a:t>involvement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 smtClean="0"/>
              <a:t>children </a:t>
            </a:r>
            <a:r>
              <a:rPr lang="en-GB" sz="1800" dirty="0"/>
              <a:t>who have experienced and been witness to domestic </a:t>
            </a:r>
            <a:r>
              <a:rPr lang="en-GB" sz="1800" dirty="0" smtClean="0"/>
              <a:t>violence</a:t>
            </a:r>
          </a:p>
          <a:p>
            <a:endParaRPr lang="en-GB" sz="2000" dirty="0"/>
          </a:p>
          <a:p>
            <a:r>
              <a:rPr lang="en-GB" sz="2000" dirty="0" smtClean="0"/>
              <a:t> </a:t>
            </a:r>
            <a:r>
              <a:rPr lang="en-GB" sz="2000" dirty="0"/>
              <a:t>At pre-intervention all the children in the study </a:t>
            </a:r>
            <a:r>
              <a:rPr lang="en-GB" sz="2000" dirty="0" smtClean="0"/>
              <a:t>had: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dirty="0" smtClean="0"/>
              <a:t>very </a:t>
            </a:r>
            <a:r>
              <a:rPr lang="en-GB" sz="1800" dirty="0"/>
              <a:t>low concentration and application to task </a:t>
            </a:r>
            <a:r>
              <a:rPr lang="en-GB" sz="1800" dirty="0" smtClean="0"/>
              <a:t>thresholds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dirty="0" smtClean="0"/>
              <a:t>inability </a:t>
            </a:r>
            <a:r>
              <a:rPr lang="en-GB" sz="1800" dirty="0"/>
              <a:t>to work alongside </a:t>
            </a:r>
            <a:r>
              <a:rPr lang="en-GB" sz="1800" dirty="0" smtClean="0"/>
              <a:t>peers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dirty="0" smtClean="0"/>
              <a:t>poor </a:t>
            </a:r>
            <a:r>
              <a:rPr lang="en-GB" sz="1800" dirty="0"/>
              <a:t>capacity to interact with adults which included poor listening and verbal </a:t>
            </a:r>
            <a:r>
              <a:rPr lang="en-GB" sz="1800" dirty="0" smtClean="0"/>
              <a:t>skills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dirty="0" smtClean="0"/>
              <a:t>challenging </a:t>
            </a:r>
            <a:r>
              <a:rPr lang="en-GB" sz="1800" dirty="0"/>
              <a:t>behaviour and emotional needs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733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smtClean="0">
                <a:latin typeface="Arial" charset="0"/>
                <a:cs typeface="Arial" charset="0"/>
              </a:rPr>
              <a:t>Findings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60828" y="958397"/>
            <a:ext cx="8291513" cy="3960813"/>
          </a:xfrm>
        </p:spPr>
        <p:txBody>
          <a:bodyPr/>
          <a:lstStyle/>
          <a:p>
            <a:r>
              <a:rPr lang="en-GB" sz="3200" dirty="0"/>
              <a:t>Part A - Progress Data </a:t>
            </a:r>
            <a:endParaRPr lang="en-GB" sz="3200" dirty="0" smtClean="0"/>
          </a:p>
          <a:p>
            <a:endParaRPr lang="en-GB" sz="3200" dirty="0"/>
          </a:p>
          <a:p>
            <a:r>
              <a:rPr lang="en-GB" sz="3200" dirty="0"/>
              <a:t>Part B - Case Study thematic </a:t>
            </a:r>
            <a:r>
              <a:rPr lang="en-GB" sz="3200" dirty="0" smtClean="0"/>
              <a:t>analysis</a:t>
            </a:r>
          </a:p>
          <a:p>
            <a:endParaRPr lang="en-GB" sz="3200" dirty="0"/>
          </a:p>
          <a:p>
            <a:r>
              <a:rPr lang="en-GB" sz="3200" dirty="0"/>
              <a:t>Part C - Evaluation of </a:t>
            </a:r>
            <a:r>
              <a:rPr lang="en-GB" sz="3200" dirty="0" smtClean="0"/>
              <a:t>service</a:t>
            </a:r>
          </a:p>
          <a:p>
            <a:pPr algn="ctr"/>
            <a:endParaRPr lang="en-GB" sz="3200" i="1" dirty="0"/>
          </a:p>
          <a:p>
            <a:pPr marL="0" indent="0" algn="ctr">
              <a:buNone/>
            </a:pPr>
            <a:r>
              <a:rPr lang="en-GB" sz="3200" i="1" dirty="0"/>
              <a:t>‘NOS has been fantastic: it has made a real difference to our children’s experience of mainstream school’ </a:t>
            </a:r>
          </a:p>
          <a:p>
            <a:pPr>
              <a:buFont typeface="Arial" charset="0"/>
              <a:buChar char="•"/>
            </a:pP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431800" y="203200"/>
            <a:ext cx="8280400" cy="730250"/>
          </a:xfrm>
        </p:spPr>
        <p:txBody>
          <a:bodyPr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Preliminary Summary of Findings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159657" y="754743"/>
            <a:ext cx="8853714" cy="499291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>
                <a:latin typeface="Arial" charset="0"/>
                <a:cs typeface="Arial" charset="0"/>
              </a:rPr>
              <a:t>The findings are demonstrably positive.  </a:t>
            </a:r>
            <a:endParaRPr lang="en-GB" sz="20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000" dirty="0" smtClean="0">
                <a:latin typeface="Arial" charset="0"/>
                <a:cs typeface="Arial" charset="0"/>
              </a:rPr>
              <a:t>All progress </a:t>
            </a:r>
            <a:r>
              <a:rPr lang="en-GB" sz="2000" dirty="0">
                <a:latin typeface="Arial" charset="0"/>
                <a:cs typeface="Arial" charset="0"/>
              </a:rPr>
              <a:t>data demonstrates </a:t>
            </a:r>
            <a:r>
              <a:rPr lang="en-GB" sz="2000" dirty="0" smtClean="0">
                <a:latin typeface="Arial" charset="0"/>
                <a:cs typeface="Arial" charset="0"/>
              </a:rPr>
              <a:t>a </a:t>
            </a:r>
            <a:r>
              <a:rPr lang="en-GB" sz="2000" dirty="0">
                <a:latin typeface="Arial" charset="0"/>
                <a:cs typeface="Arial" charset="0"/>
              </a:rPr>
              <a:t>significant difference pre and post intervention with improvements in attendance, behaviour, academic attainment and social/emotional progress.  </a:t>
            </a:r>
            <a:endParaRPr lang="en-GB" sz="20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000" dirty="0" smtClean="0">
                <a:latin typeface="Arial" charset="0"/>
                <a:cs typeface="Arial" charset="0"/>
              </a:rPr>
              <a:t>Case </a:t>
            </a:r>
            <a:r>
              <a:rPr lang="en-GB" sz="2000" dirty="0">
                <a:latin typeface="Arial" charset="0"/>
                <a:cs typeface="Arial" charset="0"/>
              </a:rPr>
              <a:t>study and questionnaire data </a:t>
            </a:r>
            <a:r>
              <a:rPr lang="en-GB" sz="2000" dirty="0" smtClean="0">
                <a:latin typeface="Arial" charset="0"/>
                <a:cs typeface="Arial" charset="0"/>
              </a:rPr>
              <a:t>reveal </a:t>
            </a:r>
            <a:r>
              <a:rPr lang="en-GB" sz="2000" dirty="0">
                <a:latin typeface="Arial" charset="0"/>
                <a:cs typeface="Arial" charset="0"/>
              </a:rPr>
              <a:t>schools have </a:t>
            </a:r>
            <a:r>
              <a:rPr lang="en-GB" sz="2000" dirty="0" smtClean="0">
                <a:latin typeface="Arial" charset="0"/>
                <a:cs typeface="Arial" charset="0"/>
              </a:rPr>
              <a:t>increased </a:t>
            </a:r>
            <a:r>
              <a:rPr lang="en-GB" sz="2000" dirty="0">
                <a:latin typeface="Arial" charset="0"/>
                <a:cs typeface="Arial" charset="0"/>
              </a:rPr>
              <a:t>capacity to support children with complex needs, staff have increased </a:t>
            </a:r>
            <a:r>
              <a:rPr lang="en-GB" sz="2000" dirty="0" smtClean="0">
                <a:latin typeface="Arial" charset="0"/>
                <a:cs typeface="Arial" charset="0"/>
              </a:rPr>
              <a:t>skills </a:t>
            </a:r>
            <a:r>
              <a:rPr lang="en-GB" sz="2000" dirty="0">
                <a:latin typeface="Arial" charset="0"/>
                <a:cs typeface="Arial" charset="0"/>
              </a:rPr>
              <a:t>and confidence in working with children with challenging behaviour and emotional needs, there is increased parental engagement and </a:t>
            </a:r>
            <a:r>
              <a:rPr lang="en-GB" sz="2000" dirty="0" smtClean="0">
                <a:latin typeface="Arial" charset="0"/>
                <a:cs typeface="Arial" charset="0"/>
              </a:rPr>
              <a:t>children </a:t>
            </a:r>
            <a:r>
              <a:rPr lang="en-GB" sz="2000" dirty="0">
                <a:latin typeface="Arial" charset="0"/>
                <a:cs typeface="Arial" charset="0"/>
              </a:rPr>
              <a:t>have improved their behaviour, confidence and self-esteem, social and emotional skills, peer and adult relationships and are more able to focus on </a:t>
            </a:r>
            <a:r>
              <a:rPr lang="en-GB" sz="2000" dirty="0" smtClean="0">
                <a:latin typeface="Arial" charset="0"/>
                <a:cs typeface="Arial" charset="0"/>
              </a:rPr>
              <a:t>academic </a:t>
            </a:r>
            <a:r>
              <a:rPr lang="en-GB" sz="2000" dirty="0">
                <a:latin typeface="Arial" charset="0"/>
                <a:cs typeface="Arial" charset="0"/>
              </a:rPr>
              <a:t>progress.  </a:t>
            </a:r>
            <a:endParaRPr lang="en-GB" sz="20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000" dirty="0" smtClean="0">
                <a:latin typeface="Arial" charset="0"/>
                <a:cs typeface="Arial" charset="0"/>
              </a:rPr>
              <a:t>There </a:t>
            </a:r>
            <a:r>
              <a:rPr lang="en-GB" sz="2000" dirty="0">
                <a:latin typeface="Arial" charset="0"/>
                <a:cs typeface="Arial" charset="0"/>
              </a:rPr>
              <a:t>was a 100 % agreement that schools had received high quality advice and support from NOS and </a:t>
            </a:r>
            <a:r>
              <a:rPr lang="en-GB" sz="2000" dirty="0" smtClean="0">
                <a:latin typeface="Arial" charset="0"/>
                <a:cs typeface="Arial" charset="0"/>
              </a:rPr>
              <a:t>100 </a:t>
            </a:r>
            <a:r>
              <a:rPr lang="en-GB" sz="2000" dirty="0">
                <a:latin typeface="Arial" charset="0"/>
                <a:cs typeface="Arial" charset="0"/>
              </a:rPr>
              <a:t>% of staff agreed that they had increased confidence and understanding of how to meet </a:t>
            </a:r>
            <a:r>
              <a:rPr lang="en-GB" sz="2000" dirty="0" smtClean="0">
                <a:latin typeface="Arial" charset="0"/>
                <a:cs typeface="Arial" charset="0"/>
              </a:rPr>
              <a:t>needs </a:t>
            </a:r>
            <a:r>
              <a:rPr lang="en-GB" sz="2000" dirty="0">
                <a:latin typeface="Arial" charset="0"/>
                <a:cs typeface="Arial" charset="0"/>
              </a:rPr>
              <a:t>of vulnerable children.  </a:t>
            </a:r>
            <a:endParaRPr lang="en-GB" sz="20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000" dirty="0" smtClean="0">
                <a:latin typeface="Arial" charset="0"/>
                <a:cs typeface="Arial" charset="0"/>
              </a:rPr>
              <a:t>It </a:t>
            </a:r>
            <a:r>
              <a:rPr lang="en-GB" sz="2000" dirty="0">
                <a:latin typeface="Arial" charset="0"/>
                <a:cs typeface="Arial" charset="0"/>
              </a:rPr>
              <a:t>was </a:t>
            </a:r>
            <a:r>
              <a:rPr lang="en-GB" sz="2000" dirty="0" smtClean="0">
                <a:latin typeface="Arial" charset="0"/>
                <a:cs typeface="Arial" charset="0"/>
              </a:rPr>
              <a:t>highly </a:t>
            </a:r>
            <a:r>
              <a:rPr lang="en-GB" sz="2000" dirty="0">
                <a:latin typeface="Arial" charset="0"/>
                <a:cs typeface="Arial" charset="0"/>
              </a:rPr>
              <a:t>apparent that </a:t>
            </a:r>
            <a:r>
              <a:rPr lang="en-GB" sz="2000" dirty="0" smtClean="0">
                <a:latin typeface="Arial" charset="0"/>
                <a:cs typeface="Arial" charset="0"/>
              </a:rPr>
              <a:t>staff </a:t>
            </a:r>
            <a:r>
              <a:rPr lang="en-GB" sz="2000" dirty="0">
                <a:latin typeface="Arial" charset="0"/>
                <a:cs typeface="Arial" charset="0"/>
              </a:rPr>
              <a:t>wished </a:t>
            </a:r>
            <a:r>
              <a:rPr lang="en-GB" sz="2000" dirty="0" smtClean="0">
                <a:latin typeface="Arial" charset="0"/>
                <a:cs typeface="Arial" charset="0"/>
              </a:rPr>
              <a:t>service </a:t>
            </a:r>
            <a:r>
              <a:rPr lang="en-GB" sz="2000" dirty="0">
                <a:latin typeface="Arial" charset="0"/>
                <a:cs typeface="Arial" charset="0"/>
              </a:rPr>
              <a:t>to </a:t>
            </a:r>
            <a:r>
              <a:rPr lang="en-GB" sz="2000" dirty="0" smtClean="0">
                <a:latin typeface="Arial" charset="0"/>
                <a:cs typeface="Arial" charset="0"/>
              </a:rPr>
              <a:t>continue: ‘</a:t>
            </a:r>
            <a:r>
              <a:rPr lang="en-GB" sz="2000" dirty="0">
                <a:latin typeface="Arial" charset="0"/>
                <a:cs typeface="Arial" charset="0"/>
              </a:rPr>
              <a:t>Continue to offer the service please!’. </a:t>
            </a:r>
            <a:endParaRPr lang="en-GB" sz="20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1465262" y="431800"/>
            <a:ext cx="7246937" cy="863600"/>
          </a:xfrm>
        </p:spPr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465263" y="5275263"/>
            <a:ext cx="67214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Figure 1. Mean difference in attendance. Note N = 20.</a:t>
            </a:r>
          </a:p>
        </p:txBody>
      </p:sp>
      <p:sp>
        <p:nvSpPr>
          <p:cNvPr id="2" name="Rectangle 1"/>
          <p:cNvSpPr/>
          <p:nvPr/>
        </p:nvSpPr>
        <p:spPr>
          <a:xfrm>
            <a:off x="1465263" y="333905"/>
            <a:ext cx="715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Attendance</a:t>
            </a:r>
          </a:p>
        </p:txBody>
      </p:sp>
      <p:pic>
        <p:nvPicPr>
          <p:cNvPr id="1026" name="Chart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2742" y="899886"/>
            <a:ext cx="6662057" cy="439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1465262" y="431800"/>
            <a:ext cx="7246937" cy="863600"/>
          </a:xfrm>
        </p:spPr>
        <p:txBody>
          <a:bodyPr/>
          <a:lstStyle/>
          <a:p>
            <a:pPr algn="ctr" eaLnBrk="1" hangingPunct="1"/>
            <a: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16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4000" b="1" smtClean="0">
              <a:solidFill>
                <a:srgbClr val="1B3F6B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1800" y="130175"/>
            <a:ext cx="8291513" cy="6124575"/>
          </a:xfrm>
        </p:spPr>
        <p:txBody>
          <a:bodyPr/>
          <a:lstStyle/>
          <a:p>
            <a:pPr>
              <a:defRPr/>
            </a:pPr>
            <a:endParaRPr lang="en-GB" sz="1200" dirty="0" smtClean="0"/>
          </a:p>
          <a:p>
            <a:pPr marL="0" indent="0" eaLnBrk="1" hangingPunct="1">
              <a:buFont typeface="Arial" charset="0"/>
              <a:buChar char="•"/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465263" y="5275263"/>
            <a:ext cx="6721475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Figure </a:t>
            </a:r>
            <a:r>
              <a:rPr lang="en-GB" dirty="0" smtClean="0"/>
              <a:t>2</a:t>
            </a:r>
            <a:r>
              <a:rPr lang="en-GB" dirty="0"/>
              <a:t> </a:t>
            </a:r>
            <a:r>
              <a:rPr lang="en-GB" dirty="0" smtClean="0"/>
              <a:t>Indicates a reduction in overall stress scores </a:t>
            </a:r>
            <a:endParaRPr lang="en-GB" dirty="0"/>
          </a:p>
          <a:p>
            <a:r>
              <a:rPr lang="en-GB" sz="1400" dirty="0" smtClean="0"/>
              <a:t>Overall stress = behavioural difficulties, emotional stress, hyperactivity and attention, difficulties getting on with other children, pro-social behaviour</a:t>
            </a:r>
          </a:p>
        </p:txBody>
      </p:sp>
      <p:sp>
        <p:nvSpPr>
          <p:cNvPr id="2" name="Rectangle 1"/>
          <p:cNvSpPr/>
          <p:nvPr/>
        </p:nvSpPr>
        <p:spPr>
          <a:xfrm>
            <a:off x="1465263" y="333905"/>
            <a:ext cx="715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Strengths and difficulties questionnaire</a:t>
            </a:r>
          </a:p>
        </p:txBody>
      </p:sp>
      <p:pic>
        <p:nvPicPr>
          <p:cNvPr id="2050" name="Chart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64344" y="1016000"/>
            <a:ext cx="650240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998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4922</TotalTime>
  <Words>1154</Words>
  <Application>Microsoft Office PowerPoint</Application>
  <PresentationFormat>On-screen Show (4:3)</PresentationFormat>
  <Paragraphs>165</Paragraphs>
  <Slides>23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  </vt:lpstr>
      <vt:lpstr> </vt:lpstr>
      <vt:lpstr> </vt:lpstr>
      <vt:lpstr> </vt:lpstr>
      <vt:lpstr>Typical Referral Profile</vt:lpstr>
      <vt:lpstr>Findings</vt:lpstr>
      <vt:lpstr>Preliminary Summary of Findings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PowerPoint Presentation</vt:lpstr>
      <vt:lpstr>Case Study Outcomes</vt:lpstr>
      <vt:lpstr>Illustrative Quotes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Dawson</dc:creator>
  <cp:lastModifiedBy>williss</cp:lastModifiedBy>
  <cp:revision>114</cp:revision>
  <dcterms:created xsi:type="dcterms:W3CDTF">2012-01-12T10:43:11Z</dcterms:created>
  <dcterms:modified xsi:type="dcterms:W3CDTF">2015-11-09T15:20:22Z</dcterms:modified>
</cp:coreProperties>
</file>