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353" r:id="rId6"/>
    <p:sldId id="354" r:id="rId7"/>
    <p:sldId id="355" r:id="rId8"/>
    <p:sldId id="356" r:id="rId9"/>
  </p:sldIdLst>
  <p:sldSz cx="9144000" cy="6858000" type="screen4x3"/>
  <p:notesSz cx="6669088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D4BA"/>
    <a:srgbClr val="EAEAEA"/>
    <a:srgbClr val="FFF0C1"/>
    <a:srgbClr val="FFCDCD"/>
    <a:srgbClr val="DDFFFF"/>
    <a:srgbClr val="00AEEF"/>
    <a:srgbClr val="FFEDB9"/>
    <a:srgbClr val="CAE8AA"/>
    <a:srgbClr val="CCFFCC"/>
    <a:srgbClr val="F2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9617" autoAdjust="0"/>
    <p:restoredTop sz="91470" autoAdjust="0"/>
  </p:normalViewPr>
  <p:slideViewPr>
    <p:cSldViewPr>
      <p:cViewPr>
        <p:scale>
          <a:sx n="70" d="100"/>
          <a:sy n="70" d="100"/>
        </p:scale>
        <p:origin x="-2862" y="-1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3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155" y="1"/>
            <a:ext cx="28893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8CD7A-047A-4B7A-B35C-F91A0C8155C4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36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155" y="9377363"/>
            <a:ext cx="288936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68D86-6FE3-45D5-8C2B-EA0E2BA92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81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89093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27" tIns="45414" rIns="90827" bIns="454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588" y="2"/>
            <a:ext cx="289093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27" tIns="45414" rIns="90827" bIns="454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83" y="4689480"/>
            <a:ext cx="5334327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27" tIns="45414" rIns="90827" bIns="45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7363"/>
            <a:ext cx="289093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27" tIns="45414" rIns="90827" bIns="454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588" y="9377363"/>
            <a:ext cx="289093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27" tIns="45414" rIns="90827" bIns="454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B37777-79E1-4746-8549-CA61C1052C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284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15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9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70600" y="908050"/>
            <a:ext cx="1890713" cy="4968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908050"/>
            <a:ext cx="5522912" cy="49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0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2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30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916113"/>
            <a:ext cx="3668712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6400" y="1916113"/>
            <a:ext cx="3668713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31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30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144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068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88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908050"/>
            <a:ext cx="75660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916113"/>
            <a:ext cx="7489825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AutoShape 8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00AEEF"/>
          </a:solidFill>
          <a:ln w="9525">
            <a:solidFill>
              <a:srgbClr val="00AEE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00AEEF"/>
          </a:solidFill>
          <a:ln w="9525">
            <a:solidFill>
              <a:srgbClr val="00AEE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Bath and</a:t>
            </a:r>
            <a:r>
              <a:rPr lang="en-GB" baseline="0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North East Somerset </a:t>
            </a:r>
            <a:r>
              <a:rPr lang="en-GB" dirty="0" smtClean="0">
                <a:solidFill>
                  <a:schemeClr val="bg1"/>
                </a:solidFill>
              </a:rPr>
              <a:t>– </a:t>
            </a:r>
            <a:r>
              <a:rPr lang="en-GB" i="1" dirty="0" smtClean="0">
                <a:solidFill>
                  <a:schemeClr val="bg1"/>
                </a:solidFill>
              </a:rPr>
              <a:t>The</a:t>
            </a:r>
            <a:r>
              <a:rPr lang="en-GB" dirty="0" smtClean="0">
                <a:solidFill>
                  <a:schemeClr val="bg1"/>
                </a:solidFill>
              </a:rPr>
              <a:t> place </a:t>
            </a:r>
            <a:r>
              <a:rPr lang="en-GB" dirty="0">
                <a:solidFill>
                  <a:schemeClr val="bg1"/>
                </a:solidFill>
              </a:rPr>
              <a:t>to live, </a:t>
            </a:r>
            <a:r>
              <a:rPr lang="en-GB">
                <a:solidFill>
                  <a:schemeClr val="bg1"/>
                </a:solidFill>
              </a:rPr>
              <a:t>work </a:t>
            </a:r>
            <a:r>
              <a:rPr lang="en-GB" smtClean="0">
                <a:solidFill>
                  <a:schemeClr val="bg1"/>
                </a:solidFill>
              </a:rPr>
              <a:t>and</a:t>
            </a:r>
            <a:r>
              <a:rPr lang="en-GB" baseline="0" smtClean="0">
                <a:solidFill>
                  <a:schemeClr val="bg1"/>
                </a:solidFill>
              </a:rPr>
              <a:t> </a:t>
            </a:r>
            <a:r>
              <a:rPr lang="en-GB" smtClean="0">
                <a:solidFill>
                  <a:schemeClr val="bg1"/>
                </a:solidFill>
              </a:rPr>
              <a:t>visit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1258888" y="573405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1031" name="Picture 1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687" y="188913"/>
            <a:ext cx="1564039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28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51720" y="764704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0000"/>
                </a:solidFill>
              </a:rPr>
              <a:t>Instances where planning cases are referred to the Chair of the Development Management Committee</a:t>
            </a:r>
            <a:endParaRPr lang="en-GB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1115616" y="2204864"/>
            <a:ext cx="662473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A Ward Member has, within four weeks of the publication of the Weekly List containing that application, made a request in writing specifying the planning reasons for the request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</a:pPr>
            <a:endParaRPr lang="en-GB" sz="2000" dirty="0">
              <a:solidFill>
                <a:prstClr val="black"/>
              </a:solidFill>
              <a:latin typeface="Calibri"/>
            </a:endParaRPr>
          </a:p>
          <a:p>
            <a:pPr marL="285750" lvl="0" indent="-285750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An application has been subject of a letter of objection, comment or support from the Parish Council for the area including the application site (or for an adjoining area) which is contrary to officer </a:t>
            </a:r>
            <a:r>
              <a:rPr lang="en-GB" sz="2000" dirty="0" smtClean="0">
                <a:solidFill>
                  <a:prstClr val="black"/>
                </a:solidFill>
                <a:latin typeface="Calibri"/>
              </a:rPr>
              <a:t>recommendation 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and based on planning grounds</a:t>
            </a:r>
          </a:p>
        </p:txBody>
      </p:sp>
    </p:spTree>
    <p:extLst>
      <p:ext uri="{BB962C8B-B14F-4D97-AF65-F5344CB8AC3E}">
        <p14:creationId xmlns:p14="http://schemas.microsoft.com/office/powerpoint/2010/main" val="211432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566025" cy="792163"/>
          </a:xfrm>
        </p:spPr>
        <p:txBody>
          <a:bodyPr/>
          <a:lstStyle/>
          <a:p>
            <a:pPr algn="ctr"/>
            <a:r>
              <a:rPr lang="en-GB" sz="2800" dirty="0"/>
              <a:t>The Chair referral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7489825" cy="44641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A report is drafted for the Chair by the Case Officer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</a:t>
            </a:r>
            <a:r>
              <a:rPr lang="en-GB" sz="1800" dirty="0" smtClean="0"/>
              <a:t>he </a:t>
            </a:r>
            <a:r>
              <a:rPr lang="en-GB" sz="1800" dirty="0"/>
              <a:t>Chair of the Committee will decide whether the application goes to Committee taking the following into account;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/>
              <a:t>Whether any material considerations raise significant planning concerns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/>
              <a:t>Whether there are any significant implications for adopted policy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/>
              <a:t>The nature, scale and complexity of the proposed development.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The Chair will provide a written explanation of her decision and this is then communicated back to the relevant Member, Town or Parish Council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38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/>
              <a:t>Other referral types to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The Divisional Director, Development and/or the Group Manager, Development Management consider that the application should be considered by the Committee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The applicant is a B&amp;NES </a:t>
            </a:r>
            <a:r>
              <a:rPr lang="en-GB" sz="1800" dirty="0" smtClean="0"/>
              <a:t>Councillor </a:t>
            </a:r>
            <a:r>
              <a:rPr lang="en-GB" sz="1800" dirty="0"/>
              <a:t>or a Council employee who works within planning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The application is one in connection with either a Councillor or Council employee who is privately employed in any capacity (e.g. as an agent or consultant) who has direct links with the Planning Service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36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/>
              <a:t>Chair referral decision making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08920"/>
            <a:ext cx="7489825" cy="1506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35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ED4F3DC1920C46B544544EF29D9EB8" ma:contentTypeVersion="2" ma:contentTypeDescription="Create a new document." ma:contentTypeScope="" ma:versionID="e93fa40bea90d9aaebbbb8989028b3e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611baf54edb4538ed5a2ecd489b16db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ImageWidth" ma:index="9" nillable="true" ma:displayName="Picture Width" ma:internalName="ImageWidth" ma:readOnly="true">
      <xsd:simpleType>
        <xsd:restriction base="dms:Unknown"/>
      </xsd:simpleType>
    </xsd:element>
    <xsd:element name="ImageHeight" ma:index="10" nillable="true" ma:displayName="Picture Height" ma:internalName="ImageHeight" ma:readOnly="true">
      <xsd:simpleType>
        <xsd:restriction base="dms:Unknown"/>
      </xsd:simpleType>
    </xsd:element>
    <xsd:element name="PublishingStartDate" ma:index="12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3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8EEA8F7-5A6D-4407-98B2-88ECA1E68F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B9D31B-49AB-460C-AE23-FAF1ABFFD3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4189419-2DFF-4B03-AF50-54D4C568028E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991A9519-9710-454E-A1A3-91A2A09F1DCA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3441</TotalTime>
  <Words>258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The Chair referral process</vt:lpstr>
      <vt:lpstr>Other referral types to Committee</vt:lpstr>
      <vt:lpstr>Chair referral decision making </vt:lpstr>
    </vt:vector>
  </TitlesOfParts>
  <Company>B&amp;NES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3f2219f8d7b04881b5ade425dc6b51dbPowerpointtemplate.ppt</dc:title>
  <dc:creator>Sam Platt</dc:creator>
  <cp:lastModifiedBy>John Theobald</cp:lastModifiedBy>
  <cp:revision>269</cp:revision>
  <cp:lastPrinted>2013-04-04T17:58:36Z</cp:lastPrinted>
  <dcterms:created xsi:type="dcterms:W3CDTF">2005-08-25T08:05:26Z</dcterms:created>
  <dcterms:modified xsi:type="dcterms:W3CDTF">2016-01-20T10:36:42Z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Sam Platt</vt:lpwstr>
  </property>
  <property fmtid="{D5CDD505-2E9C-101B-9397-08002B2CF9AE}" pid="3" name="display_urn:schemas-microsoft-com:office:office#Author">
    <vt:lpwstr>James Daly</vt:lpwstr>
  </property>
</Properties>
</file>