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620" autoAdjust="0"/>
  </p:normalViewPr>
  <p:slideViewPr>
    <p:cSldViewPr>
      <p:cViewPr varScale="1">
        <p:scale>
          <a:sx n="69" d="100"/>
          <a:sy n="69" d="100"/>
        </p:scale>
        <p:origin x="-235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160AD7-EE96-49B9-8A77-026731A85D44}" type="datetimeFigureOut">
              <a:rPr lang="en-GB" smtClean="0"/>
              <a:t>26/04/2017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8D69E-E75D-4455-B90D-CFDD89B9F41F}" type="slidenum">
              <a:rPr lang="en-GB" smtClean="0"/>
              <a:t>‹#›</a:t>
            </a:fld>
            <a:endParaRPr lang="en-GB"/>
          </a:p>
        </p:txBody>
      </p:sp>
    </p:spTree>
    <p:extLst>
      <p:ext uri="{BB962C8B-B14F-4D97-AF65-F5344CB8AC3E}">
        <p14:creationId xmlns:p14="http://schemas.microsoft.com/office/powerpoint/2010/main" val="1310940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Procedures</a:t>
            </a:r>
          </a:p>
          <a:p>
            <a:r>
              <a:rPr lang="en-GB" sz="1200" b="0" kern="1200" dirty="0" smtClean="0">
                <a:solidFill>
                  <a:schemeClr val="tx1"/>
                </a:solidFill>
                <a:effectLst/>
                <a:latin typeface="+mn-lt"/>
                <a:ea typeface="+mn-ea"/>
                <a:cs typeface="+mn-cs"/>
              </a:rPr>
              <a:t>Female genital mutilation is classified into four major types. </a:t>
            </a:r>
          </a:p>
          <a:p>
            <a:endParaRPr lang="en-GB" sz="1200" b="1" kern="1200" dirty="0" smtClean="0">
              <a:solidFill>
                <a:schemeClr val="tx1"/>
              </a:solidFill>
              <a:effectLst/>
              <a:latin typeface="+mn-lt"/>
              <a:ea typeface="+mn-ea"/>
              <a:cs typeface="+mn-cs"/>
            </a:endParaRPr>
          </a:p>
          <a:p>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4 Types</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Type I</a:t>
            </a:r>
            <a:r>
              <a:rPr lang="en-GB" sz="1200" kern="1200" dirty="0" smtClean="0">
                <a:solidFill>
                  <a:schemeClr val="tx1"/>
                </a:solidFill>
                <a:effectLst/>
                <a:latin typeface="+mn-lt"/>
                <a:ea typeface="+mn-ea"/>
                <a:cs typeface="+mn-cs"/>
              </a:rPr>
              <a:t> — Partial or total removal of the clitoris (a small, sensitive and erectile part of the female genitals) and, in very rare cases, only the prepuce (the fold of skin surrounding the clitoris). </a:t>
            </a:r>
          </a:p>
          <a:p>
            <a:r>
              <a:rPr lang="en-GB" sz="1200" b="1" kern="1200" dirty="0" smtClean="0">
                <a:solidFill>
                  <a:schemeClr val="tx1"/>
                </a:solidFill>
                <a:effectLst/>
                <a:latin typeface="+mn-lt"/>
                <a:ea typeface="+mn-ea"/>
                <a:cs typeface="+mn-cs"/>
              </a:rPr>
              <a:t>Type II</a:t>
            </a:r>
            <a:r>
              <a:rPr lang="en-GB" sz="1200" kern="1200" dirty="0" smtClean="0">
                <a:solidFill>
                  <a:schemeClr val="tx1"/>
                </a:solidFill>
                <a:effectLst/>
                <a:latin typeface="+mn-lt"/>
                <a:ea typeface="+mn-ea"/>
                <a:cs typeface="+mn-cs"/>
              </a:rPr>
              <a:t> — Partial or total removal of the clitoris and the labia minora, with or without excision of the labia majora (the labia are "the lips" that surround the vagina).</a:t>
            </a:r>
          </a:p>
          <a:p>
            <a:r>
              <a:rPr lang="en-GB" sz="1200" b="1" kern="1200" dirty="0" smtClean="0">
                <a:solidFill>
                  <a:schemeClr val="tx1"/>
                </a:solidFill>
                <a:effectLst/>
                <a:latin typeface="+mn-lt"/>
                <a:ea typeface="+mn-ea"/>
                <a:cs typeface="+mn-cs"/>
              </a:rPr>
              <a:t>Type III</a:t>
            </a:r>
            <a:r>
              <a:rPr lang="en-GB" sz="1200" kern="1200" dirty="0" smtClean="0">
                <a:solidFill>
                  <a:schemeClr val="tx1"/>
                </a:solidFill>
                <a:effectLst/>
                <a:latin typeface="+mn-lt"/>
                <a:ea typeface="+mn-ea"/>
                <a:cs typeface="+mn-cs"/>
              </a:rPr>
              <a:t> — Narrowing of the vaginal orifice with creation of a covering seal by cutting and appositioning the labia minora and/or the labia majora, with or without excision of the clitoris (infibulation). </a:t>
            </a:r>
          </a:p>
          <a:p>
            <a:r>
              <a:rPr lang="en-GB" sz="1200" b="1" kern="1200" dirty="0" smtClean="0">
                <a:solidFill>
                  <a:schemeClr val="tx1"/>
                </a:solidFill>
                <a:effectLst/>
                <a:latin typeface="+mn-lt"/>
                <a:ea typeface="+mn-ea"/>
                <a:cs typeface="+mn-cs"/>
              </a:rPr>
              <a:t>Type IV</a:t>
            </a:r>
            <a:r>
              <a:rPr lang="en-GB" sz="1200" kern="1200" dirty="0" smtClean="0">
                <a:solidFill>
                  <a:schemeClr val="tx1"/>
                </a:solidFill>
                <a:effectLst/>
                <a:latin typeface="+mn-lt"/>
                <a:ea typeface="+mn-ea"/>
                <a:cs typeface="+mn-cs"/>
              </a:rPr>
              <a:t> — All other harmful procedures to the female genitalia for non-medical purposes, for example: pricking, piercing, incising, scraping and cauterization</a:t>
            </a:r>
          </a:p>
          <a:p>
            <a:endParaRPr lang="en-GB" dirty="0" smtClean="0"/>
          </a:p>
          <a:p>
            <a:r>
              <a:rPr lang="en-GB" b="1" dirty="0" smtClean="0"/>
              <a:t>No health benefits, only harm</a:t>
            </a:r>
          </a:p>
          <a:p>
            <a:r>
              <a:rPr lang="en-GB" dirty="0" smtClean="0"/>
              <a:t>FGM has no health benefits, and it harms girls and women in many ways. It involves removing and damaging healthy and normal female genital tissue, and interferes with the natural functions of girls' and women's bodies. </a:t>
            </a:r>
          </a:p>
          <a:p>
            <a:r>
              <a:rPr lang="en-GB" dirty="0" smtClean="0"/>
              <a:t>Immediate complications can include severe pain, shock, haemorrhage (bleeding), tetanus or sepsis (bacterial infection), urine retention, open sores in the genital region and injury to nearby genital tissue. </a:t>
            </a:r>
          </a:p>
          <a:p>
            <a:r>
              <a:rPr lang="en-GB" dirty="0" smtClean="0"/>
              <a:t>Long-term consequences can include:</a:t>
            </a:r>
          </a:p>
          <a:p>
            <a:r>
              <a:rPr lang="en-GB" dirty="0" smtClean="0"/>
              <a:t>recurrent bladder and urinary tract infections; </a:t>
            </a:r>
          </a:p>
          <a:p>
            <a:r>
              <a:rPr lang="en-GB" dirty="0" smtClean="0"/>
              <a:t>cysts; </a:t>
            </a:r>
          </a:p>
          <a:p>
            <a:r>
              <a:rPr lang="en-GB" dirty="0" smtClean="0"/>
              <a:t>infertility; </a:t>
            </a:r>
          </a:p>
          <a:p>
            <a:r>
              <a:rPr lang="en-GB" dirty="0" smtClean="0"/>
              <a:t>an increased risk of childbirth complications and </a:t>
            </a:r>
            <a:r>
              <a:rPr lang="en-GB" dirty="0" err="1" smtClean="0"/>
              <a:t>newborn</a:t>
            </a:r>
            <a:r>
              <a:rPr lang="en-GB" dirty="0" smtClean="0"/>
              <a:t> deaths; </a:t>
            </a:r>
          </a:p>
          <a:p>
            <a:r>
              <a:rPr lang="en-GB" dirty="0" smtClean="0"/>
              <a:t>the need for later surgeries. For example, the FGM procedure that seals or narrows a vaginal opening (type 3 above) needs to be cut open later to allow for sexual intercourse and childbirth. Sometimes it is stitched again several times, including after childbirth, hence the woman goes through repeated opening and closing procedures, further increasing and repeated both immediate and long-term risks. </a:t>
            </a:r>
          </a:p>
        </p:txBody>
      </p:sp>
      <p:sp>
        <p:nvSpPr>
          <p:cNvPr id="4" name="Slide Number Placeholder 3"/>
          <p:cNvSpPr>
            <a:spLocks noGrp="1"/>
          </p:cNvSpPr>
          <p:nvPr>
            <p:ph type="sldNum" sz="quarter" idx="10"/>
          </p:nvPr>
        </p:nvSpPr>
        <p:spPr/>
        <p:txBody>
          <a:bodyPr/>
          <a:lstStyle/>
          <a:p>
            <a:fld id="{4CF1B1A8-87E3-423E-A3FB-5881AB2F2A64}"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217331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D1E8133-52EB-46AD-8FCA-D66428BC0FA2}" type="datetimeFigureOut">
              <a:rPr lang="en-GB" smtClean="0"/>
              <a:pPr/>
              <a:t>26/04/2017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solidFill>
                <a:srgbClr val="C6E7FC"/>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6F3604B-5A25-45B2-A42F-22447680BFA1}" type="slidenum">
              <a:rPr lang="en-GB" smtClean="0">
                <a:solidFill>
                  <a:srgbClr val="C6E7FC"/>
                </a:solidFill>
              </a:rPr>
              <a:pPr/>
              <a:t>‹#›</a:t>
            </a:fld>
            <a:endParaRPr lang="en-GB">
              <a:solidFill>
                <a:srgbClr val="C6E7FC"/>
              </a:solidFill>
            </a:endParaRPr>
          </a:p>
        </p:txBody>
      </p:sp>
    </p:spTree>
    <p:extLst>
      <p:ext uri="{BB962C8B-B14F-4D97-AF65-F5344CB8AC3E}">
        <p14:creationId xmlns:p14="http://schemas.microsoft.com/office/powerpoint/2010/main" val="382075825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5" name="Footer Placeholder 4"/>
          <p:cNvSpPr>
            <a:spLocks noGrp="1"/>
          </p:cNvSpPr>
          <p:nvPr>
            <p:ph type="ftr" sz="quarter" idx="11"/>
          </p:nvPr>
        </p:nvSpPr>
        <p:spPr/>
        <p:txBody>
          <a:bodyPr/>
          <a:lstStyle/>
          <a:p>
            <a:endParaRPr lang="en-GB">
              <a:solidFill>
                <a:srgbClr val="073E87"/>
              </a:solidFill>
            </a:endParaRPr>
          </a:p>
        </p:txBody>
      </p:sp>
      <p:sp>
        <p:nvSpPr>
          <p:cNvPr id="6" name="Slide Number Placeholder 5"/>
          <p:cNvSpPr>
            <a:spLocks noGrp="1"/>
          </p:cNvSpPr>
          <p:nvPr>
            <p:ph type="sldNum" sz="quarter" idx="12"/>
          </p:nvPr>
        </p:nvSpPr>
        <p:spPr/>
        <p:txBody>
          <a:bodyPr/>
          <a:lstStyle/>
          <a:p>
            <a:fld id="{66F3604B-5A25-45B2-A42F-22447680BFA1}" type="slidenum">
              <a:rPr lang="en-GB" smtClean="0"/>
              <a:pPr/>
              <a:t>‹#›</a:t>
            </a:fld>
            <a:endParaRPr lang="en-GB"/>
          </a:p>
        </p:txBody>
      </p:sp>
    </p:spTree>
    <p:extLst>
      <p:ext uri="{BB962C8B-B14F-4D97-AF65-F5344CB8AC3E}">
        <p14:creationId xmlns:p14="http://schemas.microsoft.com/office/powerpoint/2010/main" val="386258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GB">
              <a:solidFill>
                <a:srgbClr val="073E87"/>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66F3604B-5A25-45B2-A42F-22447680BFA1}" type="slidenum">
              <a:rPr lang="en-GB" smtClean="0"/>
              <a:pPr/>
              <a:t>‹#›</a:t>
            </a:fld>
            <a:endParaRPr lang="en-GB"/>
          </a:p>
        </p:txBody>
      </p:sp>
    </p:spTree>
    <p:extLst>
      <p:ext uri="{BB962C8B-B14F-4D97-AF65-F5344CB8AC3E}">
        <p14:creationId xmlns:p14="http://schemas.microsoft.com/office/powerpoint/2010/main" val="20319913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5" name="Footer Placeholder 4"/>
          <p:cNvSpPr>
            <a:spLocks noGrp="1"/>
          </p:cNvSpPr>
          <p:nvPr>
            <p:ph type="ftr" sz="quarter" idx="11"/>
          </p:nvPr>
        </p:nvSpPr>
        <p:spPr/>
        <p:txBody>
          <a:bodyPr/>
          <a:lstStyle/>
          <a:p>
            <a:endParaRPr lang="en-GB">
              <a:solidFill>
                <a:srgbClr val="073E87"/>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6F3604B-5A25-45B2-A42F-22447680BFA1}"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58408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6F3604B-5A25-45B2-A42F-22447680BFA1}"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073E87"/>
              </a:solidFill>
            </a:endParaRPr>
          </a:p>
        </p:txBody>
      </p:sp>
    </p:spTree>
    <p:extLst>
      <p:ext uri="{BB962C8B-B14F-4D97-AF65-F5344CB8AC3E}">
        <p14:creationId xmlns:p14="http://schemas.microsoft.com/office/powerpoint/2010/main" val="10796833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D1E8133-52EB-46AD-8FCA-D66428BC0FA2}" type="datetimeFigureOut">
              <a:rPr lang="en-GB" smtClean="0">
                <a:solidFill>
                  <a:srgbClr val="073E87"/>
                </a:solidFill>
              </a:rPr>
              <a:pPr/>
              <a:t>26/04/2017</a:t>
            </a:fld>
            <a:endParaRPr lang="en-GB">
              <a:solidFill>
                <a:srgbClr val="073E87"/>
              </a:solidFill>
            </a:endParaRPr>
          </a:p>
        </p:txBody>
      </p:sp>
      <p:sp>
        <p:nvSpPr>
          <p:cNvPr id="10" name="Slide Number Placeholder 9"/>
          <p:cNvSpPr>
            <a:spLocks noGrp="1"/>
          </p:cNvSpPr>
          <p:nvPr>
            <p:ph type="sldNum" sz="quarter" idx="16"/>
          </p:nvPr>
        </p:nvSpPr>
        <p:spPr/>
        <p:txBody>
          <a:bodyPr rtlCol="0"/>
          <a:lstStyle/>
          <a:p>
            <a:fld id="{66F3604B-5A25-45B2-A42F-22447680BFA1}"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073E87"/>
              </a:solidFill>
            </a:endParaRPr>
          </a:p>
        </p:txBody>
      </p:sp>
    </p:spTree>
    <p:extLst>
      <p:ext uri="{BB962C8B-B14F-4D97-AF65-F5344CB8AC3E}">
        <p14:creationId xmlns:p14="http://schemas.microsoft.com/office/powerpoint/2010/main" val="423409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D1E8133-52EB-46AD-8FCA-D66428BC0FA2}" type="datetimeFigureOut">
              <a:rPr lang="en-GB" smtClean="0">
                <a:solidFill>
                  <a:srgbClr val="073E87"/>
                </a:solidFill>
              </a:rPr>
              <a:pPr/>
              <a:t>26/04/2017</a:t>
            </a:fld>
            <a:endParaRPr lang="en-GB">
              <a:solidFill>
                <a:srgbClr val="073E87"/>
              </a:solidFill>
            </a:endParaRPr>
          </a:p>
        </p:txBody>
      </p:sp>
      <p:sp>
        <p:nvSpPr>
          <p:cNvPr id="12" name="Slide Number Placeholder 11"/>
          <p:cNvSpPr>
            <a:spLocks noGrp="1"/>
          </p:cNvSpPr>
          <p:nvPr>
            <p:ph type="sldNum" sz="quarter" idx="16"/>
          </p:nvPr>
        </p:nvSpPr>
        <p:spPr/>
        <p:txBody>
          <a:bodyPr rtlCol="0"/>
          <a:lstStyle/>
          <a:p>
            <a:fld id="{66F3604B-5A25-45B2-A42F-22447680BFA1}"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073E87"/>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1798426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4" name="Footer Placeholder 3"/>
          <p:cNvSpPr>
            <a:spLocks noGrp="1"/>
          </p:cNvSpPr>
          <p:nvPr>
            <p:ph type="ftr" sz="quarter" idx="11"/>
          </p:nvPr>
        </p:nvSpPr>
        <p:spPr/>
        <p:txBody>
          <a:bodyPr/>
          <a:lstStyle/>
          <a:p>
            <a:endParaRPr lang="en-GB">
              <a:solidFill>
                <a:srgbClr val="073E87"/>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6F3604B-5A25-45B2-A42F-22447680BFA1}" type="slidenum">
              <a:rPr lang="en-GB" smtClean="0"/>
              <a:pPr/>
              <a:t>‹#›</a:t>
            </a:fld>
            <a:endParaRPr lang="en-GB"/>
          </a:p>
        </p:txBody>
      </p:sp>
    </p:spTree>
    <p:extLst>
      <p:ext uri="{BB962C8B-B14F-4D97-AF65-F5344CB8AC3E}">
        <p14:creationId xmlns:p14="http://schemas.microsoft.com/office/powerpoint/2010/main" val="312497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3" name="Footer Placeholder 2"/>
          <p:cNvSpPr>
            <a:spLocks noGrp="1"/>
          </p:cNvSpPr>
          <p:nvPr>
            <p:ph type="ftr" sz="quarter" idx="11"/>
          </p:nvPr>
        </p:nvSpPr>
        <p:spPr/>
        <p:txBody>
          <a:bodyPr/>
          <a:lstStyle/>
          <a:p>
            <a:endParaRPr lang="en-GB">
              <a:solidFill>
                <a:srgbClr val="073E87"/>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6F3604B-5A25-45B2-A42F-22447680BFA1}" type="slidenum">
              <a:rPr lang="en-GB" smtClean="0">
                <a:solidFill>
                  <a:srgbClr val="073E87"/>
                </a:solidFill>
              </a:rPr>
              <a:pPr/>
              <a:t>‹#›</a:t>
            </a:fld>
            <a:endParaRPr lang="en-GB">
              <a:solidFill>
                <a:srgbClr val="073E87"/>
              </a:solidFill>
            </a:endParaRPr>
          </a:p>
        </p:txBody>
      </p:sp>
    </p:spTree>
    <p:extLst>
      <p:ext uri="{BB962C8B-B14F-4D97-AF65-F5344CB8AC3E}">
        <p14:creationId xmlns:p14="http://schemas.microsoft.com/office/powerpoint/2010/main" val="155782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6" name="Footer Placeholder 5"/>
          <p:cNvSpPr>
            <a:spLocks noGrp="1"/>
          </p:cNvSpPr>
          <p:nvPr>
            <p:ph type="ftr" sz="quarter" idx="11"/>
          </p:nvPr>
        </p:nvSpPr>
        <p:spPr/>
        <p:txBody>
          <a:bodyPr/>
          <a:lstStyle/>
          <a:p>
            <a:endParaRPr lang="en-GB">
              <a:solidFill>
                <a:srgbClr val="073E87"/>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6F3604B-5A25-45B2-A42F-22447680BFA1}"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7068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7D1E8133-52EB-46AD-8FCA-D66428BC0FA2}" type="datetimeFigureOut">
              <a:rPr lang="en-GB" smtClean="0">
                <a:solidFill>
                  <a:srgbClr val="073E87"/>
                </a:solidFill>
              </a:rPr>
              <a:pPr/>
              <a:t>26/04/2017</a:t>
            </a:fld>
            <a:endParaRPr lang="en-GB">
              <a:solidFill>
                <a:srgbClr val="073E87"/>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6F3604B-5A25-45B2-A42F-22447680BFA1}"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solidFill>
                <a:srgbClr val="073E87"/>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375586816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D1E8133-52EB-46AD-8FCA-D66428BC0FA2}" type="datetimeFigureOut">
              <a:rPr lang="en-GB" smtClean="0">
                <a:solidFill>
                  <a:srgbClr val="073E87"/>
                </a:solidFill>
              </a:rPr>
              <a:pPr/>
              <a:t>26/04/2017</a:t>
            </a:fld>
            <a:endParaRPr lang="en-GB">
              <a:solidFill>
                <a:srgbClr val="073E87"/>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073E87"/>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6F3604B-5A25-45B2-A42F-22447680BFA1}" type="slidenum">
              <a:rPr lang="en-GB" smtClean="0"/>
              <a:pPr/>
              <a:t>‹#›</a:t>
            </a:fld>
            <a:endParaRPr lang="en-GB"/>
          </a:p>
        </p:txBody>
      </p:sp>
    </p:spTree>
    <p:extLst>
      <p:ext uri="{BB962C8B-B14F-4D97-AF65-F5344CB8AC3E}">
        <p14:creationId xmlns:p14="http://schemas.microsoft.com/office/powerpoint/2010/main" val="1144621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Types of Cutting</a:t>
            </a:r>
            <a:endParaRPr lang="en-GB" dirty="0"/>
          </a:p>
        </p:txBody>
      </p:sp>
      <p:sp>
        <p:nvSpPr>
          <p:cNvPr id="3" name="Content Placeholder 2"/>
          <p:cNvSpPr>
            <a:spLocks noGrp="1"/>
          </p:cNvSpPr>
          <p:nvPr>
            <p:ph sz="quarter" idx="1"/>
          </p:nvPr>
        </p:nvSpPr>
        <p:spPr/>
        <p:txBody>
          <a:bodyPr>
            <a:normAutofit fontScale="92500" lnSpcReduction="20000"/>
          </a:bodyPr>
          <a:lstStyle/>
          <a:p>
            <a:r>
              <a:rPr lang="en-GB" b="1" dirty="0" smtClean="0"/>
              <a:t>Type </a:t>
            </a:r>
            <a:r>
              <a:rPr lang="en-GB" b="1" dirty="0"/>
              <a:t>I</a:t>
            </a:r>
            <a:r>
              <a:rPr lang="en-GB" dirty="0"/>
              <a:t> — Partial or total removal of the clitoris and/or the prepuce (clitoridectomy). </a:t>
            </a:r>
          </a:p>
          <a:p>
            <a:r>
              <a:rPr lang="en-GB" b="1" dirty="0"/>
              <a:t>Type II</a:t>
            </a:r>
            <a:r>
              <a:rPr lang="en-GB" dirty="0"/>
              <a:t> — Partial or total removal of the clitoris and the labia minora, with or without excision of the labia majora (excision). </a:t>
            </a:r>
          </a:p>
          <a:p>
            <a:r>
              <a:rPr lang="en-GB" b="1" dirty="0"/>
              <a:t>Type III</a:t>
            </a:r>
            <a:r>
              <a:rPr lang="en-GB" dirty="0"/>
              <a:t> — Narrowing of the vaginal orifice with creation of a covering seal by cutting and </a:t>
            </a:r>
            <a:r>
              <a:rPr lang="en-GB" dirty="0" smtClean="0"/>
              <a:t>appositioning </a:t>
            </a:r>
            <a:r>
              <a:rPr lang="en-GB" dirty="0"/>
              <a:t>the labia minora and/or the labia majora, with or without excision of the clitoris (infibulation). </a:t>
            </a:r>
          </a:p>
          <a:p>
            <a:r>
              <a:rPr lang="en-GB" b="1" dirty="0"/>
              <a:t>Type IV</a:t>
            </a:r>
            <a:r>
              <a:rPr lang="en-GB" dirty="0"/>
              <a:t> — All other harmful procedures to the female genitalia for non-medical purposes, for example: pricking, piercing, incising, scraping and cauterization</a:t>
            </a:r>
          </a:p>
          <a:p>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72729"/>
            <a:ext cx="1440160" cy="1152128"/>
          </a:xfrm>
          <a:prstGeom prst="rect">
            <a:avLst/>
          </a:prstGeom>
          <a:noFill/>
          <a:ln>
            <a:noFill/>
          </a:ln>
        </p:spPr>
      </p:pic>
      <p:pic>
        <p:nvPicPr>
          <p:cNvPr id="5" name="Picture 4" descr="C:\Users\howardd\AppData\Local\Microsoft\Windows\Temporary Internet Files\Content.Outlook\MLWTPI1C\Stop Abuse Logo.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2" y="86386"/>
            <a:ext cx="1187450" cy="1177290"/>
          </a:xfrm>
          <a:prstGeom prst="rect">
            <a:avLst/>
          </a:prstGeom>
          <a:noFill/>
          <a:ln>
            <a:noFill/>
          </a:ln>
        </p:spPr>
      </p:pic>
    </p:spTree>
    <p:extLst>
      <p:ext uri="{BB962C8B-B14F-4D97-AF65-F5344CB8AC3E}">
        <p14:creationId xmlns:p14="http://schemas.microsoft.com/office/powerpoint/2010/main" val="122598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073E87"/>
      </a:dk2>
      <a:lt2>
        <a:srgbClr val="C6E7FC"/>
      </a:lt2>
      <a:accent1>
        <a:srgbClr val="31B6FD"/>
      </a:accent1>
      <a:accent2>
        <a:srgbClr val="05E0DB"/>
      </a:accent2>
      <a:accent3>
        <a:srgbClr val="5BD078"/>
      </a:accent3>
      <a:accent4>
        <a:srgbClr val="FFC000"/>
      </a:accent4>
      <a:accent5>
        <a:srgbClr val="FFFF00"/>
      </a:accent5>
      <a:accent6>
        <a:srgbClr val="05E0DB"/>
      </a:accent6>
      <a:hlink>
        <a:srgbClr val="0080FF"/>
      </a:hlink>
      <a:folHlink>
        <a:srgbClr val="5EAEF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444</Words>
  <Application>Microsoft Office PowerPoint</Application>
  <PresentationFormat>On-screen Show (4:3)</PresentationFormat>
  <Paragraphs>25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Median</vt:lpstr>
      <vt:lpstr>4 Types of Cutting</vt:lpstr>
    </vt:vector>
  </TitlesOfParts>
  <Company>Bath and North East Somerset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Genital Mutilation</dc:title>
  <dc:creator>Jen Russell</dc:creator>
  <cp:lastModifiedBy>Jen Russell</cp:lastModifiedBy>
  <cp:revision>19</cp:revision>
  <dcterms:created xsi:type="dcterms:W3CDTF">2017-04-03T15:39:33Z</dcterms:created>
  <dcterms:modified xsi:type="dcterms:W3CDTF">2017-04-26T09:11:07Z</dcterms:modified>
</cp:coreProperties>
</file>