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81" r:id="rId4"/>
    <p:sldId id="270" r:id="rId5"/>
    <p:sldId id="282" r:id="rId6"/>
    <p:sldId id="283" r:id="rId7"/>
    <p:sldId id="288" r:id="rId8"/>
    <p:sldId id="289" r:id="rId9"/>
    <p:sldId id="262" r:id="rId10"/>
    <p:sldId id="280" r:id="rId11"/>
    <p:sldId id="257" r:id="rId12"/>
    <p:sldId id="259" r:id="rId13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6"/>
    <a:srgbClr val="0071B5"/>
    <a:srgbClr val="5BBF21"/>
    <a:srgbClr val="007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63" autoAdjust="0"/>
  </p:normalViewPr>
  <p:slideViewPr>
    <p:cSldViewPr>
      <p:cViewPr>
        <p:scale>
          <a:sx n="100" d="100"/>
          <a:sy n="100" d="100"/>
        </p:scale>
        <p:origin x="-294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A1D09-53C9-4FA2-B217-A4D53FFAF632}" type="datetimeFigureOut">
              <a:rPr lang="en-GB" smtClean="0"/>
              <a:t>18/07/2017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C87BB-CF7A-414A-A260-FDD86CD9A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362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28124643-5D9B-4038-B3A1-23A86142B615}" type="datetimeFigureOut">
              <a:rPr lang="en-GB"/>
              <a:pPr>
                <a:defRPr/>
              </a:pPr>
              <a:t>18/07/2017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A94DF4D-6C40-4812-A49C-F1885E2471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537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4DF4D-6C40-4812-A49C-F1885E24712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204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26A2E89-5D81-4DC8-B0D8-C24A833CE41A}" type="slidenum">
              <a:rPr lang="en-GB" altLang="en-US"/>
              <a:pPr eaLnBrk="1" hangingPunct="1"/>
              <a:t>11</a:t>
            </a:fld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950" y="1341438"/>
            <a:ext cx="9036050" cy="615950"/>
          </a:xfrm>
          <a:prstGeom prst="rect">
            <a:avLst/>
          </a:prstGeom>
          <a:solidFill>
            <a:srgbClr val="0072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 sz="2400" dirty="0" smtClean="0">
              <a:ea typeface="ＭＳ Ｐゴシック" pitchFamily="1" charset="-128"/>
            </a:endParaRPr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6250"/>
            <a:ext cx="4102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9552" y="1341438"/>
            <a:ext cx="8420299" cy="647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27188" y="2133600"/>
            <a:ext cx="7265987" cy="50323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007DBA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FFE00-5C90-4FFC-95B4-39CEB1DAB6C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531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AC908-96DE-400D-A9B8-1072CE23BC7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36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2950" y="1341438"/>
            <a:ext cx="1871663" cy="4784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6375" y="1341438"/>
            <a:ext cx="5464175" cy="4784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F0914-D37B-49FA-876D-C1DC54F8F90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49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UH-block-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150495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36700" y="1341438"/>
            <a:ext cx="7607300" cy="615950"/>
          </a:xfrm>
          <a:prstGeom prst="rect">
            <a:avLst/>
          </a:prstGeom>
          <a:solidFill>
            <a:srgbClr val="0072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 sz="2400" dirty="0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20713"/>
            <a:ext cx="29876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47813" y="1341438"/>
            <a:ext cx="7412037" cy="647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27188" y="2133600"/>
            <a:ext cx="7265987" cy="50323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007DBA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EFED5-C4F9-47D3-B4CF-3F39F94F7D9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23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D6CE9-3872-414D-8C68-094CE924B0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994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1403F-7E9F-492D-A95C-CCD141957D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360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7813" y="1989138"/>
            <a:ext cx="34925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989138"/>
            <a:ext cx="3494087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2C7BC-8FC0-478E-8658-8B41AAAC1A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212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E8592-A3E9-4734-9B5D-201BD092C26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285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13DE0-26EB-4495-8904-C733EE7300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678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9E1B6-6FCE-4713-9080-08497D965B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350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89D84-E238-4884-BAD0-2D1BEB1AAF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97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59F27-A199-47B3-BC0C-28CC11B6639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2374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751EA-B8AC-4FFD-8E39-D59CA3A1DA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042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90D25-66BC-458B-9DDC-2363795CFA0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350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2950" y="1341438"/>
            <a:ext cx="1871663" cy="4784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6375" y="1341438"/>
            <a:ext cx="5464175" cy="4784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AEF16-E906-4C3B-8EF7-2EC65DDA1A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6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00F85-B8B3-4538-8034-D4CF3D5321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23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7813" y="1989138"/>
            <a:ext cx="34925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989138"/>
            <a:ext cx="3494087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CE644-B75A-4A65-9164-F3F96B19B8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75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3811-AB98-46DA-A4FF-828D3B9DC2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5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D2DB4-532F-41F5-B989-AD15365E4AB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9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C3B4B-6720-44AE-B4F4-F220B4D1BC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78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E611F-D3F9-47B6-A863-33921F328DD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80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A2200-D793-435A-B6FE-A8BB94D716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96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://webserver.ruh-bath.swest.nhs.uk/zz_site_graphics/corporate_branding_logos/Healthcare_you_can_Trust_maroon_on_transparent_background.png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539750" y="1341438"/>
            <a:ext cx="8604250" cy="615950"/>
          </a:xfrm>
          <a:prstGeom prst="rect">
            <a:avLst/>
          </a:prstGeom>
          <a:solidFill>
            <a:srgbClr val="0072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 sz="2400" dirty="0" smtClean="0">
              <a:ea typeface="ＭＳ Ｐゴシック" pitchFamily="1" charset="-128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341438"/>
            <a:ext cx="82804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989138"/>
            <a:ext cx="7138987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2770488-5D11-4DB6-97CF-2AA47D12275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2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813"/>
            <a:ext cx="41005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DBA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DBA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BBF2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BBF21"/>
        </a:buClr>
        <a:buSzPct val="6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BBF21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5BBF2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5BBF2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5BBF2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5BBF2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RUH-block-A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150495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1536700" y="1341438"/>
            <a:ext cx="7607300" cy="615950"/>
          </a:xfrm>
          <a:prstGeom prst="rect">
            <a:avLst/>
          </a:prstGeom>
          <a:solidFill>
            <a:srgbClr val="0072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 sz="2400" dirty="0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341438"/>
            <a:ext cx="7488238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989138"/>
            <a:ext cx="7138987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A0C1FBB0-57EC-4F06-8E26-5110D7BF74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057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20713"/>
            <a:ext cx="29876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2" descr="http://webserver.ruh-bath.swest.nhs.uk/zz_site_graphics/corporate_branding_logos/Healthcare_you_can_Trust_maroon_on_transparent_background.png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426200"/>
            <a:ext cx="30607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DBA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DBA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BBF2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BBF21"/>
        </a:buClr>
        <a:buSzPct val="6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BBF21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5BBF2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5BBF2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5BBF2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5BBF2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39750" y="1341438"/>
            <a:ext cx="8420100" cy="6477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DEMENTIA CARE AT OUR HOSPITAL </a:t>
            </a: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33600"/>
            <a:ext cx="8642350" cy="5032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 i="1" dirty="0" smtClean="0"/>
              <a:t>  Bath City Forum meeting 27/07/17</a:t>
            </a:r>
            <a:r>
              <a:rPr lang="en-US" altLang="en-US" sz="2000" i="1" dirty="0" smtClean="0"/>
              <a:t> </a:t>
            </a: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85750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80400" cy="566737"/>
          </a:xfrm>
        </p:spPr>
        <p:txBody>
          <a:bodyPr/>
          <a:lstStyle/>
          <a:p>
            <a:r>
              <a:rPr lang="en-GB" altLang="en-US" sz="3200" dirty="0" smtClean="0"/>
              <a:t>Dementia Coordinators</a:t>
            </a: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t="9430" r="4216"/>
          <a:stretch/>
        </p:blipFill>
        <p:spPr>
          <a:xfrm>
            <a:off x="683568" y="2060848"/>
            <a:ext cx="8064896" cy="655272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dirty="0" smtClean="0"/>
              <a:t>What Dementia Coordinators do?</a:t>
            </a:r>
          </a:p>
        </p:txBody>
      </p:sp>
      <p:sp>
        <p:nvSpPr>
          <p:cNvPr id="7171" name="Content Placeholder 11"/>
          <p:cNvSpPr>
            <a:spLocks noGrp="1"/>
          </p:cNvSpPr>
          <p:nvPr>
            <p:ph sz="half" idx="2"/>
          </p:nvPr>
        </p:nvSpPr>
        <p:spPr>
          <a:xfrm>
            <a:off x="3563888" y="1944398"/>
            <a:ext cx="5400600" cy="4608214"/>
          </a:xfrm>
        </p:spPr>
        <p:txBody>
          <a:bodyPr/>
          <a:lstStyle/>
          <a:p>
            <a:endParaRPr lang="en-GB" altLang="en-US" sz="2000" dirty="0" smtClean="0"/>
          </a:p>
          <a:p>
            <a:r>
              <a:rPr lang="en-GB" altLang="en-US" sz="2000" b="1" dirty="0" smtClean="0"/>
              <a:t>Person </a:t>
            </a:r>
            <a:r>
              <a:rPr lang="en-GB" altLang="en-US" sz="2000" b="1" dirty="0"/>
              <a:t>centred </a:t>
            </a:r>
            <a:r>
              <a:rPr lang="en-GB" altLang="en-US" sz="2000" b="1" dirty="0" smtClean="0"/>
              <a:t>approach - </a:t>
            </a:r>
            <a:r>
              <a:rPr lang="en-GB" altLang="en-US" sz="2000" b="1" i="1" dirty="0" smtClean="0"/>
              <a:t>Reasonable Adjustment</a:t>
            </a:r>
            <a:endParaRPr lang="en-GB" altLang="en-US" sz="2000" dirty="0" smtClean="0"/>
          </a:p>
          <a:p>
            <a:r>
              <a:rPr lang="en-GB" altLang="en-US" sz="2000" dirty="0" smtClean="0"/>
              <a:t>Focus on complex cases </a:t>
            </a:r>
          </a:p>
          <a:p>
            <a:r>
              <a:rPr lang="en-GB" altLang="en-US" sz="2000" dirty="0" smtClean="0"/>
              <a:t>Provide </a:t>
            </a:r>
            <a:r>
              <a:rPr lang="en-GB" altLang="en-US" sz="2000" dirty="0"/>
              <a:t>support, advice and </a:t>
            </a:r>
            <a:r>
              <a:rPr lang="en-GB" altLang="en-US" sz="2000" dirty="0" smtClean="0"/>
              <a:t>information</a:t>
            </a:r>
          </a:p>
          <a:p>
            <a:r>
              <a:rPr lang="en-GB" altLang="en-US" sz="2000" dirty="0" smtClean="0"/>
              <a:t>Raise knowledge/awareness of dementia </a:t>
            </a:r>
            <a:endParaRPr lang="en-GB" altLang="en-US" sz="1000" dirty="0" smtClean="0"/>
          </a:p>
          <a:p>
            <a:r>
              <a:rPr lang="en-GB" altLang="en-US" sz="2000" b="1" dirty="0" smtClean="0"/>
              <a:t>Use RUH tools </a:t>
            </a:r>
          </a:p>
          <a:p>
            <a:r>
              <a:rPr lang="en-GB" altLang="en-US" sz="2000" dirty="0" smtClean="0"/>
              <a:t>Involve and support family/carers</a:t>
            </a:r>
          </a:p>
          <a:p>
            <a:r>
              <a:rPr lang="en-GB" altLang="en-US" sz="2000" dirty="0" smtClean="0"/>
              <a:t>Provide training and support to staff</a:t>
            </a:r>
          </a:p>
          <a:p>
            <a:r>
              <a:rPr lang="en-GB" altLang="en-US" sz="2000" dirty="0" smtClean="0"/>
              <a:t>Audit delivery of care to patients with dementia</a:t>
            </a:r>
          </a:p>
          <a:p>
            <a:r>
              <a:rPr lang="en-GB" altLang="en-US" sz="2000" dirty="0" smtClean="0"/>
              <a:t>Provide patient experience feedback to the Trust board</a:t>
            </a:r>
          </a:p>
          <a:p>
            <a:endParaRPr lang="en-GB" altLang="en-US" sz="1000" dirty="0" smtClean="0"/>
          </a:p>
          <a:p>
            <a:endParaRPr lang="en-GB" altLang="en-US" sz="1000" dirty="0" smtClean="0"/>
          </a:p>
          <a:p>
            <a:pPr marL="0" indent="0">
              <a:buNone/>
            </a:pPr>
            <a:endParaRPr lang="en-GB" altLang="en-US" sz="2000" dirty="0" smtClean="0"/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629" y="3356992"/>
            <a:ext cx="18002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475"/>
            <a:ext cx="2101500" cy="108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283527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Purpose of the session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altLang="en-US" sz="2000" dirty="0"/>
          </a:p>
          <a:p>
            <a:endParaRPr lang="en-GB" altLang="en-US" sz="2000" dirty="0" smtClean="0"/>
          </a:p>
          <a:p>
            <a:r>
              <a:rPr lang="en-GB" altLang="en-US" sz="2000" dirty="0" smtClean="0"/>
              <a:t>To share the good practice that the Trust employs to improve the care of inpatients with dementia</a:t>
            </a:r>
          </a:p>
          <a:p>
            <a:pPr marL="0" indent="0">
              <a:buNone/>
            </a:pPr>
            <a:endParaRPr lang="en-GB" altLang="en-US" sz="2000" dirty="0" smtClean="0"/>
          </a:p>
          <a:p>
            <a:r>
              <a:rPr lang="en-GB" altLang="en-US" sz="2000" dirty="0" smtClean="0"/>
              <a:t>Improve the understanding of </a:t>
            </a:r>
            <a:r>
              <a:rPr lang="en-GB" altLang="en-US" sz="2000" dirty="0"/>
              <a:t>the affects </a:t>
            </a:r>
            <a:r>
              <a:rPr lang="en-GB" altLang="en-US" sz="2000" dirty="0" smtClean="0"/>
              <a:t>of </a:t>
            </a:r>
            <a:r>
              <a:rPr lang="en-GB" altLang="en-US" sz="2000" dirty="0"/>
              <a:t>hospitalisation for people with dementia</a:t>
            </a:r>
          </a:p>
          <a:p>
            <a:endParaRPr lang="en-GB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42475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Incidence of dementia (2014)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Less than half the people living with dementia in UK have a diagnosis</a:t>
            </a:r>
          </a:p>
          <a:p>
            <a:r>
              <a:rPr lang="en-GB" sz="2000" dirty="0" smtClean="0"/>
              <a:t>850,000 people are diagnosed in UK</a:t>
            </a:r>
          </a:p>
          <a:p>
            <a:r>
              <a:rPr lang="en-GB" sz="2000" dirty="0" smtClean="0"/>
              <a:t>62% are women and 38% are men</a:t>
            </a:r>
          </a:p>
          <a:p>
            <a:r>
              <a:rPr lang="en-GB" sz="2000" dirty="0" smtClean="0"/>
              <a:t>1 in 6 people over 80yrs diagnosed</a:t>
            </a:r>
          </a:p>
          <a:p>
            <a:r>
              <a:rPr lang="en-GB" sz="2000" dirty="0" smtClean="0"/>
              <a:t>40,000 under 65yrs diagnosed</a:t>
            </a:r>
          </a:p>
          <a:p>
            <a:r>
              <a:rPr lang="en-GB" sz="2000" dirty="0" smtClean="0"/>
              <a:t>44 million worldwide diagnosed with dementia; 75million by 2013; 135m by 2050 </a:t>
            </a:r>
          </a:p>
          <a:p>
            <a:r>
              <a:rPr lang="en-GB" sz="2000" dirty="0" smtClean="0"/>
              <a:t>25</a:t>
            </a:r>
            <a:r>
              <a:rPr lang="en-GB" sz="2000" dirty="0"/>
              <a:t>% of patients in hospital have either known dementia or cognitive </a:t>
            </a:r>
            <a:r>
              <a:rPr lang="en-GB" sz="2000" dirty="0" smtClean="0"/>
              <a:t>impairment</a:t>
            </a:r>
          </a:p>
          <a:p>
            <a:r>
              <a:rPr lang="en-GB" sz="2000" dirty="0" smtClean="0"/>
              <a:t>We rely on 700,000 </a:t>
            </a:r>
            <a:r>
              <a:rPr lang="en-GB" sz="2000" dirty="0"/>
              <a:t>family carers </a:t>
            </a:r>
            <a:r>
              <a:rPr lang="en-GB" sz="2000" dirty="0" smtClean="0"/>
              <a:t>(saving £11billion pa)</a:t>
            </a:r>
            <a:endParaRPr lang="en-GB" sz="2000" dirty="0"/>
          </a:p>
          <a:p>
            <a:endParaRPr lang="en-GB" sz="2400" dirty="0"/>
          </a:p>
          <a:p>
            <a:endParaRPr lang="en-GB" sz="2400" dirty="0" smtClean="0"/>
          </a:p>
          <a:p>
            <a:pPr marL="0" indent="0">
              <a:buNone/>
            </a:pPr>
            <a:endParaRPr lang="en-GB" sz="2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1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Cost of dementia in 2014</a:t>
            </a:r>
            <a:endParaRPr lang="en-GB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83264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30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Multiple diagnoses/other illness</a:t>
            </a:r>
            <a:endParaRPr lang="en-GB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5688632" cy="406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Why is hospital a challenge?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000" dirty="0"/>
              <a:t>Starting point </a:t>
            </a:r>
            <a:r>
              <a:rPr lang="en-GB" altLang="en-US" sz="2000" dirty="0" smtClean="0"/>
              <a:t>is </a:t>
            </a:r>
            <a:r>
              <a:rPr lang="en-GB" altLang="en-US" sz="2000" dirty="0"/>
              <a:t>a life </a:t>
            </a:r>
            <a:r>
              <a:rPr lang="en-GB" altLang="en-US" sz="2000" dirty="0" smtClean="0"/>
              <a:t>event or trauma </a:t>
            </a:r>
            <a:r>
              <a:rPr lang="en-GB" altLang="en-US" sz="2000" dirty="0"/>
              <a:t>– being a patient is “psychologically unpleasant, we feel dependent, vulnerable, exposed, </a:t>
            </a:r>
            <a:r>
              <a:rPr lang="en-GB" altLang="en-US" sz="2000" dirty="0" smtClean="0"/>
              <a:t>often in pain</a:t>
            </a:r>
            <a:r>
              <a:rPr lang="en-GB" altLang="en-US" sz="2000" dirty="0"/>
              <a:t>.”</a:t>
            </a:r>
          </a:p>
          <a:p>
            <a:r>
              <a:rPr lang="en-GB" altLang="en-US" sz="2000" dirty="0"/>
              <a:t>Lead up to admission may have been very difficult period</a:t>
            </a:r>
          </a:p>
          <a:p>
            <a:r>
              <a:rPr lang="en-GB" altLang="en-US" sz="2000" dirty="0" smtClean="0"/>
              <a:t>Illness/trauma can cause </a:t>
            </a:r>
            <a:r>
              <a:rPr lang="en-GB" altLang="en-US" sz="2000" dirty="0"/>
              <a:t>anxiety about outcome/future</a:t>
            </a:r>
          </a:p>
          <a:p>
            <a:r>
              <a:rPr lang="en-GB" altLang="en-US" sz="2000" dirty="0"/>
              <a:t>Onslaught to senses: lights, noise, lack of privacy</a:t>
            </a:r>
          </a:p>
          <a:p>
            <a:r>
              <a:rPr lang="en-GB" altLang="en-US" sz="2000" dirty="0"/>
              <a:t>Unfamiliar people asking lots of questions, touching the body and doing painful procedures</a:t>
            </a:r>
          </a:p>
          <a:p>
            <a:r>
              <a:rPr lang="en-GB" altLang="en-US" sz="2000" dirty="0" smtClean="0"/>
              <a:t>Unfamiliar </a:t>
            </a:r>
            <a:r>
              <a:rPr lang="en-GB" altLang="en-US" sz="2000" dirty="0"/>
              <a:t>environment, possibly several moves </a:t>
            </a:r>
            <a:r>
              <a:rPr lang="en-GB" altLang="en-US" sz="2000" dirty="0" smtClean="0"/>
              <a:t>in </a:t>
            </a:r>
            <a:r>
              <a:rPr lang="en-GB" altLang="en-US" sz="2000" dirty="0"/>
              <a:t>a few days</a:t>
            </a:r>
          </a:p>
          <a:p>
            <a:r>
              <a:rPr lang="en-GB" altLang="en-US" sz="2000" dirty="0"/>
              <a:t>Family/carers upset and worried, may be exhausted and unwell </a:t>
            </a:r>
            <a:r>
              <a:rPr lang="en-GB" altLang="en-US" sz="2000" dirty="0" smtClean="0"/>
              <a:t>themselves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176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/>
              <a:t>What happens at RUH to improve our care of patients with dementia ?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400" b="1" dirty="0" smtClean="0"/>
              <a:t>Membership to National Dementia Alliance</a:t>
            </a:r>
          </a:p>
          <a:p>
            <a:pPr marL="0" indent="0">
              <a:buNone/>
            </a:pPr>
            <a:endParaRPr lang="en-GB" sz="1400" b="1" dirty="0" smtClean="0"/>
          </a:p>
          <a:p>
            <a:pPr marL="0" indent="0">
              <a:buNone/>
            </a:pPr>
            <a:r>
              <a:rPr lang="en-GB" sz="1400" b="1" dirty="0" smtClean="0"/>
              <a:t>Strategic vision </a:t>
            </a:r>
          </a:p>
          <a:p>
            <a:pPr marL="0" indent="0">
              <a:buNone/>
            </a:pPr>
            <a:r>
              <a:rPr lang="en-GB" sz="1600" dirty="0" smtClean="0"/>
              <a:t>To be the first truly dementia friendly hospital in England by 2020</a:t>
            </a:r>
          </a:p>
          <a:p>
            <a:pPr marL="0" indent="0">
              <a:buNone/>
            </a:pPr>
            <a:r>
              <a:rPr lang="en-GB" sz="1600" dirty="0" smtClean="0"/>
              <a:t>“an innovative hospital leading cutting edge research and delivering the highest standards of care for people with dementia</a:t>
            </a:r>
            <a:r>
              <a:rPr lang="en-GB" sz="1600" b="1" dirty="0" smtClean="0"/>
              <a:t>”</a:t>
            </a:r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 </a:t>
            </a:r>
            <a:r>
              <a:rPr lang="en-GB" sz="1400" b="1" dirty="0" smtClean="0"/>
              <a:t>Partnership </a:t>
            </a:r>
            <a:r>
              <a:rPr lang="en-GB" sz="1400" b="1" dirty="0" smtClean="0"/>
              <a:t>working</a:t>
            </a:r>
          </a:p>
          <a:p>
            <a:r>
              <a:rPr lang="en-GB" sz="1400" dirty="0" smtClean="0"/>
              <a:t>        </a:t>
            </a:r>
            <a:r>
              <a:rPr lang="en-GB" sz="1400" dirty="0" smtClean="0"/>
              <a:t>Consultant research post jointly funded by Avon and </a:t>
            </a:r>
          </a:p>
          <a:p>
            <a:pPr marL="0" indent="0">
              <a:buNone/>
            </a:pPr>
            <a:r>
              <a:rPr lang="en-GB" sz="1400" dirty="0"/>
              <a:t> </a:t>
            </a:r>
            <a:r>
              <a:rPr lang="en-GB" sz="1400" dirty="0" smtClean="0"/>
              <a:t>      </a:t>
            </a:r>
            <a:r>
              <a:rPr lang="en-GB" sz="1400" dirty="0" smtClean="0"/>
              <a:t>        </a:t>
            </a:r>
            <a:r>
              <a:rPr lang="en-GB" sz="1400" dirty="0" smtClean="0"/>
              <a:t>Wiltshire partnership and RICE</a:t>
            </a:r>
          </a:p>
          <a:p>
            <a:r>
              <a:rPr lang="en-GB" sz="1400" dirty="0"/>
              <a:t> </a:t>
            </a:r>
            <a:r>
              <a:rPr lang="en-GB" sz="1400" dirty="0" smtClean="0"/>
              <a:t>       Full time Activities Organiser post supported by Alzheimer's   </a:t>
            </a:r>
          </a:p>
          <a:p>
            <a:pPr marL="0" indent="0">
              <a:buNone/>
            </a:pPr>
            <a:r>
              <a:rPr lang="en-GB" sz="1400" dirty="0"/>
              <a:t> </a:t>
            </a:r>
            <a:r>
              <a:rPr lang="en-GB" sz="1400" dirty="0" smtClean="0"/>
              <a:t>      </a:t>
            </a:r>
            <a:r>
              <a:rPr lang="en-GB" sz="1400" dirty="0" smtClean="0"/>
              <a:t>        </a:t>
            </a:r>
            <a:r>
              <a:rPr lang="en-GB" sz="1400" dirty="0" smtClean="0"/>
              <a:t>society and funded through charitable donations. “Side by side”</a:t>
            </a:r>
          </a:p>
          <a:p>
            <a:r>
              <a:rPr lang="en-GB" sz="1400" dirty="0" smtClean="0"/>
              <a:t>        Integrated support planning with community organisations</a:t>
            </a:r>
          </a:p>
          <a:p>
            <a:pPr marL="0" indent="0">
              <a:buNone/>
            </a:pPr>
            <a:r>
              <a:rPr lang="en-GB" sz="1400" dirty="0"/>
              <a:t> </a:t>
            </a:r>
            <a:r>
              <a:rPr lang="en-GB" sz="1400" dirty="0" smtClean="0"/>
              <a:t>       </a:t>
            </a:r>
            <a:r>
              <a:rPr lang="en-GB" sz="1400" dirty="0" smtClean="0"/>
              <a:t>       </a:t>
            </a:r>
            <a:r>
              <a:rPr lang="en-GB" sz="1400" dirty="0" err="1" smtClean="0"/>
              <a:t>ie</a:t>
            </a:r>
            <a:r>
              <a:rPr lang="en-GB" sz="1400" dirty="0" smtClean="0"/>
              <a:t> Age UK Dementia support, </a:t>
            </a:r>
            <a:r>
              <a:rPr lang="en-GB" sz="1400" dirty="0"/>
              <a:t>A</a:t>
            </a:r>
            <a:r>
              <a:rPr lang="en-GB" sz="1400" dirty="0" smtClean="0"/>
              <a:t>dmiral Nurses, Carers </a:t>
            </a:r>
          </a:p>
          <a:p>
            <a:pPr marL="0" indent="0">
              <a:buNone/>
            </a:pPr>
            <a:r>
              <a:rPr lang="en-GB" sz="1400" dirty="0"/>
              <a:t> </a:t>
            </a:r>
            <a:r>
              <a:rPr lang="en-GB" sz="1400" dirty="0" smtClean="0"/>
              <a:t>      </a:t>
            </a:r>
            <a:r>
              <a:rPr lang="en-GB" sz="1400" dirty="0" smtClean="0"/>
              <a:t>        network</a:t>
            </a:r>
            <a:r>
              <a:rPr lang="en-GB" sz="1400" dirty="0" smtClean="0"/>
              <a:t>, GP care co-ordinators , Telecare services. Alzheimer’s support</a:t>
            </a:r>
          </a:p>
          <a:p>
            <a:pPr marL="0" indent="0">
              <a:buNone/>
            </a:pPr>
            <a:r>
              <a:rPr lang="en-GB" sz="1400" dirty="0"/>
              <a:t> </a:t>
            </a:r>
            <a:r>
              <a:rPr lang="en-GB" sz="1400" dirty="0" smtClean="0"/>
              <a:t>             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2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dirty="0" smtClean="0"/>
              <a:t>Tools used with dementia at RUH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3429000"/>
            <a:ext cx="1584176" cy="2664296"/>
          </a:xfrm>
          <a:noFill/>
        </p:spPr>
      </p:pic>
      <p:pic>
        <p:nvPicPr>
          <p:cNvPr id="8196" name="Picture 4" descr="C:\Users\ts02\Pictures\Forget_me_n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22" y="2276872"/>
            <a:ext cx="109975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1720" y="1988840"/>
            <a:ext cx="60486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latin typeface="Arial" charset="0"/>
              </a:rPr>
              <a:t>Person centred approach and Reasonable Adjustment</a:t>
            </a:r>
            <a:endParaRPr lang="en-GB" sz="1600" dirty="0">
              <a:latin typeface="Arial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Arial" charset="0"/>
              </a:rPr>
              <a:t>“This is me” </a:t>
            </a:r>
            <a:r>
              <a:rPr lang="en-GB" sz="1600" dirty="0" smtClean="0">
                <a:latin typeface="Arial" charset="0"/>
              </a:rPr>
              <a:t>leaflet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latin typeface="Arial" charset="0"/>
              </a:rPr>
              <a:t>“Forget </a:t>
            </a:r>
            <a:r>
              <a:rPr lang="en-GB" sz="1600" dirty="0">
                <a:latin typeface="Arial" charset="0"/>
              </a:rPr>
              <a:t>Me Not” </a:t>
            </a:r>
            <a:r>
              <a:rPr lang="en-GB" sz="1600" dirty="0" smtClean="0">
                <a:latin typeface="Arial" charset="0"/>
              </a:rPr>
              <a:t>above bed, on white board, on wrist band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latin typeface="Arial" charset="0"/>
              </a:rPr>
              <a:t>Abbey Pain Score</a:t>
            </a:r>
            <a:endParaRPr lang="en-GB" sz="1600" dirty="0">
              <a:latin typeface="Arial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latin typeface="Arial" charset="0"/>
              </a:rPr>
              <a:t>Dementia Champions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latin typeface="Arial" charset="0"/>
              </a:rPr>
              <a:t>Ward dementia charter marks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latin typeface="Arial" charset="0"/>
              </a:rPr>
              <a:t>Environment: signage, clocks, upgraded ward environments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latin typeface="Arial" charset="0"/>
              </a:rPr>
              <a:t> Alzheimer’s befrienders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latin typeface="Arial" charset="0"/>
              </a:rPr>
              <a:t>Art at the heart  including live musicians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latin typeface="Arial" charset="0"/>
              </a:rPr>
              <a:t>PAT dogs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latin typeface="Arial" charset="0"/>
              </a:rPr>
              <a:t>Carer involvement and support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smtClean="0">
                <a:latin typeface="Arial" charset="0"/>
              </a:rPr>
              <a:t>- Carer Hub/ carers association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latin typeface="Arial" charset="0"/>
              </a:rPr>
              <a:t>Staff training</a:t>
            </a:r>
            <a:endParaRPr lang="en-GB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Barbara’s story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Guys and St Thomas’ NHS Foundation Trust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b="1" dirty="0" smtClean="0"/>
              <a:t>Barbara, the whole story – YouTube</a:t>
            </a:r>
          </a:p>
          <a:p>
            <a:pPr marL="0" indent="0">
              <a:buNone/>
            </a:pPr>
            <a:endParaRPr lang="en-GB" sz="20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sz="2000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sz="2000" i="1" dirty="0" smtClean="0">
                <a:solidFill>
                  <a:srgbClr val="C00000"/>
                </a:solidFill>
              </a:rPr>
              <a:t>http</a:t>
            </a:r>
            <a:r>
              <a:rPr lang="en-GB" sz="2000" i="1" dirty="0">
                <a:solidFill>
                  <a:srgbClr val="C00000"/>
                </a:solidFill>
              </a:rPr>
              <a:t>://</a:t>
            </a:r>
            <a:r>
              <a:rPr lang="en-GB" sz="2000" i="1" dirty="0" smtClean="0">
                <a:solidFill>
                  <a:srgbClr val="C00000"/>
                </a:solidFill>
              </a:rPr>
              <a:t>www.guysandstthomas.nhs.uk/education-and-training/staff-training/barbaras-story.aspx</a:t>
            </a:r>
          </a:p>
          <a:p>
            <a:pPr marL="0" indent="0">
              <a:buNone/>
            </a:pPr>
            <a:endParaRPr lang="en-GB" sz="2000" i="1" dirty="0" smtClean="0"/>
          </a:p>
          <a:p>
            <a:pPr marL="0" indent="0">
              <a:buNone/>
            </a:pPr>
            <a:endParaRPr lang="en-GB" sz="2000" b="1" i="1" dirty="0" smtClean="0"/>
          </a:p>
          <a:p>
            <a:endParaRPr lang="en-GB" sz="2400" i="1" dirty="0" smtClean="0"/>
          </a:p>
          <a:p>
            <a:endParaRPr lang="en-GB" sz="2400" i="1" dirty="0" smtClean="0"/>
          </a:p>
          <a:p>
            <a:endParaRPr lang="en-GB" sz="2400" i="1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16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UH Brand slides">
  <a:themeElements>
    <a:clrScheme name="RUH Brand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H Brand 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H Brand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H Brand slid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H Brand slid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H Brand slid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H Brand slid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H Brand slid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H Brand slid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H Brand slid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H Brand slid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H Brand slid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H Brand slid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H Brand slid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UH Brand slides">
  <a:themeElements>
    <a:clrScheme name="RUH Brand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H Brand 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H Brand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H Brand slid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H Brand slid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H Brand slid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H Brand slid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H Brand slid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H Brand slid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H Brand slid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H Brand slid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H Brand slid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H Brand slid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H Brand slid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RUH Brand slides</Template>
  <TotalTime>880</TotalTime>
  <Words>508</Words>
  <Application>Microsoft Office PowerPoint</Application>
  <PresentationFormat>On-screen Show (4:3)</PresentationFormat>
  <Paragraphs>86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RUH Brand slides</vt:lpstr>
      <vt:lpstr>1_RUH Brand slides</vt:lpstr>
      <vt:lpstr>DEMENTIA CARE AT OUR HOSPITAL </vt:lpstr>
      <vt:lpstr>Purpose of the session</vt:lpstr>
      <vt:lpstr>Incidence of dementia (2014)</vt:lpstr>
      <vt:lpstr>Cost of dementia in 2014</vt:lpstr>
      <vt:lpstr>Multiple diagnoses/other illness</vt:lpstr>
      <vt:lpstr>Why is hospital a challenge?</vt:lpstr>
      <vt:lpstr>What happens at RUH to improve our care of patients with dementia ?</vt:lpstr>
      <vt:lpstr>Tools used with dementia at RUH</vt:lpstr>
      <vt:lpstr>Barbara’s story </vt:lpstr>
      <vt:lpstr>Dementia Coordinators</vt:lpstr>
      <vt:lpstr>What Dementia Coordinators do?</vt:lpstr>
    </vt:vector>
  </TitlesOfParts>
  <Company>Royal United Hospital, Bath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 Services</dc:creator>
  <cp:lastModifiedBy>Depledge, Maggie</cp:lastModifiedBy>
  <cp:revision>122</cp:revision>
  <cp:lastPrinted>2016-01-04T12:05:53Z</cp:lastPrinted>
  <dcterms:created xsi:type="dcterms:W3CDTF">2009-10-16T14:36:47Z</dcterms:created>
  <dcterms:modified xsi:type="dcterms:W3CDTF">2017-07-18T17:35:40Z</dcterms:modified>
</cp:coreProperties>
</file>